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5.xml" ContentType="application/vnd.openxmlformats-officedocument.drawingml.chart+xml"/>
  <Override PartName="/ppt/notesSlides/notesSlide62.xml" ContentType="application/vnd.openxmlformats-officedocument.presentationml.notesSlide+xml"/>
  <Override PartName="/ppt/charts/chart6.xml" ContentType="application/vnd.openxmlformats-officedocument.drawingml.chart+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rts/chart7.xml" ContentType="application/vnd.openxmlformats-officedocument.drawingml.chart+xml"/>
  <Override PartName="/ppt/notesSlides/notesSlide65.xml" ContentType="application/vnd.openxmlformats-officedocument.presentationml.notesSlide+xml"/>
  <Override PartName="/ppt/charts/chart8.xml" ContentType="application/vnd.openxmlformats-officedocument.drawingml.chart+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4"/>
  </p:notesMasterIdLst>
  <p:sldIdLst>
    <p:sldId id="358" r:id="rId2"/>
    <p:sldId id="364" r:id="rId3"/>
    <p:sldId id="368" r:id="rId4"/>
    <p:sldId id="363" r:id="rId5"/>
    <p:sldId id="365" r:id="rId6"/>
    <p:sldId id="367" r:id="rId7"/>
    <p:sldId id="369" r:id="rId8"/>
    <p:sldId id="357" r:id="rId9"/>
    <p:sldId id="360" r:id="rId10"/>
    <p:sldId id="338" r:id="rId11"/>
    <p:sldId id="339" r:id="rId12"/>
    <p:sldId id="340" r:id="rId13"/>
    <p:sldId id="341" r:id="rId14"/>
    <p:sldId id="342" r:id="rId15"/>
    <p:sldId id="370" r:id="rId16"/>
    <p:sldId id="371" r:id="rId17"/>
    <p:sldId id="374" r:id="rId18"/>
    <p:sldId id="373" r:id="rId19"/>
    <p:sldId id="372" r:id="rId20"/>
    <p:sldId id="379" r:id="rId21"/>
    <p:sldId id="377" r:id="rId22"/>
    <p:sldId id="378" r:id="rId23"/>
    <p:sldId id="380" r:id="rId24"/>
    <p:sldId id="375" r:id="rId25"/>
    <p:sldId id="381" r:id="rId26"/>
    <p:sldId id="382" r:id="rId27"/>
    <p:sldId id="383" r:id="rId28"/>
    <p:sldId id="384" r:id="rId29"/>
    <p:sldId id="401" r:id="rId30"/>
    <p:sldId id="361" r:id="rId31"/>
    <p:sldId id="387" r:id="rId32"/>
    <p:sldId id="402" r:id="rId33"/>
    <p:sldId id="386" r:id="rId34"/>
    <p:sldId id="389" r:id="rId35"/>
    <p:sldId id="403" r:id="rId36"/>
    <p:sldId id="388" r:id="rId37"/>
    <p:sldId id="390" r:id="rId38"/>
    <p:sldId id="404" r:id="rId39"/>
    <p:sldId id="362" r:id="rId40"/>
    <p:sldId id="276" r:id="rId41"/>
    <p:sldId id="277" r:id="rId42"/>
    <p:sldId id="278" r:id="rId43"/>
    <p:sldId id="279" r:id="rId44"/>
    <p:sldId id="280" r:id="rId45"/>
    <p:sldId id="281" r:id="rId46"/>
    <p:sldId id="282" r:id="rId47"/>
    <p:sldId id="283" r:id="rId48"/>
    <p:sldId id="284" r:id="rId49"/>
    <p:sldId id="285" r:id="rId50"/>
    <p:sldId id="287" r:id="rId51"/>
    <p:sldId id="288"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91" r:id="rId77"/>
    <p:sldId id="392" r:id="rId78"/>
    <p:sldId id="393" r:id="rId79"/>
    <p:sldId id="394" r:id="rId80"/>
    <p:sldId id="318" r:id="rId81"/>
    <p:sldId id="319" r:id="rId82"/>
    <p:sldId id="320" r:id="rId83"/>
    <p:sldId id="321" r:id="rId84"/>
    <p:sldId id="322" r:id="rId85"/>
    <p:sldId id="395" r:id="rId86"/>
    <p:sldId id="396" r:id="rId87"/>
    <p:sldId id="397" r:id="rId88"/>
    <p:sldId id="398" r:id="rId89"/>
    <p:sldId id="399" r:id="rId90"/>
    <p:sldId id="328" r:id="rId91"/>
    <p:sldId id="329" r:id="rId92"/>
    <p:sldId id="330" r:id="rId93"/>
    <p:sldId id="432" r:id="rId94"/>
    <p:sldId id="400" r:id="rId95"/>
    <p:sldId id="406" r:id="rId96"/>
    <p:sldId id="407" r:id="rId97"/>
    <p:sldId id="408" r:id="rId98"/>
    <p:sldId id="409" r:id="rId99"/>
    <p:sldId id="418" r:id="rId100"/>
    <p:sldId id="419" r:id="rId101"/>
    <p:sldId id="417" r:id="rId102"/>
    <p:sldId id="420" r:id="rId103"/>
    <p:sldId id="410" r:id="rId104"/>
    <p:sldId id="421" r:id="rId105"/>
    <p:sldId id="422" r:id="rId106"/>
    <p:sldId id="423" r:id="rId107"/>
    <p:sldId id="411" r:id="rId108"/>
    <p:sldId id="430" r:id="rId109"/>
    <p:sldId id="428" r:id="rId110"/>
    <p:sldId id="429" r:id="rId111"/>
    <p:sldId id="431" r:id="rId112"/>
    <p:sldId id="424" r:id="rId113"/>
    <p:sldId id="425" r:id="rId114"/>
    <p:sldId id="529" r:id="rId115"/>
    <p:sldId id="433" r:id="rId116"/>
    <p:sldId id="434" r:id="rId117"/>
    <p:sldId id="436" r:id="rId118"/>
    <p:sldId id="437" r:id="rId119"/>
    <p:sldId id="441" r:id="rId120"/>
    <p:sldId id="438" r:id="rId121"/>
    <p:sldId id="442" r:id="rId122"/>
    <p:sldId id="443" r:id="rId123"/>
    <p:sldId id="444" r:id="rId124"/>
    <p:sldId id="439" r:id="rId125"/>
    <p:sldId id="445" r:id="rId126"/>
    <p:sldId id="446" r:id="rId127"/>
    <p:sldId id="447" r:id="rId128"/>
    <p:sldId id="448" r:id="rId129"/>
    <p:sldId id="440" r:id="rId130"/>
    <p:sldId id="449" r:id="rId131"/>
    <p:sldId id="450" r:id="rId132"/>
    <p:sldId id="451" r:id="rId133"/>
    <p:sldId id="452" r:id="rId134"/>
    <p:sldId id="453" r:id="rId135"/>
    <p:sldId id="454" r:id="rId136"/>
    <p:sldId id="455" r:id="rId137"/>
    <p:sldId id="457" r:id="rId138"/>
    <p:sldId id="458" r:id="rId139"/>
    <p:sldId id="459" r:id="rId140"/>
    <p:sldId id="460" r:id="rId141"/>
    <p:sldId id="461" r:id="rId142"/>
    <p:sldId id="405" r:id="rId143"/>
    <p:sldId id="426" r:id="rId144"/>
    <p:sldId id="462" r:id="rId145"/>
    <p:sldId id="463" r:id="rId146"/>
    <p:sldId id="464" r:id="rId147"/>
    <p:sldId id="465" r:id="rId148"/>
    <p:sldId id="466" r:id="rId149"/>
    <p:sldId id="467" r:id="rId150"/>
    <p:sldId id="530" r:id="rId151"/>
    <p:sldId id="491" r:id="rId152"/>
    <p:sldId id="470" r:id="rId153"/>
    <p:sldId id="359" r:id="rId154"/>
    <p:sldId id="471" r:id="rId155"/>
    <p:sldId id="472" r:id="rId156"/>
    <p:sldId id="316" r:id="rId157"/>
    <p:sldId id="473" r:id="rId158"/>
    <p:sldId id="474" r:id="rId159"/>
    <p:sldId id="475" r:id="rId160"/>
    <p:sldId id="476" r:id="rId161"/>
    <p:sldId id="366" r:id="rId162"/>
    <p:sldId id="477" r:id="rId163"/>
    <p:sldId id="478" r:id="rId164"/>
    <p:sldId id="479" r:id="rId165"/>
    <p:sldId id="480" r:id="rId166"/>
    <p:sldId id="481" r:id="rId167"/>
    <p:sldId id="482" r:id="rId168"/>
    <p:sldId id="483" r:id="rId169"/>
    <p:sldId id="484" r:id="rId170"/>
    <p:sldId id="485" r:id="rId171"/>
    <p:sldId id="486" r:id="rId172"/>
    <p:sldId id="487" r:id="rId173"/>
    <p:sldId id="488" r:id="rId174"/>
    <p:sldId id="489" r:id="rId175"/>
    <p:sldId id="490" r:id="rId176"/>
    <p:sldId id="435" r:id="rId177"/>
    <p:sldId id="523" r:id="rId178"/>
    <p:sldId id="492" r:id="rId179"/>
    <p:sldId id="493" r:id="rId180"/>
    <p:sldId id="494" r:id="rId181"/>
    <p:sldId id="495" r:id="rId182"/>
    <p:sldId id="496" r:id="rId183"/>
    <p:sldId id="497" r:id="rId184"/>
    <p:sldId id="498" r:id="rId185"/>
    <p:sldId id="499" r:id="rId186"/>
    <p:sldId id="500" r:id="rId187"/>
    <p:sldId id="501" r:id="rId188"/>
    <p:sldId id="502" r:id="rId189"/>
    <p:sldId id="503" r:id="rId190"/>
    <p:sldId id="504" r:id="rId191"/>
    <p:sldId id="505" r:id="rId192"/>
    <p:sldId id="525" r:id="rId193"/>
    <p:sldId id="524" r:id="rId194"/>
    <p:sldId id="507" r:id="rId195"/>
    <p:sldId id="508" r:id="rId196"/>
    <p:sldId id="509" r:id="rId197"/>
    <p:sldId id="510" r:id="rId198"/>
    <p:sldId id="376" r:id="rId199"/>
    <p:sldId id="511" r:id="rId200"/>
    <p:sldId id="512" r:id="rId201"/>
    <p:sldId id="513" r:id="rId202"/>
    <p:sldId id="514" r:id="rId203"/>
    <p:sldId id="515" r:id="rId204"/>
    <p:sldId id="516" r:id="rId205"/>
    <p:sldId id="517" r:id="rId206"/>
    <p:sldId id="518" r:id="rId207"/>
    <p:sldId id="519" r:id="rId208"/>
    <p:sldId id="520" r:id="rId209"/>
    <p:sldId id="521" r:id="rId210"/>
    <p:sldId id="526" r:id="rId211"/>
    <p:sldId id="527" r:id="rId212"/>
    <p:sldId id="528" r:id="rId2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1pPr>
    <a:lvl2pPr marL="0" marR="0" indent="2286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2pPr>
    <a:lvl3pPr marL="0" marR="0" indent="4572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3pPr>
    <a:lvl4pPr marL="0" marR="0" indent="6858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4pPr>
    <a:lvl5pPr marL="0" marR="0" indent="9144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5pPr>
    <a:lvl6pPr marL="0" marR="0" indent="11430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6pPr>
    <a:lvl7pPr marL="0" marR="0" indent="13716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7pPr>
    <a:lvl8pPr marL="0" marR="0" indent="16002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8pPr>
    <a:lvl9pPr marL="0" marR="0" indent="182880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lvl9pPr>
  </p:defaultTextStyle>
  <p:extLst>
    <p:ext uri="{521415D9-36F7-43E2-AB2F-B90AF26B5E84}">
      <p14:sectionLst xmlns:p14="http://schemas.microsoft.com/office/powerpoint/2010/main">
        <p14:section name="Default Section" id="{29C1C54F-9909-924F-B6AB-9CB4888A1F4F}">
          <p14:sldIdLst>
            <p14:sldId id="358"/>
            <p14:sldId id="364"/>
            <p14:sldId id="368"/>
            <p14:sldId id="363"/>
            <p14:sldId id="365"/>
            <p14:sldId id="367"/>
            <p14:sldId id="369"/>
            <p14:sldId id="357"/>
            <p14:sldId id="360"/>
            <p14:sldId id="338"/>
            <p14:sldId id="339"/>
            <p14:sldId id="340"/>
            <p14:sldId id="341"/>
            <p14:sldId id="342"/>
            <p14:sldId id="370"/>
            <p14:sldId id="371"/>
            <p14:sldId id="374"/>
            <p14:sldId id="373"/>
            <p14:sldId id="372"/>
            <p14:sldId id="379"/>
            <p14:sldId id="377"/>
            <p14:sldId id="378"/>
            <p14:sldId id="380"/>
            <p14:sldId id="375"/>
            <p14:sldId id="381"/>
            <p14:sldId id="382"/>
            <p14:sldId id="383"/>
            <p14:sldId id="384"/>
            <p14:sldId id="401"/>
            <p14:sldId id="361"/>
            <p14:sldId id="387"/>
            <p14:sldId id="402"/>
            <p14:sldId id="386"/>
            <p14:sldId id="389"/>
            <p14:sldId id="403"/>
            <p14:sldId id="388"/>
            <p14:sldId id="390"/>
            <p14:sldId id="404"/>
            <p14:sldId id="362"/>
            <p14:sldId id="276"/>
            <p14:sldId id="277"/>
            <p14:sldId id="278"/>
            <p14:sldId id="279"/>
            <p14:sldId id="280"/>
            <p14:sldId id="281"/>
            <p14:sldId id="282"/>
            <p14:sldId id="283"/>
            <p14:sldId id="284"/>
            <p14:sldId id="285"/>
            <p14:sldId id="287"/>
            <p14:sldId id="288"/>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91"/>
            <p14:sldId id="392"/>
            <p14:sldId id="393"/>
            <p14:sldId id="394"/>
            <p14:sldId id="318"/>
            <p14:sldId id="319"/>
            <p14:sldId id="320"/>
            <p14:sldId id="321"/>
            <p14:sldId id="322"/>
            <p14:sldId id="395"/>
            <p14:sldId id="396"/>
            <p14:sldId id="397"/>
            <p14:sldId id="398"/>
            <p14:sldId id="399"/>
            <p14:sldId id="328"/>
            <p14:sldId id="329"/>
            <p14:sldId id="330"/>
            <p14:sldId id="432"/>
            <p14:sldId id="400"/>
            <p14:sldId id="406"/>
            <p14:sldId id="407"/>
            <p14:sldId id="408"/>
            <p14:sldId id="409"/>
            <p14:sldId id="418"/>
            <p14:sldId id="419"/>
            <p14:sldId id="417"/>
            <p14:sldId id="420"/>
            <p14:sldId id="410"/>
            <p14:sldId id="421"/>
            <p14:sldId id="422"/>
            <p14:sldId id="423"/>
            <p14:sldId id="411"/>
            <p14:sldId id="430"/>
            <p14:sldId id="428"/>
            <p14:sldId id="429"/>
            <p14:sldId id="431"/>
            <p14:sldId id="424"/>
            <p14:sldId id="425"/>
            <p14:sldId id="529"/>
            <p14:sldId id="433"/>
            <p14:sldId id="434"/>
            <p14:sldId id="436"/>
            <p14:sldId id="437"/>
            <p14:sldId id="441"/>
            <p14:sldId id="438"/>
            <p14:sldId id="442"/>
            <p14:sldId id="443"/>
            <p14:sldId id="444"/>
            <p14:sldId id="439"/>
            <p14:sldId id="445"/>
            <p14:sldId id="446"/>
            <p14:sldId id="447"/>
            <p14:sldId id="448"/>
            <p14:sldId id="440"/>
            <p14:sldId id="449"/>
            <p14:sldId id="450"/>
            <p14:sldId id="451"/>
            <p14:sldId id="452"/>
            <p14:sldId id="453"/>
            <p14:sldId id="454"/>
            <p14:sldId id="455"/>
            <p14:sldId id="457"/>
            <p14:sldId id="458"/>
            <p14:sldId id="459"/>
            <p14:sldId id="460"/>
            <p14:sldId id="461"/>
            <p14:sldId id="405"/>
            <p14:sldId id="426"/>
            <p14:sldId id="462"/>
            <p14:sldId id="463"/>
            <p14:sldId id="464"/>
            <p14:sldId id="465"/>
            <p14:sldId id="466"/>
            <p14:sldId id="467"/>
            <p14:sldId id="530"/>
            <p14:sldId id="491"/>
            <p14:sldId id="470"/>
            <p14:sldId id="359"/>
            <p14:sldId id="471"/>
            <p14:sldId id="472"/>
            <p14:sldId id="316"/>
            <p14:sldId id="473"/>
            <p14:sldId id="474"/>
            <p14:sldId id="475"/>
            <p14:sldId id="476"/>
            <p14:sldId id="366"/>
            <p14:sldId id="477"/>
            <p14:sldId id="478"/>
            <p14:sldId id="479"/>
            <p14:sldId id="480"/>
            <p14:sldId id="481"/>
            <p14:sldId id="482"/>
            <p14:sldId id="483"/>
            <p14:sldId id="484"/>
            <p14:sldId id="485"/>
            <p14:sldId id="486"/>
            <p14:sldId id="487"/>
            <p14:sldId id="488"/>
            <p14:sldId id="489"/>
            <p14:sldId id="490"/>
            <p14:sldId id="435"/>
            <p14:sldId id="523"/>
            <p14:sldId id="492"/>
            <p14:sldId id="493"/>
            <p14:sldId id="494"/>
            <p14:sldId id="495"/>
            <p14:sldId id="496"/>
            <p14:sldId id="497"/>
            <p14:sldId id="498"/>
            <p14:sldId id="499"/>
            <p14:sldId id="500"/>
            <p14:sldId id="501"/>
            <p14:sldId id="502"/>
            <p14:sldId id="503"/>
            <p14:sldId id="504"/>
            <p14:sldId id="505"/>
            <p14:sldId id="525"/>
            <p14:sldId id="524"/>
            <p14:sldId id="507"/>
            <p14:sldId id="508"/>
            <p14:sldId id="509"/>
            <p14:sldId id="510"/>
            <p14:sldId id="376"/>
            <p14:sldId id="511"/>
            <p14:sldId id="512"/>
            <p14:sldId id="513"/>
            <p14:sldId id="514"/>
            <p14:sldId id="515"/>
            <p14:sldId id="516"/>
            <p14:sldId id="517"/>
            <p14:sldId id="518"/>
            <p14:sldId id="519"/>
            <p14:sldId id="520"/>
            <p14:sldId id="521"/>
            <p14:sldId id="526"/>
            <p14:sldId id="527"/>
            <p14:sldId id="528"/>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1CC"/>
    <a:srgbClr val="F8B62D"/>
    <a:srgbClr val="00A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FFF"/>
          </a:solidFill>
        </a:fill>
      </a:tcStyle>
    </a:wholeTbl>
    <a:band2H>
      <a:tcTxStyle/>
      <a:tcStyle>
        <a:tcBdr/>
        <a:fill>
          <a:solidFill>
            <a:srgbClr val="E6F0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F0CC"/>
          </a:solidFill>
        </a:fill>
      </a:tcStyle>
    </a:wholeTbl>
    <a:band2H>
      <a:tcTxStyle/>
      <a:tcStyle>
        <a:tcBdr/>
        <a:fill>
          <a:solidFill>
            <a:srgbClr val="EAF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D1E1"/>
          </a:solidFill>
        </a:fill>
      </a:tcStyle>
    </a:wholeTbl>
    <a:band2H>
      <a:tcTxStyle/>
      <a:tcStyle>
        <a:tcBdr/>
        <a:fill>
          <a:solidFill>
            <a:srgbClr val="FCE9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4"/>
    <p:restoredTop sz="74765"/>
  </p:normalViewPr>
  <p:slideViewPr>
    <p:cSldViewPr snapToGrid="0" snapToObjects="1">
      <p:cViewPr varScale="1">
        <p:scale>
          <a:sx n="40" d="100"/>
          <a:sy n="40" d="100"/>
        </p:scale>
        <p:origin x="1152" y="224"/>
      </p:cViewPr>
      <p:guideLst>
        <p:guide orient="horz" pos="4320"/>
        <p:guide pos="7680"/>
      </p:guideLst>
    </p:cSldViewPr>
  </p:slideViewPr>
  <p:notesTextViewPr>
    <p:cViewPr>
      <p:scale>
        <a:sx n="245" d="100"/>
        <a:sy n="245" d="100"/>
      </p:scale>
      <p:origin x="0" y="0"/>
    </p:cViewPr>
  </p:notesTextViewPr>
  <p:notesViewPr>
    <p:cSldViewPr snapToGrid="0" snapToObjects="1">
      <p:cViewPr varScale="1">
        <p:scale>
          <a:sx n="120" d="100"/>
          <a:sy n="120" d="100"/>
        </p:scale>
        <p:origin x="3896"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notesMaster" Target="notesMasters/notes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image" Target="../media/image48.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4521499999999999E-2"/>
          <c:y val="7.8719600000000001E-2"/>
          <c:w val="0.877884"/>
          <c:h val="0.79496599999999995"/>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71"/>
                <c:pt idx="0">
                  <c:v>1.177997</c:v>
                </c:pt>
                <c:pt idx="1">
                  <c:v>1.185856</c:v>
                </c:pt>
                <c:pt idx="2">
                  <c:v>1.1926060000000001</c:v>
                </c:pt>
                <c:pt idx="3">
                  <c:v>1.1972910000000001</c:v>
                </c:pt>
                <c:pt idx="4">
                  <c:v>1.1982969999999999</c:v>
                </c:pt>
                <c:pt idx="5">
                  <c:v>1.2000820000000001</c:v>
                </c:pt>
                <c:pt idx="6">
                  <c:v>1.2002619999999999</c:v>
                </c:pt>
                <c:pt idx="7">
                  <c:v>1.2003219999999999</c:v>
                </c:pt>
                <c:pt idx="8">
                  <c:v>1.2016180000000001</c:v>
                </c:pt>
                <c:pt idx="9">
                  <c:v>1.2028989999999999</c:v>
                </c:pt>
                <c:pt idx="10">
                  <c:v>1.2030650000000001</c:v>
                </c:pt>
                <c:pt idx="11">
                  <c:v>1.203908</c:v>
                </c:pt>
                <c:pt idx="12">
                  <c:v>1.204145</c:v>
                </c:pt>
                <c:pt idx="13">
                  <c:v>1.204869</c:v>
                </c:pt>
                <c:pt idx="14">
                  <c:v>1.2066170000000001</c:v>
                </c:pt>
                <c:pt idx="15">
                  <c:v>1.2079930000000001</c:v>
                </c:pt>
                <c:pt idx="16">
                  <c:v>1.2083999999999999</c:v>
                </c:pt>
                <c:pt idx="17">
                  <c:v>1.208464</c:v>
                </c:pt>
                <c:pt idx="18">
                  <c:v>1.2093229999999999</c:v>
                </c:pt>
                <c:pt idx="19">
                  <c:v>1.210456</c:v>
                </c:pt>
                <c:pt idx="20">
                  <c:v>1.210887</c:v>
                </c:pt>
                <c:pt idx="21">
                  <c:v>1.21346</c:v>
                </c:pt>
                <c:pt idx="22">
                  <c:v>1.215066</c:v>
                </c:pt>
                <c:pt idx="23">
                  <c:v>1.2154780000000001</c:v>
                </c:pt>
                <c:pt idx="24">
                  <c:v>1.216256</c:v>
                </c:pt>
                <c:pt idx="25">
                  <c:v>1.2167840000000001</c:v>
                </c:pt>
                <c:pt idx="26">
                  <c:v>1.220245</c:v>
                </c:pt>
                <c:pt idx="27">
                  <c:v>1.221152</c:v>
                </c:pt>
                <c:pt idx="28">
                  <c:v>1.2245919999999999</c:v>
                </c:pt>
                <c:pt idx="29">
                  <c:v>1.2247509999999999</c:v>
                </c:pt>
                <c:pt idx="30">
                  <c:v>1.2247710000000001</c:v>
                </c:pt>
                <c:pt idx="31">
                  <c:v>1.2252449999999999</c:v>
                </c:pt>
                <c:pt idx="32">
                  <c:v>1.2277670000000001</c:v>
                </c:pt>
                <c:pt idx="33">
                  <c:v>1.227786</c:v>
                </c:pt>
                <c:pt idx="34">
                  <c:v>1.2356819999999999</c:v>
                </c:pt>
                <c:pt idx="35">
                  <c:v>1.2378439999999999</c:v>
                </c:pt>
                <c:pt idx="36">
                  <c:v>1.23983</c:v>
                </c:pt>
                <c:pt idx="37">
                  <c:v>1.23987</c:v>
                </c:pt>
                <c:pt idx="38">
                  <c:v>1.240167</c:v>
                </c:pt>
                <c:pt idx="39">
                  <c:v>1.2401709999999999</c:v>
                </c:pt>
                <c:pt idx="40">
                  <c:v>1.2401899999999999</c:v>
                </c:pt>
                <c:pt idx="41">
                  <c:v>1.2403200000000001</c:v>
                </c:pt>
                <c:pt idx="42">
                  <c:v>1.2403310000000001</c:v>
                </c:pt>
                <c:pt idx="43">
                  <c:v>1.2405189999999999</c:v>
                </c:pt>
                <c:pt idx="44">
                  <c:v>1.240675</c:v>
                </c:pt>
                <c:pt idx="45">
                  <c:v>1.240675</c:v>
                </c:pt>
                <c:pt idx="46">
                  <c:v>1.2409829999999999</c:v>
                </c:pt>
                <c:pt idx="47">
                  <c:v>1.2409829999999999</c:v>
                </c:pt>
                <c:pt idx="48">
                  <c:v>1.2415149999999999</c:v>
                </c:pt>
                <c:pt idx="49">
                  <c:v>1.2418940000000001</c:v>
                </c:pt>
                <c:pt idx="50">
                  <c:v>1.243247</c:v>
                </c:pt>
                <c:pt idx="51">
                  <c:v>1.244394</c:v>
                </c:pt>
                <c:pt idx="52">
                  <c:v>1.246499</c:v>
                </c:pt>
                <c:pt idx="53">
                  <c:v>1.2465200000000001</c:v>
                </c:pt>
                <c:pt idx="54">
                  <c:v>1.247133</c:v>
                </c:pt>
                <c:pt idx="55">
                  <c:v>1.2492890000000001</c:v>
                </c:pt>
                <c:pt idx="56">
                  <c:v>1.249549</c:v>
                </c:pt>
                <c:pt idx="57">
                  <c:v>1.250715</c:v>
                </c:pt>
                <c:pt idx="58">
                  <c:v>1.250715</c:v>
                </c:pt>
                <c:pt idx="59">
                  <c:v>1.2508250000000001</c:v>
                </c:pt>
                <c:pt idx="60">
                  <c:v>1.2511140000000001</c:v>
                </c:pt>
                <c:pt idx="61">
                  <c:v>1.2514730000000001</c:v>
                </c:pt>
                <c:pt idx="62">
                  <c:v>1.2520370000000001</c:v>
                </c:pt>
                <c:pt idx="63">
                  <c:v>1.2522059999999999</c:v>
                </c:pt>
                <c:pt idx="64">
                  <c:v>1.25221</c:v>
                </c:pt>
                <c:pt idx="65">
                  <c:v>1.2535430000000001</c:v>
                </c:pt>
                <c:pt idx="66">
                  <c:v>1.2539450000000001</c:v>
                </c:pt>
                <c:pt idx="67">
                  <c:v>1.2542359999999999</c:v>
                </c:pt>
                <c:pt idx="68">
                  <c:v>1.2563009999999999</c:v>
                </c:pt>
                <c:pt idx="69">
                  <c:v>1.257255</c:v>
                </c:pt>
                <c:pt idx="70">
                  <c:v>1.2585219999999999</c:v>
                </c:pt>
              </c:numCache>
            </c:numRef>
          </c:xVal>
          <c:yVal>
            <c:numRef>
              <c:f>Sheet1!$C$2:$C$81</c:f>
              <c:numCache>
                <c:formatCode>General</c:formatCode>
                <c:ptCount val="71"/>
                <c:pt idx="0">
                  <c:v>0.96918800000000005</c:v>
                </c:pt>
                <c:pt idx="1">
                  <c:v>0.98724199999999995</c:v>
                </c:pt>
                <c:pt idx="2">
                  <c:v>1.0520480000000001</c:v>
                </c:pt>
                <c:pt idx="3">
                  <c:v>1.105534</c:v>
                </c:pt>
                <c:pt idx="4">
                  <c:v>1.089731</c:v>
                </c:pt>
                <c:pt idx="5">
                  <c:v>1.1448830000000001</c:v>
                </c:pt>
                <c:pt idx="6">
                  <c:v>1.0715170000000001</c:v>
                </c:pt>
                <c:pt idx="7">
                  <c:v>1.102141</c:v>
                </c:pt>
                <c:pt idx="8">
                  <c:v>1.147038</c:v>
                </c:pt>
                <c:pt idx="9">
                  <c:v>1.1676709999999999</c:v>
                </c:pt>
                <c:pt idx="10">
                  <c:v>1.141472</c:v>
                </c:pt>
                <c:pt idx="11">
                  <c:v>1.1931579999999999</c:v>
                </c:pt>
                <c:pt idx="12">
                  <c:v>1.168218</c:v>
                </c:pt>
                <c:pt idx="13">
                  <c:v>1.195354</c:v>
                </c:pt>
                <c:pt idx="14">
                  <c:v>1.1414280000000001</c:v>
                </c:pt>
                <c:pt idx="15">
                  <c:v>1.1414599999999999</c:v>
                </c:pt>
                <c:pt idx="16">
                  <c:v>1.065917</c:v>
                </c:pt>
                <c:pt idx="17">
                  <c:v>1.137203</c:v>
                </c:pt>
                <c:pt idx="18">
                  <c:v>1.16124</c:v>
                </c:pt>
                <c:pt idx="19">
                  <c:v>1.1414679999999999</c:v>
                </c:pt>
                <c:pt idx="20">
                  <c:v>1.141467</c:v>
                </c:pt>
                <c:pt idx="21">
                  <c:v>1.174685</c:v>
                </c:pt>
                <c:pt idx="22">
                  <c:v>1.1775519999999999</c:v>
                </c:pt>
                <c:pt idx="23">
                  <c:v>1.157707</c:v>
                </c:pt>
                <c:pt idx="24">
                  <c:v>1.0280339999999999</c:v>
                </c:pt>
                <c:pt idx="25">
                  <c:v>1.103367</c:v>
                </c:pt>
                <c:pt idx="26">
                  <c:v>1.1170899999999999</c:v>
                </c:pt>
                <c:pt idx="27">
                  <c:v>1.014181</c:v>
                </c:pt>
                <c:pt idx="28">
                  <c:v>1.0681</c:v>
                </c:pt>
                <c:pt idx="29">
                  <c:v>1.1414979999999999</c:v>
                </c:pt>
                <c:pt idx="30">
                  <c:v>1.0682020000000001</c:v>
                </c:pt>
                <c:pt idx="31">
                  <c:v>1.1657919999999999</c:v>
                </c:pt>
                <c:pt idx="32">
                  <c:v>1.1814210000000001</c:v>
                </c:pt>
                <c:pt idx="33">
                  <c:v>1.0788549999999999</c:v>
                </c:pt>
                <c:pt idx="34">
                  <c:v>1.2285250000000001</c:v>
                </c:pt>
                <c:pt idx="35">
                  <c:v>1.108948</c:v>
                </c:pt>
                <c:pt idx="36">
                  <c:v>1.2335210000000001</c:v>
                </c:pt>
                <c:pt idx="37">
                  <c:v>1.2356849999999999</c:v>
                </c:pt>
                <c:pt idx="38">
                  <c:v>1.2394590000000001</c:v>
                </c:pt>
                <c:pt idx="39">
                  <c:v>1.2394860000000001</c:v>
                </c:pt>
                <c:pt idx="40">
                  <c:v>1.2394579999999999</c:v>
                </c:pt>
                <c:pt idx="41">
                  <c:v>1.1878379999999999</c:v>
                </c:pt>
                <c:pt idx="42">
                  <c:v>1.221338</c:v>
                </c:pt>
                <c:pt idx="43">
                  <c:v>1.0977939999999999</c:v>
                </c:pt>
                <c:pt idx="44">
                  <c:v>1.228637</c:v>
                </c:pt>
                <c:pt idx="45">
                  <c:v>1.228637</c:v>
                </c:pt>
                <c:pt idx="46">
                  <c:v>1.2355309999999999</c:v>
                </c:pt>
                <c:pt idx="47">
                  <c:v>1.2355309999999999</c:v>
                </c:pt>
                <c:pt idx="48">
                  <c:v>1.2342820000000001</c:v>
                </c:pt>
                <c:pt idx="49">
                  <c:v>1.136671</c:v>
                </c:pt>
                <c:pt idx="50">
                  <c:v>1.232723</c:v>
                </c:pt>
                <c:pt idx="51">
                  <c:v>1.203201</c:v>
                </c:pt>
                <c:pt idx="52">
                  <c:v>1.235633</c:v>
                </c:pt>
                <c:pt idx="53">
                  <c:v>1.235614</c:v>
                </c:pt>
                <c:pt idx="54">
                  <c:v>1.235663</c:v>
                </c:pt>
                <c:pt idx="55">
                  <c:v>1.2413209999999999</c:v>
                </c:pt>
                <c:pt idx="56">
                  <c:v>1.248218</c:v>
                </c:pt>
                <c:pt idx="57">
                  <c:v>1.2398070000000001</c:v>
                </c:pt>
                <c:pt idx="58">
                  <c:v>1.2398070000000001</c:v>
                </c:pt>
                <c:pt idx="59">
                  <c:v>1.172709</c:v>
                </c:pt>
                <c:pt idx="60">
                  <c:v>1.2482219999999999</c:v>
                </c:pt>
                <c:pt idx="61">
                  <c:v>1.248221</c:v>
                </c:pt>
                <c:pt idx="62">
                  <c:v>1.2482219999999999</c:v>
                </c:pt>
                <c:pt idx="63">
                  <c:v>1.248219</c:v>
                </c:pt>
                <c:pt idx="64">
                  <c:v>1.248218</c:v>
                </c:pt>
                <c:pt idx="65">
                  <c:v>1.2208019999999999</c:v>
                </c:pt>
                <c:pt idx="66">
                  <c:v>1.2482219999999999</c:v>
                </c:pt>
                <c:pt idx="67">
                  <c:v>1.221344</c:v>
                </c:pt>
                <c:pt idx="68">
                  <c:v>1.243034</c:v>
                </c:pt>
                <c:pt idx="69">
                  <c:v>1.2482249999999999</c:v>
                </c:pt>
                <c:pt idx="70">
                  <c:v>1.2432080000000001</c:v>
                </c:pt>
              </c:numCache>
            </c:numRef>
          </c:yVal>
          <c:smooth val="0"/>
          <c:extLst>
            <c:ext xmlns:c16="http://schemas.microsoft.com/office/drawing/2014/chart" uri="{C3380CC4-5D6E-409C-BE32-E72D297353CC}">
              <c16:uniqueId val="{00000000-0F45-CB49-9583-A756FEC8446B}"/>
            </c:ext>
          </c:extLst>
        </c:ser>
        <c:dLbls>
          <c:showLegendKey val="0"/>
          <c:showVal val="0"/>
          <c:showCatName val="0"/>
          <c:showSerName val="0"/>
          <c:showPercent val="0"/>
          <c:showBubbleSize val="0"/>
        </c:dLbls>
        <c:axId val="2094734552"/>
        <c:axId val="2094734553"/>
      </c:scatterChart>
      <c:valAx>
        <c:axId val="2094734552"/>
        <c:scaling>
          <c:orientation val="minMax"/>
          <c:max val="1.28"/>
          <c:min val="1.18"/>
        </c:scaling>
        <c:delete val="0"/>
        <c:axPos val="b"/>
        <c:numFmt formatCode="#,##0.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0.02"/>
        <c:minorUnit val="0.01"/>
      </c:valAx>
      <c:valAx>
        <c:axId val="2094734553"/>
        <c:scaling>
          <c:orientation val="minMax"/>
          <c:max val="1.3"/>
          <c:min val="0.9"/>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3333300000000001"/>
        <c:minorUnit val="6.6666699999999995E-2"/>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5420599999999999E-2"/>
          <c:y val="7.8719600000000001E-2"/>
          <c:w val="0.88722199999999996"/>
          <c:h val="0.79496599999999995"/>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78"/>
                <c:pt idx="0">
                  <c:v>1.2435309999999999</c:v>
                </c:pt>
                <c:pt idx="1">
                  <c:v>1.1950540000000001</c:v>
                </c:pt>
                <c:pt idx="2">
                  <c:v>1.095728</c:v>
                </c:pt>
                <c:pt idx="3">
                  <c:v>1.078646</c:v>
                </c:pt>
                <c:pt idx="4">
                  <c:v>1.238677</c:v>
                </c:pt>
                <c:pt idx="5">
                  <c:v>1.1828149999999999</c:v>
                </c:pt>
                <c:pt idx="6">
                  <c:v>1.1129990000000001</c:v>
                </c:pt>
                <c:pt idx="7">
                  <c:v>1.0800479999999999</c:v>
                </c:pt>
                <c:pt idx="8">
                  <c:v>1.232593</c:v>
                </c:pt>
                <c:pt idx="9">
                  <c:v>1.184345</c:v>
                </c:pt>
                <c:pt idx="10">
                  <c:v>1.0992649999999999</c:v>
                </c:pt>
                <c:pt idx="11">
                  <c:v>1.1034820000000001</c:v>
                </c:pt>
                <c:pt idx="12">
                  <c:v>1.237026</c:v>
                </c:pt>
                <c:pt idx="13">
                  <c:v>1.187012</c:v>
                </c:pt>
                <c:pt idx="14">
                  <c:v>1.0664849999999999</c:v>
                </c:pt>
                <c:pt idx="15">
                  <c:v>1.099485</c:v>
                </c:pt>
                <c:pt idx="16">
                  <c:v>1.232011</c:v>
                </c:pt>
                <c:pt idx="17">
                  <c:v>1.181943</c:v>
                </c:pt>
                <c:pt idx="18">
                  <c:v>1.064962</c:v>
                </c:pt>
                <c:pt idx="19">
                  <c:v>1.1008960000000001</c:v>
                </c:pt>
                <c:pt idx="20">
                  <c:v>1.232224</c:v>
                </c:pt>
                <c:pt idx="21">
                  <c:v>1.184161</c:v>
                </c:pt>
                <c:pt idx="22">
                  <c:v>1.0650459999999999</c:v>
                </c:pt>
                <c:pt idx="23">
                  <c:v>1.104346</c:v>
                </c:pt>
                <c:pt idx="24">
                  <c:v>1.2322109999999999</c:v>
                </c:pt>
                <c:pt idx="25">
                  <c:v>1.1829810000000001</c:v>
                </c:pt>
                <c:pt idx="26">
                  <c:v>1.065539</c:v>
                </c:pt>
                <c:pt idx="27">
                  <c:v>1.1039810000000001</c:v>
                </c:pt>
                <c:pt idx="28">
                  <c:v>1.2321359999999999</c:v>
                </c:pt>
                <c:pt idx="29">
                  <c:v>1.1816169999999999</c:v>
                </c:pt>
                <c:pt idx="30">
                  <c:v>1.0650459999999999</c:v>
                </c:pt>
                <c:pt idx="31">
                  <c:v>1.104684</c:v>
                </c:pt>
                <c:pt idx="32">
                  <c:v>1.213336</c:v>
                </c:pt>
                <c:pt idx="33">
                  <c:v>1.1806989999999999</c:v>
                </c:pt>
                <c:pt idx="34">
                  <c:v>1.1266890000000001</c:v>
                </c:pt>
                <c:pt idx="35">
                  <c:v>1.079672</c:v>
                </c:pt>
                <c:pt idx="36">
                  <c:v>1.1806989999999999</c:v>
                </c:pt>
                <c:pt idx="37">
                  <c:v>1.213336</c:v>
                </c:pt>
                <c:pt idx="38">
                  <c:v>1.2078880000000001</c:v>
                </c:pt>
                <c:pt idx="39">
                  <c:v>1.114946</c:v>
                </c:pt>
                <c:pt idx="40">
                  <c:v>1.1233329999999999</c:v>
                </c:pt>
                <c:pt idx="41">
                  <c:v>1.069412</c:v>
                </c:pt>
                <c:pt idx="42">
                  <c:v>1.1704060000000001</c:v>
                </c:pt>
                <c:pt idx="43">
                  <c:v>1.1296550000000001</c:v>
                </c:pt>
                <c:pt idx="44">
                  <c:v>1.14656</c:v>
                </c:pt>
                <c:pt idx="45">
                  <c:v>1.0866420000000001</c:v>
                </c:pt>
                <c:pt idx="46">
                  <c:v>1.12717</c:v>
                </c:pt>
                <c:pt idx="47">
                  <c:v>1.068481</c:v>
                </c:pt>
                <c:pt idx="48">
                  <c:v>1.094479</c:v>
                </c:pt>
                <c:pt idx="49">
                  <c:v>1.1217729999999999</c:v>
                </c:pt>
                <c:pt idx="51">
                  <c:v>1.135696</c:v>
                </c:pt>
                <c:pt idx="52">
                  <c:v>1.0697449999999999</c:v>
                </c:pt>
                <c:pt idx="53">
                  <c:v>1.0915729999999999</c:v>
                </c:pt>
                <c:pt idx="54">
                  <c:v>1.103372</c:v>
                </c:pt>
                <c:pt idx="55">
                  <c:v>1.1560710000000001</c:v>
                </c:pt>
                <c:pt idx="56">
                  <c:v>1.1464719999999999</c:v>
                </c:pt>
                <c:pt idx="57">
                  <c:v>1.1135029999999999</c:v>
                </c:pt>
                <c:pt idx="58">
                  <c:v>1.15042</c:v>
                </c:pt>
                <c:pt idx="59">
                  <c:v>1.1266830000000001</c:v>
                </c:pt>
                <c:pt idx="60">
                  <c:v>1.147194</c:v>
                </c:pt>
                <c:pt idx="61">
                  <c:v>1.1575949999999999</c:v>
                </c:pt>
                <c:pt idx="62">
                  <c:v>1.131238</c:v>
                </c:pt>
                <c:pt idx="63">
                  <c:v>1.145837</c:v>
                </c:pt>
                <c:pt idx="64">
                  <c:v>1.126017</c:v>
                </c:pt>
                <c:pt idx="65">
                  <c:v>1.0647470000000001</c:v>
                </c:pt>
                <c:pt idx="66">
                  <c:v>1.0804199999999999</c:v>
                </c:pt>
                <c:pt idx="67">
                  <c:v>1.1452230000000001</c:v>
                </c:pt>
                <c:pt idx="68">
                  <c:v>1.1014109999999999</c:v>
                </c:pt>
                <c:pt idx="69">
                  <c:v>1.1658759999999999</c:v>
                </c:pt>
                <c:pt idx="70">
                  <c:v>1.117556</c:v>
                </c:pt>
                <c:pt idx="71">
                  <c:v>1.0649949999999999</c:v>
                </c:pt>
                <c:pt idx="73">
                  <c:v>1.124911</c:v>
                </c:pt>
                <c:pt idx="75">
                  <c:v>1.1351519999999999</c:v>
                </c:pt>
                <c:pt idx="76">
                  <c:v>1.068867</c:v>
                </c:pt>
                <c:pt idx="77">
                  <c:v>1.048006</c:v>
                </c:pt>
              </c:numCache>
            </c:numRef>
          </c:xVal>
          <c:yVal>
            <c:numRef>
              <c:f>Sheet1!$C$2:$C$81</c:f>
              <c:numCache>
                <c:formatCode>General</c:formatCode>
                <c:ptCount val="78"/>
                <c:pt idx="0">
                  <c:v>1.2377180000000001</c:v>
                </c:pt>
                <c:pt idx="1">
                  <c:v>1.1813720000000001</c:v>
                </c:pt>
                <c:pt idx="2">
                  <c:v>1.057933</c:v>
                </c:pt>
                <c:pt idx="3">
                  <c:v>1.033555</c:v>
                </c:pt>
                <c:pt idx="4">
                  <c:v>1.2189080000000001</c:v>
                </c:pt>
                <c:pt idx="5">
                  <c:v>1.088522</c:v>
                </c:pt>
                <c:pt idx="6">
                  <c:v>1.000502</c:v>
                </c:pt>
                <c:pt idx="7">
                  <c:v>0.96618000000000004</c:v>
                </c:pt>
                <c:pt idx="8">
                  <c:v>1.2156419999999999</c:v>
                </c:pt>
                <c:pt idx="9">
                  <c:v>1.051941</c:v>
                </c:pt>
                <c:pt idx="10">
                  <c:v>0.953426</c:v>
                </c:pt>
                <c:pt idx="11">
                  <c:v>0.93571700000000002</c:v>
                </c:pt>
                <c:pt idx="12">
                  <c:v>1.215579</c:v>
                </c:pt>
                <c:pt idx="13">
                  <c:v>1.050292</c:v>
                </c:pt>
                <c:pt idx="14">
                  <c:v>0.93552500000000005</c:v>
                </c:pt>
                <c:pt idx="15">
                  <c:v>0.90852100000000002</c:v>
                </c:pt>
                <c:pt idx="16">
                  <c:v>1.2158819999999999</c:v>
                </c:pt>
                <c:pt idx="17">
                  <c:v>1.037201</c:v>
                </c:pt>
                <c:pt idx="18">
                  <c:v>0.91505899999999996</c:v>
                </c:pt>
                <c:pt idx="19">
                  <c:v>0.90458700000000003</c:v>
                </c:pt>
                <c:pt idx="20">
                  <c:v>1.215654</c:v>
                </c:pt>
                <c:pt idx="21">
                  <c:v>1.036281</c:v>
                </c:pt>
                <c:pt idx="22">
                  <c:v>0.90520100000000003</c:v>
                </c:pt>
                <c:pt idx="23">
                  <c:v>0.89287300000000003</c:v>
                </c:pt>
                <c:pt idx="24">
                  <c:v>1.2156960000000001</c:v>
                </c:pt>
                <c:pt idx="25">
                  <c:v>1.0363849999999999</c:v>
                </c:pt>
                <c:pt idx="26">
                  <c:v>0.90356199999999998</c:v>
                </c:pt>
                <c:pt idx="27">
                  <c:v>0.88611700000000004</c:v>
                </c:pt>
                <c:pt idx="28">
                  <c:v>1.2156960000000001</c:v>
                </c:pt>
                <c:pt idx="29">
                  <c:v>1.0360609999999999</c:v>
                </c:pt>
                <c:pt idx="30">
                  <c:v>0.89328700000000005</c:v>
                </c:pt>
                <c:pt idx="31">
                  <c:v>0.88415200000000005</c:v>
                </c:pt>
                <c:pt idx="32">
                  <c:v>1.20661</c:v>
                </c:pt>
                <c:pt idx="33">
                  <c:v>1.1630510000000001</c:v>
                </c:pt>
                <c:pt idx="34">
                  <c:v>1.110498</c:v>
                </c:pt>
                <c:pt idx="35">
                  <c:v>1.0394779999999999</c:v>
                </c:pt>
                <c:pt idx="36">
                  <c:v>1.1630510000000001</c:v>
                </c:pt>
                <c:pt idx="37">
                  <c:v>1.20661</c:v>
                </c:pt>
                <c:pt idx="38">
                  <c:v>1.1336980000000001</c:v>
                </c:pt>
                <c:pt idx="39">
                  <c:v>1.051026</c:v>
                </c:pt>
                <c:pt idx="40">
                  <c:v>1.016459</c:v>
                </c:pt>
                <c:pt idx="41">
                  <c:v>1.0075130000000001</c:v>
                </c:pt>
                <c:pt idx="42">
                  <c:v>1.029299</c:v>
                </c:pt>
                <c:pt idx="43">
                  <c:v>1.05088</c:v>
                </c:pt>
                <c:pt idx="44">
                  <c:v>1.00874</c:v>
                </c:pt>
                <c:pt idx="45">
                  <c:v>0.98414599999999997</c:v>
                </c:pt>
                <c:pt idx="46">
                  <c:v>1.0201769999999999</c:v>
                </c:pt>
                <c:pt idx="47">
                  <c:v>0.97610399999999997</c:v>
                </c:pt>
                <c:pt idx="48">
                  <c:v>0.96515899999999999</c:v>
                </c:pt>
                <c:pt idx="49">
                  <c:v>1.0235540000000001</c:v>
                </c:pt>
                <c:pt idx="51">
                  <c:v>0.99696799999999997</c:v>
                </c:pt>
                <c:pt idx="52">
                  <c:v>0.93998300000000001</c:v>
                </c:pt>
                <c:pt idx="53">
                  <c:v>0.93859899999999996</c:v>
                </c:pt>
                <c:pt idx="54">
                  <c:v>0.94520499999999996</c:v>
                </c:pt>
                <c:pt idx="55">
                  <c:v>0.967561</c:v>
                </c:pt>
                <c:pt idx="56">
                  <c:v>0.97248299999999999</c:v>
                </c:pt>
                <c:pt idx="57">
                  <c:v>0.97385299999999997</c:v>
                </c:pt>
                <c:pt idx="58">
                  <c:v>1.0391779999999999</c:v>
                </c:pt>
                <c:pt idx="59">
                  <c:v>1.014842</c:v>
                </c:pt>
                <c:pt idx="60">
                  <c:v>1.015631</c:v>
                </c:pt>
                <c:pt idx="61">
                  <c:v>1.039085</c:v>
                </c:pt>
                <c:pt idx="62">
                  <c:v>0.93833900000000003</c:v>
                </c:pt>
                <c:pt idx="63">
                  <c:v>0.95472500000000005</c:v>
                </c:pt>
                <c:pt idx="64">
                  <c:v>0.98316800000000004</c:v>
                </c:pt>
                <c:pt idx="65">
                  <c:v>0.91811399999999999</c:v>
                </c:pt>
                <c:pt idx="66">
                  <c:v>0.91797099999999998</c:v>
                </c:pt>
                <c:pt idx="67">
                  <c:v>0.98435600000000001</c:v>
                </c:pt>
                <c:pt idx="68">
                  <c:v>0.90233300000000005</c:v>
                </c:pt>
                <c:pt idx="69">
                  <c:v>1.008529</c:v>
                </c:pt>
                <c:pt idx="70">
                  <c:v>0.95386400000000005</c:v>
                </c:pt>
                <c:pt idx="71">
                  <c:v>0.90323299999999995</c:v>
                </c:pt>
                <c:pt idx="73">
                  <c:v>0.95548</c:v>
                </c:pt>
                <c:pt idx="75">
                  <c:v>0.95348299999999997</c:v>
                </c:pt>
                <c:pt idx="76">
                  <c:v>0.91157500000000002</c:v>
                </c:pt>
                <c:pt idx="77">
                  <c:v>0.91510899999999995</c:v>
                </c:pt>
              </c:numCache>
            </c:numRef>
          </c:yVal>
          <c:smooth val="0"/>
          <c:extLst>
            <c:ext xmlns:c16="http://schemas.microsoft.com/office/drawing/2014/chart" uri="{C3380CC4-5D6E-409C-BE32-E72D297353CC}">
              <c16:uniqueId val="{00000000-1990-BC4B-ABDF-2E378CECCEE3}"/>
            </c:ext>
          </c:extLst>
        </c:ser>
        <c:dLbls>
          <c:showLegendKey val="0"/>
          <c:showVal val="0"/>
          <c:showCatName val="0"/>
          <c:showSerName val="0"/>
          <c:showPercent val="0"/>
          <c:showBubbleSize val="0"/>
        </c:dLbls>
        <c:axId val="2094734552"/>
        <c:axId val="2094734553"/>
      </c:scatterChart>
      <c:valAx>
        <c:axId val="2094734552"/>
        <c:scaling>
          <c:orientation val="minMax"/>
          <c:max val="1.3"/>
          <c:min val="1"/>
        </c:scaling>
        <c:delete val="0"/>
        <c:axPos val="b"/>
        <c:numFmt formatCode="#,##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0.1"/>
        <c:minorUnit val="0.05"/>
      </c:valAx>
      <c:valAx>
        <c:axId val="2094734553"/>
        <c:scaling>
          <c:orientation val="minMax"/>
          <c:max val="1.3"/>
          <c:min val="0.8"/>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
        <c:minorUnit val="0.05"/>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4521499999999999E-2"/>
          <c:y val="7.8696699999999994E-2"/>
          <c:w val="0.877884"/>
          <c:h val="0.79502200000000001"/>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80"/>
                <c:pt idx="0">
                  <c:v>1.2207140000000001</c:v>
                </c:pt>
                <c:pt idx="1">
                  <c:v>1.2064140000000001</c:v>
                </c:pt>
                <c:pt idx="2">
                  <c:v>1.207714</c:v>
                </c:pt>
                <c:pt idx="3">
                  <c:v>1.14649</c:v>
                </c:pt>
                <c:pt idx="4">
                  <c:v>1.1822630000000001</c:v>
                </c:pt>
                <c:pt idx="5">
                  <c:v>1.1464179999999999</c:v>
                </c:pt>
                <c:pt idx="6">
                  <c:v>1.0951340000000001</c:v>
                </c:pt>
                <c:pt idx="7">
                  <c:v>1.0716669999999999</c:v>
                </c:pt>
                <c:pt idx="8">
                  <c:v>1.1788559999999999</c:v>
                </c:pt>
                <c:pt idx="9">
                  <c:v>1.1510929999999999</c:v>
                </c:pt>
                <c:pt idx="10">
                  <c:v>1.0657810000000001</c:v>
                </c:pt>
                <c:pt idx="11">
                  <c:v>1.0566420000000001</c:v>
                </c:pt>
                <c:pt idx="12">
                  <c:v>1.1740900000000001</c:v>
                </c:pt>
                <c:pt idx="13">
                  <c:v>1.148285</c:v>
                </c:pt>
                <c:pt idx="14">
                  <c:v>1.060216</c:v>
                </c:pt>
                <c:pt idx="15">
                  <c:v>0.99383999999999995</c:v>
                </c:pt>
                <c:pt idx="16">
                  <c:v>1.1614580000000001</c:v>
                </c:pt>
                <c:pt idx="17">
                  <c:v>1.1456500000000001</c:v>
                </c:pt>
                <c:pt idx="18">
                  <c:v>1.0484089999999999</c:v>
                </c:pt>
                <c:pt idx="19">
                  <c:v>1.0028360000000001</c:v>
                </c:pt>
                <c:pt idx="20">
                  <c:v>1.162622</c:v>
                </c:pt>
                <c:pt idx="21">
                  <c:v>1.1458140000000001</c:v>
                </c:pt>
                <c:pt idx="22">
                  <c:v>1.0510790000000001</c:v>
                </c:pt>
                <c:pt idx="23">
                  <c:v>1.009871</c:v>
                </c:pt>
                <c:pt idx="24">
                  <c:v>1.1620760000000001</c:v>
                </c:pt>
                <c:pt idx="25">
                  <c:v>1.146158</c:v>
                </c:pt>
                <c:pt idx="26">
                  <c:v>1.048848</c:v>
                </c:pt>
                <c:pt idx="27">
                  <c:v>1.0139940000000001</c:v>
                </c:pt>
                <c:pt idx="28">
                  <c:v>1.1630240000000001</c:v>
                </c:pt>
                <c:pt idx="29">
                  <c:v>1.1481209999999999</c:v>
                </c:pt>
                <c:pt idx="30">
                  <c:v>1.0518160000000001</c:v>
                </c:pt>
                <c:pt idx="31">
                  <c:v>1.025766</c:v>
                </c:pt>
                <c:pt idx="32">
                  <c:v>1.219927</c:v>
                </c:pt>
                <c:pt idx="33">
                  <c:v>1.207387</c:v>
                </c:pt>
                <c:pt idx="34">
                  <c:v>1.206151</c:v>
                </c:pt>
                <c:pt idx="35">
                  <c:v>1.146576</c:v>
                </c:pt>
                <c:pt idx="36">
                  <c:v>1.207387</c:v>
                </c:pt>
                <c:pt idx="37">
                  <c:v>1.146576</c:v>
                </c:pt>
                <c:pt idx="38">
                  <c:v>1.18814</c:v>
                </c:pt>
                <c:pt idx="39">
                  <c:v>1.125732</c:v>
                </c:pt>
                <c:pt idx="40">
                  <c:v>1.102546</c:v>
                </c:pt>
                <c:pt idx="41">
                  <c:v>1.0714030000000001</c:v>
                </c:pt>
                <c:pt idx="42">
                  <c:v>1.144199</c:v>
                </c:pt>
                <c:pt idx="43">
                  <c:v>1.1406940000000001</c:v>
                </c:pt>
                <c:pt idx="44">
                  <c:v>1.1012960000000001</c:v>
                </c:pt>
                <c:pt idx="45">
                  <c:v>1.104174</c:v>
                </c:pt>
                <c:pt idx="46">
                  <c:v>1.0860700000000001</c:v>
                </c:pt>
                <c:pt idx="47">
                  <c:v>1.0474829999999999</c:v>
                </c:pt>
                <c:pt idx="48">
                  <c:v>1.115794</c:v>
                </c:pt>
                <c:pt idx="49">
                  <c:v>1.1285099999999999</c:v>
                </c:pt>
                <c:pt idx="50">
                  <c:v>1.097977</c:v>
                </c:pt>
                <c:pt idx="51">
                  <c:v>1.072878</c:v>
                </c:pt>
                <c:pt idx="52">
                  <c:v>1.043461</c:v>
                </c:pt>
                <c:pt idx="53">
                  <c:v>1.039363</c:v>
                </c:pt>
                <c:pt idx="54">
                  <c:v>1.0591699999999999</c:v>
                </c:pt>
                <c:pt idx="55">
                  <c:v>1.062201</c:v>
                </c:pt>
                <c:pt idx="56">
                  <c:v>1.033714</c:v>
                </c:pt>
                <c:pt idx="57">
                  <c:v>1.055137</c:v>
                </c:pt>
                <c:pt idx="58">
                  <c:v>1.0950359999999999</c:v>
                </c:pt>
                <c:pt idx="59">
                  <c:v>1.070724</c:v>
                </c:pt>
                <c:pt idx="60">
                  <c:v>1.0482</c:v>
                </c:pt>
                <c:pt idx="61">
                  <c:v>1.0629569999999999</c:v>
                </c:pt>
                <c:pt idx="62">
                  <c:v>1.016642</c:v>
                </c:pt>
                <c:pt idx="63">
                  <c:v>1.0601989999999999</c:v>
                </c:pt>
                <c:pt idx="64">
                  <c:v>1.041317</c:v>
                </c:pt>
                <c:pt idx="65">
                  <c:v>1.0327200000000001</c:v>
                </c:pt>
                <c:pt idx="66">
                  <c:v>1.0887690000000001</c:v>
                </c:pt>
                <c:pt idx="67">
                  <c:v>1.0496760000000001</c:v>
                </c:pt>
                <c:pt idx="68">
                  <c:v>1.0370900000000001</c:v>
                </c:pt>
                <c:pt idx="69">
                  <c:v>1.0720639999999999</c:v>
                </c:pt>
                <c:pt idx="70">
                  <c:v>1.1001920000000001</c:v>
                </c:pt>
                <c:pt idx="71">
                  <c:v>1.060983</c:v>
                </c:pt>
                <c:pt idx="72">
                  <c:v>1.101704</c:v>
                </c:pt>
                <c:pt idx="73">
                  <c:v>0.99961199999999995</c:v>
                </c:pt>
                <c:pt idx="75">
                  <c:v>1.049687</c:v>
                </c:pt>
                <c:pt idx="77">
                  <c:v>1.0218210000000001</c:v>
                </c:pt>
                <c:pt idx="78">
                  <c:v>1.072603</c:v>
                </c:pt>
                <c:pt idx="79">
                  <c:v>1.0708770000000001</c:v>
                </c:pt>
              </c:numCache>
            </c:numRef>
          </c:xVal>
          <c:yVal>
            <c:numRef>
              <c:f>Sheet1!$C$2:$C$81</c:f>
              <c:numCache>
                <c:formatCode>General</c:formatCode>
                <c:ptCount val="80"/>
                <c:pt idx="0">
                  <c:v>1.1979280000000001</c:v>
                </c:pt>
                <c:pt idx="1">
                  <c:v>1.17126</c:v>
                </c:pt>
                <c:pt idx="2">
                  <c:v>1.1182129999999999</c:v>
                </c:pt>
                <c:pt idx="3">
                  <c:v>1.0044299999999999</c:v>
                </c:pt>
                <c:pt idx="4">
                  <c:v>1.1573329999999999</c:v>
                </c:pt>
                <c:pt idx="5">
                  <c:v>1.0752079999999999</c:v>
                </c:pt>
                <c:pt idx="6">
                  <c:v>0.95407799999999998</c:v>
                </c:pt>
                <c:pt idx="7">
                  <c:v>0.91217000000000004</c:v>
                </c:pt>
                <c:pt idx="8">
                  <c:v>1.1486959999999999</c:v>
                </c:pt>
                <c:pt idx="9">
                  <c:v>1.026122</c:v>
                </c:pt>
                <c:pt idx="10">
                  <c:v>0.89411600000000002</c:v>
                </c:pt>
                <c:pt idx="11">
                  <c:v>0.86112500000000003</c:v>
                </c:pt>
                <c:pt idx="12">
                  <c:v>1.1482380000000001</c:v>
                </c:pt>
                <c:pt idx="13">
                  <c:v>1.017288</c:v>
                </c:pt>
                <c:pt idx="14">
                  <c:v>0.87191799999999997</c:v>
                </c:pt>
                <c:pt idx="15">
                  <c:v>0.849325</c:v>
                </c:pt>
                <c:pt idx="16">
                  <c:v>1.148425</c:v>
                </c:pt>
                <c:pt idx="17">
                  <c:v>1.0150440000000001</c:v>
                </c:pt>
                <c:pt idx="18">
                  <c:v>0.86268900000000004</c:v>
                </c:pt>
                <c:pt idx="19">
                  <c:v>0.84123700000000001</c:v>
                </c:pt>
                <c:pt idx="20">
                  <c:v>1.1483239999999999</c:v>
                </c:pt>
                <c:pt idx="21">
                  <c:v>1.010035</c:v>
                </c:pt>
                <c:pt idx="22">
                  <c:v>0.84268399999999999</c:v>
                </c:pt>
                <c:pt idx="23">
                  <c:v>0.83424900000000002</c:v>
                </c:pt>
                <c:pt idx="24">
                  <c:v>1.148296</c:v>
                </c:pt>
                <c:pt idx="25">
                  <c:v>1.011279</c:v>
                </c:pt>
                <c:pt idx="26">
                  <c:v>0.84680599999999995</c:v>
                </c:pt>
                <c:pt idx="27">
                  <c:v>0.82908599999999999</c:v>
                </c:pt>
                <c:pt idx="28">
                  <c:v>1.1483209999999999</c:v>
                </c:pt>
                <c:pt idx="29">
                  <c:v>1.0116019999999999</c:v>
                </c:pt>
                <c:pt idx="30">
                  <c:v>0.83396199999999998</c:v>
                </c:pt>
                <c:pt idx="31">
                  <c:v>0.82080699999999995</c:v>
                </c:pt>
                <c:pt idx="32">
                  <c:v>1.193084</c:v>
                </c:pt>
                <c:pt idx="33">
                  <c:v>1.1532750000000001</c:v>
                </c:pt>
                <c:pt idx="34">
                  <c:v>1.1343490000000001</c:v>
                </c:pt>
                <c:pt idx="35">
                  <c:v>1.0789359999999999</c:v>
                </c:pt>
                <c:pt idx="36">
                  <c:v>1.1532750000000001</c:v>
                </c:pt>
                <c:pt idx="37">
                  <c:v>1.0789359999999999</c:v>
                </c:pt>
                <c:pt idx="38">
                  <c:v>1.122457</c:v>
                </c:pt>
                <c:pt idx="39">
                  <c:v>1.0640050000000001</c:v>
                </c:pt>
                <c:pt idx="40">
                  <c:v>0.95703700000000003</c:v>
                </c:pt>
                <c:pt idx="41">
                  <c:v>0.98443499999999995</c:v>
                </c:pt>
                <c:pt idx="42">
                  <c:v>0.97000900000000001</c:v>
                </c:pt>
                <c:pt idx="43">
                  <c:v>1.086495</c:v>
                </c:pt>
                <c:pt idx="44">
                  <c:v>0.96135999999999999</c:v>
                </c:pt>
                <c:pt idx="45">
                  <c:v>0.93211500000000003</c:v>
                </c:pt>
                <c:pt idx="46">
                  <c:v>0.98312100000000002</c:v>
                </c:pt>
                <c:pt idx="47">
                  <c:v>0.89312599999999998</c:v>
                </c:pt>
                <c:pt idx="48">
                  <c:v>0.96558600000000006</c:v>
                </c:pt>
                <c:pt idx="49">
                  <c:v>0.963781</c:v>
                </c:pt>
                <c:pt idx="50">
                  <c:v>0.89738899999999999</c:v>
                </c:pt>
                <c:pt idx="51">
                  <c:v>0.96513800000000005</c:v>
                </c:pt>
                <c:pt idx="52">
                  <c:v>0.90357100000000001</c:v>
                </c:pt>
                <c:pt idx="53">
                  <c:v>0.90773800000000004</c:v>
                </c:pt>
                <c:pt idx="54">
                  <c:v>0.90830500000000003</c:v>
                </c:pt>
                <c:pt idx="55">
                  <c:v>0.89170199999999999</c:v>
                </c:pt>
                <c:pt idx="56">
                  <c:v>0.883189</c:v>
                </c:pt>
                <c:pt idx="57">
                  <c:v>0.90466199999999997</c:v>
                </c:pt>
                <c:pt idx="58">
                  <c:v>0.97550499999999996</c:v>
                </c:pt>
                <c:pt idx="59">
                  <c:v>0.96849600000000002</c:v>
                </c:pt>
                <c:pt idx="60">
                  <c:v>0.91391999999999995</c:v>
                </c:pt>
                <c:pt idx="61">
                  <c:v>0.92566499999999996</c:v>
                </c:pt>
                <c:pt idx="62">
                  <c:v>0.87122200000000005</c:v>
                </c:pt>
                <c:pt idx="63">
                  <c:v>0.88068900000000006</c:v>
                </c:pt>
                <c:pt idx="64">
                  <c:v>0.91778099999999996</c:v>
                </c:pt>
                <c:pt idx="65">
                  <c:v>0.85351900000000003</c:v>
                </c:pt>
                <c:pt idx="66">
                  <c:v>0.88652600000000004</c:v>
                </c:pt>
                <c:pt idx="67">
                  <c:v>0.87659399999999998</c:v>
                </c:pt>
                <c:pt idx="68">
                  <c:v>0.83846500000000002</c:v>
                </c:pt>
                <c:pt idx="69">
                  <c:v>0.95794999999999997</c:v>
                </c:pt>
                <c:pt idx="70">
                  <c:v>0.89663800000000005</c:v>
                </c:pt>
                <c:pt idx="71">
                  <c:v>0.84930000000000005</c:v>
                </c:pt>
                <c:pt idx="72">
                  <c:v>0.88845099999999999</c:v>
                </c:pt>
                <c:pt idx="73">
                  <c:v>0.83999699999999999</c:v>
                </c:pt>
                <c:pt idx="75">
                  <c:v>0.87890999999999997</c:v>
                </c:pt>
                <c:pt idx="77">
                  <c:v>0.84562000000000004</c:v>
                </c:pt>
                <c:pt idx="78">
                  <c:v>0.89020500000000002</c:v>
                </c:pt>
                <c:pt idx="79">
                  <c:v>0.85937200000000002</c:v>
                </c:pt>
              </c:numCache>
            </c:numRef>
          </c:yVal>
          <c:smooth val="0"/>
          <c:extLst>
            <c:ext xmlns:c16="http://schemas.microsoft.com/office/drawing/2014/chart" uri="{C3380CC4-5D6E-409C-BE32-E72D297353CC}">
              <c16:uniqueId val="{00000000-6CD2-104B-B8FE-82F97001E474}"/>
            </c:ext>
          </c:extLst>
        </c:ser>
        <c:dLbls>
          <c:showLegendKey val="0"/>
          <c:showVal val="0"/>
          <c:showCatName val="0"/>
          <c:showSerName val="0"/>
          <c:showPercent val="0"/>
          <c:showBubbleSize val="0"/>
        </c:dLbls>
        <c:axId val="2094734552"/>
        <c:axId val="2094734553"/>
      </c:scatterChart>
      <c:valAx>
        <c:axId val="2094734552"/>
        <c:scaling>
          <c:orientation val="minMax"/>
          <c:max val="1.2"/>
          <c:min val="1"/>
        </c:scaling>
        <c:delete val="0"/>
        <c:axPos val="b"/>
        <c:numFmt formatCode="#,##0.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0.05"/>
        <c:minorUnit val="2.5000000000000001E-2"/>
      </c:valAx>
      <c:valAx>
        <c:axId val="2094734553"/>
        <c:scaling>
          <c:orientation val="minMax"/>
          <c:max val="1.2"/>
          <c:min val="0.8"/>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
        <c:minorUnit val="0.05"/>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4521499999999999E-2"/>
          <c:y val="7.8719600000000001E-2"/>
          <c:w val="0.877884"/>
          <c:h val="0.79496599999999995"/>
        </c:manualLayout>
      </c:layout>
      <c:scatterChart>
        <c:scatterStyle val="lineMarker"/>
        <c:varyColors val="0"/>
        <c:ser>
          <c:idx val="0"/>
          <c:order val="0"/>
          <c:tx>
            <c:strRef>
              <c:f>Sheet1!$B$1</c:f>
              <c:strCache>
                <c:ptCount val="1"/>
                <c:pt idx="0">
                  <c:v>Real QC test loss</c:v>
                </c:pt>
              </c:strCache>
            </c:strRef>
          </c:tx>
          <c:spPr>
            <a:ln w="38100" cap="flat">
              <a:noFill/>
              <a:prstDash val="solid"/>
              <a:miter lim="400000"/>
            </a:ln>
            <a:effectLst/>
          </c:spPr>
          <c:marker>
            <c:symbol val="circle"/>
            <c:size val="9"/>
            <c:spPr>
              <a:solidFill>
                <a:srgbClr val="A31F34"/>
              </a:solidFill>
              <a:ln w="12700" cap="flat">
                <a:solidFill>
                  <a:srgbClr val="A31F34"/>
                </a:solidFill>
                <a:prstDash val="solid"/>
                <a:miter lim="400000"/>
              </a:ln>
              <a:effectLst/>
            </c:spPr>
          </c:marker>
          <c:xVal>
            <c:numRef>
              <c:f>Sheet1!$B$2:$B$81</c:f>
              <c:numCache>
                <c:formatCode>General</c:formatCode>
                <c:ptCount val="75"/>
                <c:pt idx="0">
                  <c:v>1.1977899999999999</c:v>
                </c:pt>
                <c:pt idx="1">
                  <c:v>1.2005479999999999</c:v>
                </c:pt>
                <c:pt idx="2">
                  <c:v>1.215023</c:v>
                </c:pt>
                <c:pt idx="3">
                  <c:v>1.2183619999999999</c:v>
                </c:pt>
                <c:pt idx="4">
                  <c:v>1.2206079999999999</c:v>
                </c:pt>
                <c:pt idx="5">
                  <c:v>1.221789</c:v>
                </c:pt>
                <c:pt idx="6">
                  <c:v>1.2228520000000001</c:v>
                </c:pt>
                <c:pt idx="7">
                  <c:v>1.2283029999999999</c:v>
                </c:pt>
                <c:pt idx="8">
                  <c:v>1.2294350000000001</c:v>
                </c:pt>
                <c:pt idx="9">
                  <c:v>1.2296009999999999</c:v>
                </c:pt>
                <c:pt idx="10">
                  <c:v>1.2308680000000001</c:v>
                </c:pt>
                <c:pt idx="11">
                  <c:v>1.2314400000000001</c:v>
                </c:pt>
                <c:pt idx="12">
                  <c:v>1.2326490000000001</c:v>
                </c:pt>
                <c:pt idx="13">
                  <c:v>1.2326490000000001</c:v>
                </c:pt>
                <c:pt idx="14">
                  <c:v>1.2356480000000001</c:v>
                </c:pt>
                <c:pt idx="15">
                  <c:v>1.2356480000000001</c:v>
                </c:pt>
                <c:pt idx="16">
                  <c:v>1.2356480000000001</c:v>
                </c:pt>
                <c:pt idx="17">
                  <c:v>1.235922</c:v>
                </c:pt>
                <c:pt idx="18">
                  <c:v>1.235922</c:v>
                </c:pt>
                <c:pt idx="19">
                  <c:v>1.238381</c:v>
                </c:pt>
                <c:pt idx="20">
                  <c:v>1.242955</c:v>
                </c:pt>
                <c:pt idx="21">
                  <c:v>1.2439499999999999</c:v>
                </c:pt>
                <c:pt idx="22">
                  <c:v>1.2442880000000001</c:v>
                </c:pt>
                <c:pt idx="23">
                  <c:v>1.244459</c:v>
                </c:pt>
                <c:pt idx="24">
                  <c:v>1.244537</c:v>
                </c:pt>
                <c:pt idx="25">
                  <c:v>1.2450209999999999</c:v>
                </c:pt>
                <c:pt idx="26">
                  <c:v>1.24637</c:v>
                </c:pt>
                <c:pt idx="27">
                  <c:v>1.2464440000000001</c:v>
                </c:pt>
                <c:pt idx="28">
                  <c:v>1.252707</c:v>
                </c:pt>
                <c:pt idx="29">
                  <c:v>1.2548220000000001</c:v>
                </c:pt>
                <c:pt idx="30">
                  <c:v>1.2558849999999999</c:v>
                </c:pt>
                <c:pt idx="31">
                  <c:v>1.255965</c:v>
                </c:pt>
                <c:pt idx="32">
                  <c:v>1.256081</c:v>
                </c:pt>
                <c:pt idx="33">
                  <c:v>1.258356</c:v>
                </c:pt>
                <c:pt idx="34">
                  <c:v>1.2597799999999999</c:v>
                </c:pt>
                <c:pt idx="35">
                  <c:v>1.259809</c:v>
                </c:pt>
                <c:pt idx="36">
                  <c:v>1.260094</c:v>
                </c:pt>
                <c:pt idx="37">
                  <c:v>1.2630870000000001</c:v>
                </c:pt>
                <c:pt idx="38">
                  <c:v>1.265738</c:v>
                </c:pt>
                <c:pt idx="39">
                  <c:v>1.267822</c:v>
                </c:pt>
                <c:pt idx="40">
                  <c:v>1.272597</c:v>
                </c:pt>
                <c:pt idx="41">
                  <c:v>1.2730090000000001</c:v>
                </c:pt>
                <c:pt idx="42">
                  <c:v>1.273085</c:v>
                </c:pt>
                <c:pt idx="43">
                  <c:v>1.274564</c:v>
                </c:pt>
                <c:pt idx="44">
                  <c:v>1.274564</c:v>
                </c:pt>
                <c:pt idx="45">
                  <c:v>1.275082</c:v>
                </c:pt>
                <c:pt idx="46">
                  <c:v>1.281379</c:v>
                </c:pt>
                <c:pt idx="47">
                  <c:v>1.283404</c:v>
                </c:pt>
                <c:pt idx="48">
                  <c:v>1.2834460000000001</c:v>
                </c:pt>
                <c:pt idx="49">
                  <c:v>1.284089</c:v>
                </c:pt>
                <c:pt idx="50">
                  <c:v>1.2897050000000001</c:v>
                </c:pt>
                <c:pt idx="51">
                  <c:v>1.295623</c:v>
                </c:pt>
                <c:pt idx="52">
                  <c:v>1.295785</c:v>
                </c:pt>
                <c:pt idx="53">
                  <c:v>1.2974540000000001</c:v>
                </c:pt>
                <c:pt idx="54">
                  <c:v>1.2975540000000001</c:v>
                </c:pt>
                <c:pt idx="55">
                  <c:v>1.297625</c:v>
                </c:pt>
                <c:pt idx="56">
                  <c:v>1.2977669999999999</c:v>
                </c:pt>
                <c:pt idx="57">
                  <c:v>1.297939</c:v>
                </c:pt>
                <c:pt idx="58">
                  <c:v>1.2980290000000001</c:v>
                </c:pt>
                <c:pt idx="59">
                  <c:v>1.298233</c:v>
                </c:pt>
                <c:pt idx="60">
                  <c:v>1.299061</c:v>
                </c:pt>
                <c:pt idx="61">
                  <c:v>1.303356</c:v>
                </c:pt>
                <c:pt idx="62">
                  <c:v>1.303356</c:v>
                </c:pt>
                <c:pt idx="63">
                  <c:v>1.305129</c:v>
                </c:pt>
                <c:pt idx="64">
                  <c:v>1.3077129999999999</c:v>
                </c:pt>
                <c:pt idx="65">
                  <c:v>1.3078909999999999</c:v>
                </c:pt>
                <c:pt idx="66">
                  <c:v>1.3079160000000001</c:v>
                </c:pt>
                <c:pt idx="67">
                  <c:v>1.3081480000000001</c:v>
                </c:pt>
                <c:pt idx="68">
                  <c:v>1.308236</c:v>
                </c:pt>
                <c:pt idx="69">
                  <c:v>1.3083419999999999</c:v>
                </c:pt>
                <c:pt idx="70">
                  <c:v>1.3088789999999999</c:v>
                </c:pt>
                <c:pt idx="71">
                  <c:v>1.3095380000000001</c:v>
                </c:pt>
                <c:pt idx="72">
                  <c:v>1.311939</c:v>
                </c:pt>
                <c:pt idx="73">
                  <c:v>1.3236749999999999</c:v>
                </c:pt>
                <c:pt idx="74">
                  <c:v>1.328344</c:v>
                </c:pt>
              </c:numCache>
            </c:numRef>
          </c:xVal>
          <c:yVal>
            <c:numRef>
              <c:f>Sheet1!$C$2:$C$81</c:f>
              <c:numCache>
                <c:formatCode>General</c:formatCode>
                <c:ptCount val="75"/>
                <c:pt idx="0">
                  <c:v>1.01807</c:v>
                </c:pt>
                <c:pt idx="1">
                  <c:v>1.102034</c:v>
                </c:pt>
                <c:pt idx="2">
                  <c:v>1.050308</c:v>
                </c:pt>
                <c:pt idx="3">
                  <c:v>1.088543</c:v>
                </c:pt>
                <c:pt idx="4">
                  <c:v>1.1010150000000001</c:v>
                </c:pt>
                <c:pt idx="5">
                  <c:v>0.99276799999999998</c:v>
                </c:pt>
                <c:pt idx="6">
                  <c:v>1.162358</c:v>
                </c:pt>
                <c:pt idx="7">
                  <c:v>1.153842</c:v>
                </c:pt>
                <c:pt idx="8">
                  <c:v>1.162479</c:v>
                </c:pt>
                <c:pt idx="9">
                  <c:v>1.1755519999999999</c:v>
                </c:pt>
                <c:pt idx="10">
                  <c:v>1.1523159999999999</c:v>
                </c:pt>
                <c:pt idx="11">
                  <c:v>1.16235</c:v>
                </c:pt>
                <c:pt idx="12">
                  <c:v>1.0994470000000001</c:v>
                </c:pt>
                <c:pt idx="13">
                  <c:v>1.0994470000000001</c:v>
                </c:pt>
                <c:pt idx="14">
                  <c:v>1.1762410000000001</c:v>
                </c:pt>
                <c:pt idx="15">
                  <c:v>1.1762410000000001</c:v>
                </c:pt>
                <c:pt idx="16">
                  <c:v>1.1762410000000001</c:v>
                </c:pt>
                <c:pt idx="17">
                  <c:v>1.045336</c:v>
                </c:pt>
                <c:pt idx="18">
                  <c:v>1.045336</c:v>
                </c:pt>
                <c:pt idx="19">
                  <c:v>1.1624909999999999</c:v>
                </c:pt>
                <c:pt idx="20">
                  <c:v>1.162398</c:v>
                </c:pt>
                <c:pt idx="21">
                  <c:v>0.99291300000000005</c:v>
                </c:pt>
                <c:pt idx="22">
                  <c:v>1.1295519999999999</c:v>
                </c:pt>
                <c:pt idx="23">
                  <c:v>1.2118869999999999</c:v>
                </c:pt>
                <c:pt idx="24">
                  <c:v>1.132862</c:v>
                </c:pt>
                <c:pt idx="25">
                  <c:v>1.1428959999999999</c:v>
                </c:pt>
                <c:pt idx="26">
                  <c:v>1.109416</c:v>
                </c:pt>
                <c:pt idx="27">
                  <c:v>1.131086</c:v>
                </c:pt>
                <c:pt idx="28">
                  <c:v>1.1309100000000001</c:v>
                </c:pt>
                <c:pt idx="29">
                  <c:v>1.012284</c:v>
                </c:pt>
                <c:pt idx="30">
                  <c:v>0.99944299999999997</c:v>
                </c:pt>
                <c:pt idx="31">
                  <c:v>1.213768</c:v>
                </c:pt>
                <c:pt idx="32">
                  <c:v>1.146312</c:v>
                </c:pt>
                <c:pt idx="33">
                  <c:v>1.161313</c:v>
                </c:pt>
                <c:pt idx="34">
                  <c:v>1.13951</c:v>
                </c:pt>
                <c:pt idx="35">
                  <c:v>1.102759</c:v>
                </c:pt>
                <c:pt idx="36">
                  <c:v>1.2002550000000001</c:v>
                </c:pt>
                <c:pt idx="37">
                  <c:v>1.2124699999999999</c:v>
                </c:pt>
                <c:pt idx="38">
                  <c:v>1.15341</c:v>
                </c:pt>
                <c:pt idx="39">
                  <c:v>1.0646929999999999</c:v>
                </c:pt>
                <c:pt idx="40">
                  <c:v>1.175592</c:v>
                </c:pt>
                <c:pt idx="41">
                  <c:v>1.1437679999999999</c:v>
                </c:pt>
                <c:pt idx="42">
                  <c:v>1.1092150000000001</c:v>
                </c:pt>
                <c:pt idx="43">
                  <c:v>1.15273</c:v>
                </c:pt>
                <c:pt idx="44">
                  <c:v>1.15273</c:v>
                </c:pt>
                <c:pt idx="45">
                  <c:v>1.198002</c:v>
                </c:pt>
                <c:pt idx="46">
                  <c:v>1.152719</c:v>
                </c:pt>
                <c:pt idx="47">
                  <c:v>1.132018</c:v>
                </c:pt>
                <c:pt idx="48">
                  <c:v>1.16249</c:v>
                </c:pt>
                <c:pt idx="49">
                  <c:v>1.1395919999999999</c:v>
                </c:pt>
                <c:pt idx="50">
                  <c:v>1.2549760000000001</c:v>
                </c:pt>
                <c:pt idx="51">
                  <c:v>1.268402</c:v>
                </c:pt>
                <c:pt idx="52">
                  <c:v>1.2544029999999999</c:v>
                </c:pt>
                <c:pt idx="53">
                  <c:v>1.2683770000000001</c:v>
                </c:pt>
                <c:pt idx="54">
                  <c:v>1.268359</c:v>
                </c:pt>
                <c:pt idx="55">
                  <c:v>1.1887669999999999</c:v>
                </c:pt>
                <c:pt idx="56">
                  <c:v>1.268365</c:v>
                </c:pt>
                <c:pt idx="57">
                  <c:v>1.2684040000000001</c:v>
                </c:pt>
                <c:pt idx="58">
                  <c:v>1.2684280000000001</c:v>
                </c:pt>
                <c:pt idx="59">
                  <c:v>1.2544690000000001</c:v>
                </c:pt>
                <c:pt idx="60">
                  <c:v>1.2683869999999999</c:v>
                </c:pt>
                <c:pt idx="61">
                  <c:v>1.2955479999999999</c:v>
                </c:pt>
                <c:pt idx="62">
                  <c:v>1.2955479999999999</c:v>
                </c:pt>
                <c:pt idx="63">
                  <c:v>1.288789</c:v>
                </c:pt>
                <c:pt idx="64">
                  <c:v>1.3052809999999999</c:v>
                </c:pt>
                <c:pt idx="65">
                  <c:v>1.3052900000000001</c:v>
                </c:pt>
                <c:pt idx="66">
                  <c:v>1.305291</c:v>
                </c:pt>
                <c:pt idx="67">
                  <c:v>1.305293</c:v>
                </c:pt>
                <c:pt idx="68">
                  <c:v>1.305248</c:v>
                </c:pt>
                <c:pt idx="69">
                  <c:v>1.3052820000000001</c:v>
                </c:pt>
                <c:pt idx="70">
                  <c:v>1.3052859999999999</c:v>
                </c:pt>
                <c:pt idx="71">
                  <c:v>1.2406410000000001</c:v>
                </c:pt>
                <c:pt idx="72">
                  <c:v>1.3052589999999999</c:v>
                </c:pt>
                <c:pt idx="73">
                  <c:v>1.2955190000000001</c:v>
                </c:pt>
                <c:pt idx="74">
                  <c:v>1.2956479999999999</c:v>
                </c:pt>
              </c:numCache>
            </c:numRef>
          </c:yVal>
          <c:smooth val="0"/>
          <c:extLst>
            <c:ext xmlns:c16="http://schemas.microsoft.com/office/drawing/2014/chart" uri="{C3380CC4-5D6E-409C-BE32-E72D297353CC}">
              <c16:uniqueId val="{00000000-FFA1-7541-986B-8C95397AC2AB}"/>
            </c:ext>
          </c:extLst>
        </c:ser>
        <c:dLbls>
          <c:showLegendKey val="0"/>
          <c:showVal val="0"/>
          <c:showCatName val="0"/>
          <c:showSerName val="0"/>
          <c:showPercent val="0"/>
          <c:showBubbleSize val="0"/>
        </c:dLbls>
        <c:axId val="2094734552"/>
        <c:axId val="2094734553"/>
      </c:scatterChart>
      <c:valAx>
        <c:axId val="2094734552"/>
        <c:scaling>
          <c:orientation val="minMax"/>
          <c:max val="1.35"/>
          <c:min val="1.18"/>
        </c:scaling>
        <c:delete val="0"/>
        <c:axPos val="b"/>
        <c:numFmt formatCode="#,##0.00" sourceLinked="0"/>
        <c:majorTickMark val="none"/>
        <c:minorTickMark val="none"/>
        <c:tickLblPos val="nextTo"/>
        <c:spPr>
          <a:ln w="12700" cap="flat">
            <a:solidFill>
              <a:srgbClr val="000000"/>
            </a:solidFill>
            <a:prstDash val="solid"/>
            <a:miter lim="400000"/>
          </a:ln>
        </c:spPr>
        <c:txPr>
          <a:bodyPr rot="0"/>
          <a:lstStyle/>
          <a:p>
            <a:pPr>
              <a:defRPr sz="2500" b="0" i="0" u="none" strike="noStrike">
                <a:solidFill>
                  <a:srgbClr val="000000"/>
                </a:solidFill>
                <a:latin typeface="Helvetica Neue"/>
              </a:defRPr>
            </a:pPr>
            <a:endParaRPr lang="en-US"/>
          </a:p>
        </c:txPr>
        <c:crossAx val="2094734553"/>
        <c:crosses val="autoZero"/>
        <c:crossBetween val="between"/>
        <c:majorUnit val="3.4000000000000002E-2"/>
        <c:minorUnit val="1.7000000000000001E-2"/>
      </c:valAx>
      <c:valAx>
        <c:axId val="2094734553"/>
        <c:scaling>
          <c:orientation val="minMax"/>
          <c:max val="1.4"/>
          <c:min val="0.95"/>
        </c:scaling>
        <c:delete val="0"/>
        <c:axPos val="l"/>
        <c:majorGridlines>
          <c:spPr>
            <a:ln w="6350" cap="flat">
              <a:solidFill>
                <a:srgbClr val="B8B8B8"/>
              </a:solidFill>
              <a:prstDash val="solid"/>
              <a:miter lim="400000"/>
            </a:ln>
          </c:spPr>
        </c:majorGridlines>
        <c:numFmt formatCode="0.0" sourceLinked="0"/>
        <c:majorTickMark val="none"/>
        <c:minorTickMark val="none"/>
        <c:tickLblPos val="nextTo"/>
        <c:spPr>
          <a:ln w="12700" cap="flat">
            <a:noFill/>
            <a:prstDash val="solid"/>
            <a:miter lim="400000"/>
          </a:ln>
        </c:spPr>
        <c:txPr>
          <a:bodyPr rot="0"/>
          <a:lstStyle/>
          <a:p>
            <a:pPr>
              <a:defRPr sz="2500" b="0" i="0" u="none" strike="noStrike">
                <a:solidFill>
                  <a:srgbClr val="000000"/>
                </a:solidFill>
                <a:latin typeface="Helvetica Neue"/>
              </a:defRPr>
            </a:pPr>
            <a:endParaRPr lang="en-US"/>
          </a:p>
        </c:txPr>
        <c:crossAx val="2094734552"/>
        <c:crosses val="autoZero"/>
        <c:crossBetween val="between"/>
        <c:majorUnit val="0.15"/>
        <c:minorUnit val="7.4999999999999997E-2"/>
      </c:valAx>
      <c:spPr>
        <a:noFill/>
        <a:ln w="12700" cap="flat">
          <a:solidFill>
            <a:srgbClr val="000000"/>
          </a:solidFill>
          <a:prstDash val="solid"/>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3323199999999999"/>
          <c:y val="0.17714099999999999"/>
          <c:w val="0.84163699999999997"/>
          <c:h val="0.73348400000000002"/>
        </c:manualLayout>
      </c:layout>
      <c:scatterChart>
        <c:scatterStyle val="lineMarker"/>
        <c:varyColors val="0"/>
        <c:ser>
          <c:idx val="0"/>
          <c:order val="0"/>
          <c:tx>
            <c:strRef>
              <c:f>Sheet1!$B$1</c:f>
            </c:strRef>
          </c:tx>
          <c:spPr>
            <a:ln w="63500" cap="flat">
              <a:solidFill>
                <a:srgbClr val="A31F34"/>
              </a:solidFill>
              <a:prstDash val="solid"/>
              <a:miter lim="400000"/>
            </a:ln>
            <a:effectLst/>
          </c:spPr>
          <c:marker>
            <c:symbol val="star"/>
            <c:size val="13"/>
            <c:spPr>
              <a:solidFill>
                <a:srgbClr val="FFFFFF"/>
              </a:solidFill>
              <a:ln w="12700" cap="flat">
                <a:solidFill>
                  <a:srgbClr val="A31F34"/>
                </a:solidFill>
                <a:prstDash val="solid"/>
                <a:miter lim="400000"/>
              </a:ln>
              <a:effectLst/>
            </c:spPr>
          </c:marker>
          <c:xVal>
            <c:numRef>
              <c:f>Sheet1!$B$2:$B$17</c:f>
              <c:numCache>
                <c:formatCode>General</c:formatCode>
                <c:ptCount val="14"/>
                <c:pt idx="0">
                  <c:v>3</c:v>
                </c:pt>
                <c:pt idx="1">
                  <c:v>6</c:v>
                </c:pt>
                <c:pt idx="2">
                  <c:v>12</c:v>
                </c:pt>
                <c:pt idx="3">
                  <c:v>18</c:v>
                </c:pt>
                <c:pt idx="4">
                  <c:v>21</c:v>
                </c:pt>
                <c:pt idx="5">
                  <c:v>33</c:v>
                </c:pt>
                <c:pt idx="6">
                  <c:v>51</c:v>
                </c:pt>
                <c:pt idx="7">
                  <c:v>66</c:v>
                </c:pt>
                <c:pt idx="8">
                  <c:v>81</c:v>
                </c:pt>
                <c:pt idx="9">
                  <c:v>96</c:v>
                </c:pt>
                <c:pt idx="10">
                  <c:v>111</c:v>
                </c:pt>
                <c:pt idx="11">
                  <c:v>129</c:v>
                </c:pt>
                <c:pt idx="12">
                  <c:v>153</c:v>
                </c:pt>
                <c:pt idx="13">
                  <c:v>177</c:v>
                </c:pt>
              </c:numCache>
            </c:numRef>
          </c:xVal>
          <c:yVal>
            <c:numRef>
              <c:f>Sheet1!$C$2:$C$17</c:f>
              <c:numCache>
                <c:formatCode>General</c:formatCode>
                <c:ptCount val="14"/>
                <c:pt idx="0">
                  <c:v>0.45333299999999999</c:v>
                </c:pt>
                <c:pt idx="1">
                  <c:v>0.53</c:v>
                </c:pt>
                <c:pt idx="2">
                  <c:v>0.52</c:v>
                </c:pt>
                <c:pt idx="3">
                  <c:v>0.54333299999999995</c:v>
                </c:pt>
                <c:pt idx="4">
                  <c:v>0.62333300000000003</c:v>
                </c:pt>
                <c:pt idx="5">
                  <c:v>0.67666700000000002</c:v>
                </c:pt>
                <c:pt idx="6">
                  <c:v>0.84666699999999995</c:v>
                </c:pt>
                <c:pt idx="7">
                  <c:v>0.73</c:v>
                </c:pt>
                <c:pt idx="8">
                  <c:v>0.70333299999999999</c:v>
                </c:pt>
                <c:pt idx="9">
                  <c:v>0.66666700000000001</c:v>
                </c:pt>
                <c:pt idx="10">
                  <c:v>0.55000000000000004</c:v>
                </c:pt>
                <c:pt idx="11">
                  <c:v>0.3</c:v>
                </c:pt>
                <c:pt idx="12">
                  <c:v>0.28666700000000001</c:v>
                </c:pt>
                <c:pt idx="13">
                  <c:v>0.22666700000000001</c:v>
                </c:pt>
              </c:numCache>
            </c:numRef>
          </c:yVal>
          <c:smooth val="0"/>
          <c:extLst>
            <c:ext xmlns:c16="http://schemas.microsoft.com/office/drawing/2014/chart" uri="{C3380CC4-5D6E-409C-BE32-E72D297353CC}">
              <c16:uniqueId val="{00000000-8C27-E845-9489-B387E48DBF3A}"/>
            </c:ext>
          </c:extLst>
        </c:ser>
        <c:ser>
          <c:idx val="1"/>
          <c:order val="1"/>
          <c:tx>
            <c:strRef>
              <c:f>Sheet1!$C$1</c:f>
              <c:strCache>
                <c:ptCount val="1"/>
                <c:pt idx="0">
                  <c:v>Noise-Unaware Search</c:v>
                </c:pt>
              </c:strCache>
            </c:strRef>
          </c:tx>
          <c:spPr>
            <a:ln w="63500" cap="flat">
              <a:solidFill>
                <a:srgbClr val="F8B62D"/>
              </a:solidFill>
              <a:prstDash val="solid"/>
              <a:miter lim="400000"/>
            </a:ln>
            <a:effectLst/>
          </c:spPr>
          <c:marker>
            <c:symbol val="triangle"/>
            <c:size val="13"/>
            <c:spPr>
              <a:solidFill>
                <a:srgbClr val="FFFFFF"/>
              </a:solidFill>
              <a:ln w="12700" cap="flat">
                <a:solidFill>
                  <a:srgbClr val="F8B62D"/>
                </a:solidFill>
                <a:prstDash val="solid"/>
                <a:miter lim="400000"/>
              </a:ln>
              <a:effectLst/>
            </c:spPr>
          </c:marker>
          <c:xVal>
            <c:numRef>
              <c:f>Sheet1!$D$2:$D$17</c:f>
              <c:numCache>
                <c:formatCode>General</c:formatCode>
                <c:ptCount val="11"/>
                <c:pt idx="0">
                  <c:v>3</c:v>
                </c:pt>
                <c:pt idx="1">
                  <c:v>6</c:v>
                </c:pt>
                <c:pt idx="2">
                  <c:v>12</c:v>
                </c:pt>
                <c:pt idx="3">
                  <c:v>18</c:v>
                </c:pt>
                <c:pt idx="4">
                  <c:v>24</c:v>
                </c:pt>
                <c:pt idx="5">
                  <c:v>36</c:v>
                </c:pt>
                <c:pt idx="6">
                  <c:v>54</c:v>
                </c:pt>
                <c:pt idx="7">
                  <c:v>75</c:v>
                </c:pt>
                <c:pt idx="8">
                  <c:v>108</c:v>
                </c:pt>
                <c:pt idx="9">
                  <c:v>126</c:v>
                </c:pt>
                <c:pt idx="10">
                  <c:v>159</c:v>
                </c:pt>
              </c:numCache>
            </c:numRef>
          </c:xVal>
          <c:yVal>
            <c:numRef>
              <c:f>Sheet1!$E$2:$E$17</c:f>
              <c:numCache>
                <c:formatCode>General</c:formatCode>
                <c:ptCount val="11"/>
                <c:pt idx="0">
                  <c:v>0.35333300000000001</c:v>
                </c:pt>
                <c:pt idx="1">
                  <c:v>0.48666700000000002</c:v>
                </c:pt>
                <c:pt idx="2">
                  <c:v>0.50333300000000003</c:v>
                </c:pt>
                <c:pt idx="3">
                  <c:v>0.38333299999999998</c:v>
                </c:pt>
                <c:pt idx="4">
                  <c:v>0.62333300000000003</c:v>
                </c:pt>
                <c:pt idx="5">
                  <c:v>0.67</c:v>
                </c:pt>
                <c:pt idx="6">
                  <c:v>0.45666699999999999</c:v>
                </c:pt>
                <c:pt idx="7">
                  <c:v>0.57999999999999996</c:v>
                </c:pt>
                <c:pt idx="8">
                  <c:v>0.28666700000000001</c:v>
                </c:pt>
                <c:pt idx="9">
                  <c:v>0.20333300000000001</c:v>
                </c:pt>
                <c:pt idx="10">
                  <c:v>0.20666699999999999</c:v>
                </c:pt>
              </c:numCache>
            </c:numRef>
          </c:yVal>
          <c:smooth val="0"/>
          <c:extLst>
            <c:ext xmlns:c16="http://schemas.microsoft.com/office/drawing/2014/chart" uri="{C3380CC4-5D6E-409C-BE32-E72D297353CC}">
              <c16:uniqueId val="{00000001-8C27-E845-9489-B387E48DBF3A}"/>
            </c:ext>
          </c:extLst>
        </c:ser>
        <c:ser>
          <c:idx val="2"/>
          <c:order val="2"/>
          <c:tx>
            <c:strRef>
              <c:f>Sheet1!$D$1</c:f>
              <c:strCache>
                <c:ptCount val="1"/>
                <c:pt idx="0">
                  <c:v>Human Design</c:v>
                </c:pt>
              </c:strCache>
            </c:strRef>
          </c:tx>
          <c:spPr>
            <a:ln w="63500" cap="flat">
              <a:solidFill>
                <a:srgbClr val="0081CC"/>
              </a:solidFill>
              <a:prstDash val="solid"/>
              <a:miter lim="400000"/>
            </a:ln>
            <a:effectLst/>
          </c:spPr>
          <c:marker>
            <c:symbol val="square"/>
            <c:size val="12"/>
            <c:spPr>
              <a:solidFill>
                <a:srgbClr val="FFFFFF"/>
              </a:solidFill>
              <a:ln w="25400" cap="flat">
                <a:solidFill>
                  <a:srgbClr val="0081CC"/>
                </a:solidFill>
                <a:prstDash val="solid"/>
                <a:miter lim="400000"/>
              </a:ln>
              <a:effectLst/>
            </c:spPr>
          </c:marker>
          <c:xVal>
            <c:numRef>
              <c:f>Sheet1!$F$2:$F$17</c:f>
              <c:numCache>
                <c:formatCode>General</c:formatCode>
                <c:ptCount val="14"/>
                <c:pt idx="0">
                  <c:v>3</c:v>
                </c:pt>
                <c:pt idx="1">
                  <c:v>9</c:v>
                </c:pt>
                <c:pt idx="2">
                  <c:v>12</c:v>
                </c:pt>
                <c:pt idx="3">
                  <c:v>15</c:v>
                </c:pt>
                <c:pt idx="4">
                  <c:v>21</c:v>
                </c:pt>
                <c:pt idx="5">
                  <c:v>36</c:v>
                </c:pt>
                <c:pt idx="6">
                  <c:v>51</c:v>
                </c:pt>
                <c:pt idx="7">
                  <c:v>66</c:v>
                </c:pt>
                <c:pt idx="8">
                  <c:v>81</c:v>
                </c:pt>
                <c:pt idx="9">
                  <c:v>96</c:v>
                </c:pt>
                <c:pt idx="10">
                  <c:v>111</c:v>
                </c:pt>
                <c:pt idx="11">
                  <c:v>126</c:v>
                </c:pt>
                <c:pt idx="12">
                  <c:v>141</c:v>
                </c:pt>
                <c:pt idx="13">
                  <c:v>159</c:v>
                </c:pt>
              </c:numCache>
            </c:numRef>
          </c:xVal>
          <c:yVal>
            <c:numRef>
              <c:f>Sheet1!$G$2:$G$17</c:f>
              <c:numCache>
                <c:formatCode>General</c:formatCode>
                <c:ptCount val="14"/>
                <c:pt idx="0">
                  <c:v>0.346667</c:v>
                </c:pt>
                <c:pt idx="1">
                  <c:v>0.49333300000000002</c:v>
                </c:pt>
                <c:pt idx="2">
                  <c:v>0.54666700000000001</c:v>
                </c:pt>
                <c:pt idx="3">
                  <c:v>0.50666699999999998</c:v>
                </c:pt>
                <c:pt idx="4">
                  <c:v>0.55666700000000002</c:v>
                </c:pt>
                <c:pt idx="5">
                  <c:v>0.70666700000000005</c:v>
                </c:pt>
                <c:pt idx="6">
                  <c:v>0.47</c:v>
                </c:pt>
                <c:pt idx="7">
                  <c:v>0.43666700000000003</c:v>
                </c:pt>
                <c:pt idx="8">
                  <c:v>0.25333299999999997</c:v>
                </c:pt>
                <c:pt idx="9">
                  <c:v>0.36333300000000002</c:v>
                </c:pt>
                <c:pt idx="10">
                  <c:v>0.32333299999999998</c:v>
                </c:pt>
                <c:pt idx="11">
                  <c:v>0.23333300000000001</c:v>
                </c:pt>
                <c:pt idx="12">
                  <c:v>0.25666699999999998</c:v>
                </c:pt>
                <c:pt idx="13">
                  <c:v>0.23</c:v>
                </c:pt>
              </c:numCache>
            </c:numRef>
          </c:yVal>
          <c:smooth val="0"/>
          <c:extLst>
            <c:ext xmlns:c16="http://schemas.microsoft.com/office/drawing/2014/chart" uri="{C3380CC4-5D6E-409C-BE32-E72D297353CC}">
              <c16:uniqueId val="{00000002-8C27-E845-9489-B387E48DBF3A}"/>
            </c:ext>
          </c:extLst>
        </c:ser>
        <c:dLbls>
          <c:showLegendKey val="0"/>
          <c:showVal val="0"/>
          <c:showCatName val="0"/>
          <c:showSerName val="0"/>
          <c:showPercent val="0"/>
          <c:showBubbleSize val="0"/>
        </c:dLbls>
        <c:axId val="2094734552"/>
        <c:axId val="2094734553"/>
      </c:scatterChart>
      <c:valAx>
        <c:axId val="2094734552"/>
        <c:scaling>
          <c:orientation val="minMax"/>
          <c:max val="160"/>
          <c:min val="0"/>
        </c:scaling>
        <c:delete val="0"/>
        <c:axPos val="b"/>
        <c:majorGridlines>
          <c:spPr>
            <a:ln w="12700" cap="flat">
              <a:solidFill>
                <a:srgbClr val="B8B8B8"/>
              </a:solidFill>
              <a:custDash>
                <a:ds d="100000" sp="200000"/>
              </a:custDash>
              <a:miter lim="400000"/>
            </a:ln>
          </c:spPr>
        </c:majorGridlines>
        <c:numFmt formatCode="0" sourceLinked="0"/>
        <c:majorTickMark val="in"/>
        <c:minorTickMark val="none"/>
        <c:tickLblPos val="nextTo"/>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3"/>
        <c:crosses val="autoZero"/>
        <c:crossBetween val="between"/>
        <c:majorUnit val="40"/>
        <c:minorUnit val="20"/>
      </c:valAx>
      <c:valAx>
        <c:axId val="2094734553"/>
        <c:scaling>
          <c:orientation val="minMax"/>
          <c:max val="0.9"/>
          <c:min val="0.1"/>
        </c:scaling>
        <c:delete val="0"/>
        <c:axPos val="l"/>
        <c:majorGridlines>
          <c:spPr>
            <a:ln w="3175" cap="flat">
              <a:solidFill>
                <a:srgbClr val="B8B8B8"/>
              </a:solidFill>
              <a:prstDash val="solid"/>
              <a:miter lim="400000"/>
            </a:ln>
          </c:spPr>
        </c:majorGridlines>
        <c:title>
          <c:tx>
            <c:rich>
              <a:bodyPr rot="-5400000"/>
              <a:lstStyle/>
              <a:p>
                <a:pPr>
                  <a:defRPr sz="3000" b="0" i="0" u="none" strike="noStrike">
                    <a:solidFill>
                      <a:srgbClr val="000000"/>
                    </a:solidFill>
                    <a:latin typeface="Arial"/>
                  </a:defRPr>
                </a:pPr>
                <a:r>
                  <a:rPr lang="en-US" sz="3000" b="0" i="0" u="none" strike="noStrike">
                    <a:solidFill>
                      <a:srgbClr val="000000"/>
                    </a:solidFill>
                    <a:latin typeface="Arial"/>
                  </a:rPr>
                  <a:t>Measured Accuracy</a:t>
                </a:r>
              </a:p>
            </c:rich>
          </c:tx>
          <c:overlay val="1"/>
        </c:title>
        <c:numFmt formatCode="#,##0%" sourceLinked="0"/>
        <c:majorTickMark val="in"/>
        <c:minorTickMark val="none"/>
        <c:tickLblPos val="nextTo"/>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2"/>
        <c:crosses val="autoZero"/>
        <c:crossBetween val="between"/>
        <c:majorUnit val="0.2"/>
        <c:minorUnit val="0.1"/>
      </c:valAx>
      <c:spPr>
        <a:noFill/>
        <a:ln w="12700" cap="flat">
          <a:solidFill>
            <a:srgbClr val="000000"/>
          </a:solidFill>
          <a:prstDash val="solid"/>
          <a:miter lim="400000"/>
        </a:ln>
        <a:effectLst/>
      </c:spPr>
    </c:plotArea>
    <c:legend>
      <c:legendPos val="t"/>
      <c:layout>
        <c:manualLayout>
          <c:xMode val="edge"/>
          <c:yMode val="edge"/>
          <c:x val="0.34662399999999999"/>
          <c:y val="0"/>
          <c:w val="0.41644300000000001"/>
          <c:h val="0.17496999999999999"/>
        </c:manualLayout>
      </c:layout>
      <c:overlay val="1"/>
      <c:spPr>
        <a:noFill/>
        <a:ln w="12700" cap="flat">
          <a:noFill/>
          <a:miter lim="400000"/>
        </a:ln>
        <a:effectLst/>
      </c:spPr>
      <c:txPr>
        <a:bodyPr rot="0"/>
        <a:lstStyle/>
        <a:p>
          <a:pPr>
            <a:defRPr sz="30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0.127167"/>
          <c:y val="0.16078999999999999"/>
          <c:w val="0.818797"/>
          <c:h val="0.73763800000000002"/>
        </c:manualLayout>
      </c:layout>
      <c:barChart>
        <c:barDir val="col"/>
        <c:grouping val="clustered"/>
        <c:varyColors val="0"/>
        <c:ser>
          <c:idx val="0"/>
          <c:order val="0"/>
          <c:tx>
            <c:strRef>
              <c:f>Sheet1!$B$1</c:f>
              <c:strCache>
                <c:ptCount val="1"/>
                <c:pt idx="0">
                  <c:v>UCCSD</c:v>
                </c:pt>
              </c:strCache>
            </c:strRef>
          </c:tx>
          <c:spPr>
            <a:solidFill>
              <a:srgbClr val="8A8B8C"/>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Sheet1!$B$2:$B$5</c:f>
              <c:numCache>
                <c:formatCode>General</c:formatCode>
                <c:ptCount val="4"/>
                <c:pt idx="0">
                  <c:v>-1.115505</c:v>
                </c:pt>
                <c:pt idx="1">
                  <c:v>-1.115505</c:v>
                </c:pt>
                <c:pt idx="2">
                  <c:v>-1.115505</c:v>
                </c:pt>
                <c:pt idx="3">
                  <c:v>-1.115505</c:v>
                </c:pt>
              </c:numCache>
            </c:numRef>
          </c:val>
          <c:extLst>
            <c:ext xmlns:c16="http://schemas.microsoft.com/office/drawing/2014/chart" uri="{C3380CC4-5D6E-409C-BE32-E72D297353CC}">
              <c16:uniqueId val="{00000000-FEA9-B849-8BD9-315DB137E7C6}"/>
            </c:ext>
          </c:extLst>
        </c:ser>
        <c:ser>
          <c:idx val="1"/>
          <c:order val="1"/>
          <c:tx>
            <c:strRef>
              <c:f>Sheet1!$C$1</c:f>
              <c:strCache>
                <c:ptCount val="1"/>
                <c:pt idx="0">
                  <c:v>Noise-Unaware Searched</c:v>
                </c:pt>
              </c:strCache>
            </c:strRef>
          </c:tx>
          <c:spPr>
            <a:solidFill>
              <a:srgbClr val="0081CC"/>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Sheet1!$C$2:$C$5</c:f>
              <c:numCache>
                <c:formatCode>General</c:formatCode>
                <c:ptCount val="4"/>
                <c:pt idx="0">
                  <c:v>-1.5461659999999999</c:v>
                </c:pt>
                <c:pt idx="1">
                  <c:v>-1.5602990000000001</c:v>
                </c:pt>
                <c:pt idx="2">
                  <c:v>-1.5303990000000001</c:v>
                </c:pt>
                <c:pt idx="3">
                  <c:v>-1.5456209999999999</c:v>
                </c:pt>
              </c:numCache>
            </c:numRef>
          </c:val>
          <c:extLst>
            <c:ext xmlns:c16="http://schemas.microsoft.com/office/drawing/2014/chart" uri="{C3380CC4-5D6E-409C-BE32-E72D297353CC}">
              <c16:uniqueId val="{00000001-FEA9-B849-8BD9-315DB137E7C6}"/>
            </c:ext>
          </c:extLst>
        </c:ser>
        <c:ser>
          <c:idx val="2"/>
          <c:order val="2"/>
          <c:tx>
            <c:strRef>
              <c:f>Sheet1!$D$1</c:f>
              <c:strCache>
                <c:ptCount val="1"/>
                <c:pt idx="0">
                  <c:v>Random Generated</c:v>
                </c:pt>
              </c:strCache>
            </c:strRef>
          </c:tx>
          <c:spPr>
            <a:solidFill>
              <a:srgbClr val="F8B62D"/>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Sheet1!$D$2:$D$5</c:f>
              <c:numCache>
                <c:formatCode>General</c:formatCode>
                <c:ptCount val="4"/>
                <c:pt idx="0">
                  <c:v>-1.568095</c:v>
                </c:pt>
                <c:pt idx="1">
                  <c:v>-0.99185500000000004</c:v>
                </c:pt>
                <c:pt idx="2">
                  <c:v>-1.515225</c:v>
                </c:pt>
                <c:pt idx="3">
                  <c:v>-1.358392</c:v>
                </c:pt>
              </c:numCache>
            </c:numRef>
          </c:val>
          <c:extLst>
            <c:ext xmlns:c16="http://schemas.microsoft.com/office/drawing/2014/chart" uri="{C3380CC4-5D6E-409C-BE32-E72D297353CC}">
              <c16:uniqueId val="{00000002-FEA9-B849-8BD9-315DB137E7C6}"/>
            </c:ext>
          </c:extLst>
        </c:ser>
        <c:ser>
          <c:idx val="3"/>
          <c:order val="3"/>
          <c:tx>
            <c:strRef>
              <c:f>Sheet1!$E$1</c:f>
              <c:strCache>
                <c:ptCount val="1"/>
                <c:pt idx="0">
                  <c:v>Human Design</c:v>
                </c:pt>
              </c:strCache>
            </c:strRef>
          </c:tx>
          <c:spPr>
            <a:solidFill>
              <a:srgbClr val="00AEBB"/>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Sheet1!$E$2:$E$5</c:f>
              <c:numCache>
                <c:formatCode>General</c:formatCode>
                <c:ptCount val="4"/>
                <c:pt idx="0">
                  <c:v>-1.544945</c:v>
                </c:pt>
                <c:pt idx="1">
                  <c:v>-0.97680900000000004</c:v>
                </c:pt>
                <c:pt idx="2">
                  <c:v>-1.594573</c:v>
                </c:pt>
                <c:pt idx="3">
                  <c:v>-1.372109</c:v>
                </c:pt>
              </c:numCache>
            </c:numRef>
          </c:val>
          <c:extLst>
            <c:ext xmlns:c16="http://schemas.microsoft.com/office/drawing/2014/chart" uri="{C3380CC4-5D6E-409C-BE32-E72D297353CC}">
              <c16:uniqueId val="{00000003-FEA9-B849-8BD9-315DB137E7C6}"/>
            </c:ext>
          </c:extLst>
        </c:ser>
        <c:ser>
          <c:idx val="4"/>
          <c:order val="4"/>
          <c:tx>
            <c:strRef>
              <c:f>Sheet1!$F$1</c:f>
              <c:strCache>
                <c:ptCount val="1"/>
                <c:pt idx="0">
                  <c:v>                    </c:v>
                </c:pt>
              </c:strCache>
            </c:strRef>
          </c:tx>
          <c:spPr>
            <a:solidFill>
              <a:srgbClr val="A31F34"/>
            </a:solidFill>
            <a:ln w="25400" cap="flat">
              <a:solidFill>
                <a:srgbClr val="000000"/>
              </a:solidFill>
              <a:prstDash val="solid"/>
              <a:miter lim="400000"/>
            </a:ln>
            <a:effectLst/>
          </c:spPr>
          <c:invertIfNegative val="0"/>
          <c:dLbls>
            <c:numFmt formatCode="0.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U3+CU3 </c:v>
                </c:pt>
                <c:pt idx="1">
                  <c:v>ZZ+RY</c:v>
                </c:pt>
                <c:pt idx="2">
                  <c:v>RXYZ</c:v>
                </c:pt>
                <c:pt idx="3">
                  <c:v>ZX+XX</c:v>
                </c:pt>
              </c:strCache>
            </c:strRef>
          </c:cat>
          <c:val>
            <c:numRef>
              <c:f>Sheet1!$F$2:$F$5</c:f>
              <c:numCache>
                <c:formatCode>General</c:formatCode>
                <c:ptCount val="4"/>
                <c:pt idx="0">
                  <c:v>-1.680593</c:v>
                </c:pt>
                <c:pt idx="1">
                  <c:v>-1.753911</c:v>
                </c:pt>
                <c:pt idx="2">
                  <c:v>-1.71811</c:v>
                </c:pt>
                <c:pt idx="3">
                  <c:v>-1.717538</c:v>
                </c:pt>
              </c:numCache>
            </c:numRef>
          </c:val>
          <c:extLst>
            <c:ext xmlns:c16="http://schemas.microsoft.com/office/drawing/2014/chart" uri="{C3380CC4-5D6E-409C-BE32-E72D297353CC}">
              <c16:uniqueId val="{00000004-FEA9-B849-8BD9-315DB137E7C6}"/>
            </c:ext>
          </c:extLst>
        </c:ser>
        <c:dLbls>
          <c:showLegendKey val="0"/>
          <c:showVal val="0"/>
          <c:showCatName val="0"/>
          <c:showSerName val="0"/>
          <c:showPercent val="0"/>
          <c:showBubbleSize val="0"/>
        </c:dLbls>
        <c:gapWidth val="140"/>
        <c:overlap val="-15"/>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max val="-0.9"/>
          <c:min val="-1.9"/>
        </c:scaling>
        <c:delete val="0"/>
        <c:axPos val="l"/>
        <c:majorGridlines>
          <c:spPr>
            <a:ln w="12700" cap="flat">
              <a:solidFill>
                <a:srgbClr val="B8B8B8"/>
              </a:solidFill>
              <a:prstDash val="solid"/>
              <a:miter lim="400000"/>
            </a:ln>
          </c:spPr>
        </c:majorGridlines>
        <c:numFmt formatCode="General" sourceLinked="0"/>
        <c:majorTickMark val="in"/>
        <c:minorTickMark val="none"/>
        <c:tickLblPos val="nextTo"/>
        <c:spPr>
          <a:ln w="12700" cap="flat">
            <a:noFill/>
            <a:prstDash val="solid"/>
            <a:miter lim="400000"/>
          </a:ln>
        </c:spPr>
        <c:txPr>
          <a:bodyPr rot="0"/>
          <a:lstStyle/>
          <a:p>
            <a:pPr>
              <a:defRPr sz="3000" b="0" i="0" u="none" strike="noStrike">
                <a:solidFill>
                  <a:srgbClr val="000000"/>
                </a:solidFill>
                <a:latin typeface="Arial"/>
              </a:defRPr>
            </a:pPr>
            <a:endParaRPr lang="en-US"/>
          </a:p>
        </c:txPr>
        <c:crossAx val="2094734552"/>
        <c:crosses val="min"/>
        <c:crossBetween val="between"/>
        <c:majorUnit val="0.5"/>
        <c:minorUnit val="0.25"/>
      </c:valAx>
      <c:spPr>
        <a:noFill/>
        <a:ln w="12700" cap="flat">
          <a:noFill/>
          <a:miter lim="400000"/>
        </a:ln>
        <a:effectLst/>
      </c:spPr>
    </c:plotArea>
    <c:legend>
      <c:legendPos val="t"/>
      <c:layout>
        <c:manualLayout>
          <c:xMode val="edge"/>
          <c:yMode val="edge"/>
          <c:x val="0"/>
          <c:y val="0"/>
          <c:w val="1"/>
          <c:h val="8.29212E-2"/>
        </c:manualLayout>
      </c:layout>
      <c:overlay val="1"/>
      <c:spPr>
        <a:noFill/>
        <a:ln w="12700" cap="flat">
          <a:noFill/>
          <a:miter lim="400000"/>
        </a:ln>
        <a:effectLst/>
      </c:spPr>
      <c:txPr>
        <a:bodyPr rot="0"/>
        <a:lstStyle/>
        <a:p>
          <a:pPr>
            <a:defRPr sz="30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6.2141599999999998E-2"/>
          <c:y val="8.2419599999999996E-2"/>
          <c:w val="0.92268700000000003"/>
          <c:h val="0.74726300000000001"/>
        </c:manualLayout>
      </c:layout>
      <c:barChart>
        <c:barDir val="col"/>
        <c:grouping val="clustered"/>
        <c:varyColors val="0"/>
        <c:ser>
          <c:idx val="0"/>
          <c:order val="0"/>
          <c:tx>
            <c:strRef>
              <c:f>Sheet1!$B$1</c:f>
              <c:strCache>
                <c:ptCount val="1"/>
                <c:pt idx="0">
                  <c:v>QuantumNAS</c:v>
                </c:pt>
              </c:strCache>
            </c:strRef>
          </c:tx>
          <c:spPr>
            <a:solidFill>
              <a:srgbClr val="F8B62D"/>
            </a:solid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U3+CU3 </c:v>
                </c:pt>
                <c:pt idx="1">
                  <c:v>ZZ+RY</c:v>
                </c:pt>
                <c:pt idx="2">
                  <c:v>RXYZ</c:v>
                </c:pt>
                <c:pt idx="3">
                  <c:v>ZX+XX</c:v>
                </c:pt>
                <c:pt idx="4">
                  <c:v>RXYZ+ U1+CU3</c:v>
                </c:pt>
                <c:pt idx="5">
                  <c:v>IBMQ Basis</c:v>
                </c:pt>
                <c:pt idx="6">
                  <c:v>Average</c:v>
                </c:pt>
              </c:strCache>
            </c:strRef>
          </c:cat>
          <c:val>
            <c:numRef>
              <c:f>Sheet1!$B$2:$B$8</c:f>
              <c:numCache>
                <c:formatCode>General</c:formatCode>
                <c:ptCount val="7"/>
                <c:pt idx="0">
                  <c:v>0.71</c:v>
                </c:pt>
                <c:pt idx="1">
                  <c:v>0.38</c:v>
                </c:pt>
                <c:pt idx="2">
                  <c:v>0.62</c:v>
                </c:pt>
                <c:pt idx="3">
                  <c:v>0.30333300000000002</c:v>
                </c:pt>
                <c:pt idx="4">
                  <c:v>0.61</c:v>
                </c:pt>
                <c:pt idx="5">
                  <c:v>0.54</c:v>
                </c:pt>
                <c:pt idx="6">
                  <c:v>0.52722199999999997</c:v>
                </c:pt>
              </c:numCache>
            </c:numRef>
          </c:val>
          <c:extLst>
            <c:ext xmlns:c16="http://schemas.microsoft.com/office/drawing/2014/chart" uri="{C3380CC4-5D6E-409C-BE32-E72D297353CC}">
              <c16:uniqueId val="{00000000-059A-454D-B726-F245052804FF}"/>
            </c:ext>
          </c:extLst>
        </c:ser>
        <c:ser>
          <c:idx val="1"/>
          <c:order val="1"/>
          <c:tx>
            <c:strRef>
              <c:f>Sheet1!$C$1</c:f>
              <c:strCache>
                <c:ptCount val="1"/>
                <c:pt idx="0">
                  <c:v>QuantumNAS + Pruning</c:v>
                </c:pt>
              </c:strCache>
            </c:strRef>
          </c:tx>
          <c:spPr>
            <a:solidFill>
              <a:srgbClr val="A31F34"/>
            </a:solid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Sheet1!$A$2:$A$8</c:f>
              <c:strCache>
                <c:ptCount val="7"/>
                <c:pt idx="0">
                  <c:v>U3+CU3 </c:v>
                </c:pt>
                <c:pt idx="1">
                  <c:v>ZZ+RY</c:v>
                </c:pt>
                <c:pt idx="2">
                  <c:v>RXYZ</c:v>
                </c:pt>
                <c:pt idx="3">
                  <c:v>ZX+XX</c:v>
                </c:pt>
                <c:pt idx="4">
                  <c:v>RXYZ+ U1+CU3</c:v>
                </c:pt>
                <c:pt idx="5">
                  <c:v>IBMQ Basis</c:v>
                </c:pt>
                <c:pt idx="6">
                  <c:v>Average</c:v>
                </c:pt>
              </c:strCache>
            </c:strRef>
          </c:cat>
          <c:val>
            <c:numRef>
              <c:f>Sheet1!$C$2:$C$8</c:f>
              <c:numCache>
                <c:formatCode>General</c:formatCode>
                <c:ptCount val="7"/>
                <c:pt idx="0">
                  <c:v>0.75333300000000003</c:v>
                </c:pt>
                <c:pt idx="1">
                  <c:v>0.44666699999999998</c:v>
                </c:pt>
                <c:pt idx="2">
                  <c:v>0.63666699999999998</c:v>
                </c:pt>
                <c:pt idx="3">
                  <c:v>0.35666700000000001</c:v>
                </c:pt>
                <c:pt idx="4">
                  <c:v>0.64</c:v>
                </c:pt>
                <c:pt idx="5">
                  <c:v>0.54666700000000001</c:v>
                </c:pt>
                <c:pt idx="6">
                  <c:v>0.56333299999999997</c:v>
                </c:pt>
              </c:numCache>
            </c:numRef>
          </c:val>
          <c:extLst>
            <c:ext xmlns:c16="http://schemas.microsoft.com/office/drawing/2014/chart" uri="{C3380CC4-5D6E-409C-BE32-E72D297353CC}">
              <c16:uniqueId val="{00000001-059A-454D-B726-F245052804FF}"/>
            </c:ext>
          </c:extLst>
        </c:ser>
        <c:dLbls>
          <c:showLegendKey val="0"/>
          <c:showVal val="0"/>
          <c:showCatName val="0"/>
          <c:showSerName val="0"/>
          <c:showPercent val="0"/>
          <c:showBubbleSize val="0"/>
        </c:dLbls>
        <c:gapWidth val="140"/>
        <c:overlap val="-15"/>
        <c:axId val="2094734552"/>
        <c:axId val="2094734553"/>
      </c:barChart>
      <c:catAx>
        <c:axId val="2094734552"/>
        <c:scaling>
          <c:orientation val="minMax"/>
        </c:scaling>
        <c:delete val="0"/>
        <c:axPos val="b"/>
        <c:numFmt formatCode="General" sourceLinked="0"/>
        <c:majorTickMark val="out"/>
        <c:minorTickMark val="none"/>
        <c:tickLblPos val="low"/>
        <c:spPr>
          <a:ln w="12700" cap="flat">
            <a:solidFill>
              <a:srgbClr val="000000"/>
            </a:solidFill>
            <a:prstDash val="solid"/>
            <a:miter lim="400000"/>
          </a:ln>
        </c:spPr>
        <c:txPr>
          <a:bodyPr rot="0"/>
          <a:lstStyle/>
          <a:p>
            <a:pPr>
              <a:defRPr sz="30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max val="0.9"/>
          <c:min val="0.1"/>
        </c:scaling>
        <c:delete val="0"/>
        <c:axPos val="l"/>
        <c:majorGridlines>
          <c:spPr>
            <a:ln w="12700" cap="flat">
              <a:solidFill>
                <a:srgbClr val="B8B8B8"/>
              </a:solidFill>
              <a:prstDash val="solid"/>
              <a:miter lim="400000"/>
            </a:ln>
          </c:spPr>
        </c:majorGridlines>
        <c:numFmt formatCode="#,##0%" sourceLinked="0"/>
        <c:majorTickMark val="in"/>
        <c:minorTickMark val="none"/>
        <c:tickLblPos val="nextTo"/>
        <c:spPr>
          <a:ln w="12700" cap="flat">
            <a:noFill/>
            <a:prstDash val="solid"/>
            <a:miter lim="400000"/>
          </a:ln>
        </c:spPr>
        <c:txPr>
          <a:bodyPr rot="0"/>
          <a:lstStyle/>
          <a:p>
            <a:pPr>
              <a:defRPr sz="3000" b="0" i="0" u="none" strike="noStrike">
                <a:solidFill>
                  <a:srgbClr val="000000"/>
                </a:solidFill>
                <a:latin typeface="Arial"/>
              </a:defRPr>
            </a:pPr>
            <a:endParaRPr lang="en-US"/>
          </a:p>
        </c:txPr>
        <c:crossAx val="2094734552"/>
        <c:crosses val="autoZero"/>
        <c:crossBetween val="between"/>
        <c:majorUnit val="0.2"/>
        <c:minorUnit val="0.1"/>
      </c:valAx>
      <c:spPr>
        <a:noFill/>
        <a:ln w="12700" cap="flat">
          <a:noFill/>
          <a:miter lim="400000"/>
        </a:ln>
        <a:effectLst/>
      </c:spPr>
    </c:plotArea>
    <c:legend>
      <c:legendPos val="t"/>
      <c:layout>
        <c:manualLayout>
          <c:xMode val="edge"/>
          <c:yMode val="edge"/>
          <c:x val="3.1035699999999999E-2"/>
          <c:y val="0"/>
          <c:w val="0.96896400000000005"/>
          <c:h val="8.6466600000000005E-2"/>
        </c:manualLayout>
      </c:layout>
      <c:overlay val="1"/>
      <c:spPr>
        <a:noFill/>
        <a:ln w="12700" cap="flat">
          <a:noFill/>
          <a:miter lim="400000"/>
        </a:ln>
        <a:effectLst/>
      </c:spPr>
      <c:txPr>
        <a:bodyPr rot="0"/>
        <a:lstStyle/>
        <a:p>
          <a:pPr>
            <a:defRPr sz="3000" b="0" i="0" u="none" strike="noStrike">
              <a:solidFill>
                <a:srgbClr val="000000"/>
              </a:solidFill>
              <a:latin typeface="Arial"/>
            </a:defRPr>
          </a:pPr>
          <a:endParaRPr lang="en-US"/>
        </a:p>
      </c:txPr>
    </c:legend>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1.0610100000000001E-2"/>
          <c:y val="4.7065500000000003E-2"/>
          <c:w val="0.94325400000000004"/>
          <c:h val="0.92462100000000003"/>
        </c:manualLayout>
      </c:layout>
      <c:barChart>
        <c:barDir val="bar"/>
        <c:grouping val="clustered"/>
        <c:varyColors val="0"/>
        <c:ser>
          <c:idx val="0"/>
          <c:order val="0"/>
          <c:tx>
            <c:strRef>
              <c:f>Sheet1!$A$2</c:f>
              <c:strCache>
                <c:ptCount val="1"/>
                <c:pt idx="0">
                  <c:v>Human Life</c:v>
                </c:pt>
              </c:strCache>
            </c:strRef>
          </c:tx>
          <c:spPr>
            <a:blipFill rotWithShape="1">
              <a:blip xmlns:r="http://schemas.openxmlformats.org/officeDocument/2006/relationships" r:embed="rId1"/>
              <a:srcRect/>
              <a:tile tx="0" ty="0" sx="100000" sy="100000" flip="none" algn="tl"/>
            </a:blip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FFFFFF"/>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strCache>
            </c:strRef>
          </c:cat>
          <c:val>
            <c:numRef>
              <c:f>Sheet1!$B$2:$B$2</c:f>
              <c:numCache>
                <c:formatCode>General</c:formatCode>
                <c:ptCount val="1"/>
                <c:pt idx="0">
                  <c:v>800</c:v>
                </c:pt>
              </c:numCache>
            </c:numRef>
          </c:val>
          <c:extLst>
            <c:ext xmlns:c16="http://schemas.microsoft.com/office/drawing/2014/chart" uri="{C3380CC4-5D6E-409C-BE32-E72D297353CC}">
              <c16:uniqueId val="{00000000-7F61-D548-B858-F2711FB66EFF}"/>
            </c:ext>
          </c:extLst>
        </c:ser>
        <c:ser>
          <c:idx val="1"/>
          <c:order val="1"/>
          <c:tx>
            <c:strRef>
              <c:f>Sheet1!$A$3</c:f>
              <c:strCache>
                <c:ptCount val="1"/>
                <c:pt idx="0">
                  <c:v>QuantumNAS (Ours)</c:v>
                </c:pt>
              </c:strCache>
            </c:strRef>
          </c:tx>
          <c:spPr>
            <a:solidFill>
              <a:srgbClr val="2981CC"/>
            </a:solidFill>
            <a:ln w="25400" cap="flat">
              <a:solidFill>
                <a:srgbClr val="000000"/>
              </a:solidFill>
              <a:prstDash val="solid"/>
              <a:miter lim="400000"/>
            </a:ln>
            <a:effectLst/>
          </c:spPr>
          <c:invertIfNegative val="0"/>
          <c:dLbls>
            <c:numFmt formatCode="#,##0" sourceLinked="0"/>
            <c:spPr>
              <a:noFill/>
              <a:ln>
                <a:noFill/>
              </a:ln>
              <a:effectLst/>
            </c:spPr>
            <c:txPr>
              <a:bodyPr/>
              <a:lstStyle/>
              <a:p>
                <a:pPr>
                  <a:defRPr sz="3000" b="0" i="0" u="none" strike="noStrike">
                    <a:solidFill>
                      <a:srgbClr val="000000"/>
                    </a:solidFill>
                    <a:latin typeface="Arial"/>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Sheet1!$B$1:$B$1</c:f>
              <c:strCache>
                <c:ptCount val="1"/>
              </c:strCache>
            </c:strRef>
          </c:cat>
          <c:val>
            <c:numRef>
              <c:f>Sheet1!$B$3:$B$3</c:f>
              <c:numCache>
                <c:formatCode>General</c:formatCode>
                <c:ptCount val="1"/>
                <c:pt idx="0">
                  <c:v>4.5</c:v>
                </c:pt>
              </c:numCache>
            </c:numRef>
          </c:val>
          <c:extLst>
            <c:ext xmlns:c16="http://schemas.microsoft.com/office/drawing/2014/chart" uri="{C3380CC4-5D6E-409C-BE32-E72D297353CC}">
              <c16:uniqueId val="{00000001-7F61-D548-B858-F2711FB66EFF}"/>
            </c:ext>
          </c:extLst>
        </c:ser>
        <c:dLbls>
          <c:showLegendKey val="0"/>
          <c:showVal val="0"/>
          <c:showCatName val="0"/>
          <c:showSerName val="0"/>
          <c:showPercent val="0"/>
          <c:showBubbleSize val="0"/>
        </c:dLbls>
        <c:gapWidth val="30"/>
        <c:overlap val="-80"/>
        <c:axId val="2094734552"/>
        <c:axId val="2094734553"/>
      </c:barChart>
      <c:catAx>
        <c:axId val="2094734552"/>
        <c:scaling>
          <c:orientation val="maxMin"/>
        </c:scaling>
        <c:delete val="0"/>
        <c:axPos val="l"/>
        <c:numFmt formatCode="General" sourceLinked="0"/>
        <c:majorTickMark val="none"/>
        <c:minorTickMark val="none"/>
        <c:tickLblPos val="nextTo"/>
        <c:spPr>
          <a:ln w="12700" cap="flat">
            <a:solidFill>
              <a:srgbClr val="000000"/>
            </a:solidFill>
            <a:prstDash val="solid"/>
            <a:miter lim="400000"/>
          </a:ln>
        </c:spPr>
        <c:txPr>
          <a:bodyPr rot="0"/>
          <a:lstStyle/>
          <a:p>
            <a:pPr>
              <a:defRPr sz="1000" b="0" i="0" u="none" strike="noStrike">
                <a:solidFill>
                  <a:srgbClr val="000000"/>
                </a:solidFill>
                <a:latin typeface="Arial"/>
              </a:defRPr>
            </a:pPr>
            <a:endParaRPr lang="en-US"/>
          </a:p>
        </c:txPr>
        <c:crossAx val="2094734553"/>
        <c:crosses val="autoZero"/>
        <c:auto val="1"/>
        <c:lblAlgn val="ctr"/>
        <c:lblOffset val="100"/>
        <c:noMultiLvlLbl val="1"/>
      </c:catAx>
      <c:valAx>
        <c:axId val="2094734553"/>
        <c:scaling>
          <c:orientation val="minMax"/>
        </c:scaling>
        <c:delete val="0"/>
        <c:axPos val="t"/>
        <c:majorGridlines>
          <c:spPr>
            <a:ln w="12700" cap="flat">
              <a:solidFill>
                <a:srgbClr val="B8B8B8"/>
              </a:solidFill>
              <a:prstDash val="solid"/>
              <a:miter lim="400000"/>
            </a:ln>
          </c:spPr>
        </c:majorGridlines>
        <c:numFmt formatCode="#,###&quot;K&quot;" sourceLinked="0"/>
        <c:majorTickMark val="none"/>
        <c:minorTickMark val="none"/>
        <c:tickLblPos val="none"/>
        <c:spPr>
          <a:ln w="12700" cap="flat">
            <a:noFill/>
            <a:prstDash val="solid"/>
            <a:miter lim="400000"/>
          </a:ln>
        </c:spPr>
        <c:txPr>
          <a:bodyPr rot="0"/>
          <a:lstStyle/>
          <a:p>
            <a:pPr>
              <a:defRPr sz="1000" b="0" i="0" u="none" strike="noStrike">
                <a:solidFill>
                  <a:srgbClr val="000000"/>
                </a:solidFill>
                <a:latin typeface="Arial"/>
              </a:defRPr>
            </a:pPr>
            <a:endParaRPr lang="en-US"/>
          </a:p>
        </c:txPr>
        <c:crossAx val="2094734552"/>
        <c:crosses val="autoZero"/>
        <c:crossBetween val="between"/>
        <c:majorUnit val="200"/>
        <c:minorUnit val="100"/>
      </c:valAx>
      <c:spPr>
        <a:noFill/>
        <a:ln w="12700" cap="flat">
          <a:noFill/>
          <a:miter lim="400000"/>
        </a:ln>
        <a:effectLst/>
      </c:spPr>
    </c:plotArea>
    <c:plotVisOnly val="1"/>
    <c:dispBlanksAs val="gap"/>
    <c:showDLblsOverMax val="1"/>
  </c:chart>
  <c:spPr>
    <a:noFill/>
    <a:ln>
      <a:noFill/>
    </a:ln>
    <a:effectLst/>
  </c:sp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7" name="Shape 1127"/>
          <p:cNvSpPr>
            <a:spLocks noGrp="1" noRot="1" noChangeAspect="1"/>
          </p:cNvSpPr>
          <p:nvPr>
            <p:ph type="sldImg"/>
          </p:nvPr>
        </p:nvSpPr>
        <p:spPr>
          <a:xfrm>
            <a:off x="1143000" y="685800"/>
            <a:ext cx="4572000" cy="3429000"/>
          </a:xfrm>
          <a:prstGeom prst="rect">
            <a:avLst/>
          </a:prstGeom>
        </p:spPr>
        <p:txBody>
          <a:bodyPr/>
          <a:lstStyle/>
          <a:p>
            <a:endParaRPr/>
          </a:p>
        </p:txBody>
      </p:sp>
      <p:sp>
        <p:nvSpPr>
          <p:cNvPr id="1128" name="Shape 112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3200">
        <a:latin typeface="+mn-lt"/>
        <a:ea typeface="+mn-ea"/>
        <a:cs typeface="+mn-cs"/>
        <a:sym typeface="Arial"/>
      </a:defRPr>
    </a:lvl1pPr>
    <a:lvl2pPr indent="228600" latinLnBrk="0">
      <a:defRPr sz="3200">
        <a:latin typeface="+mn-lt"/>
        <a:ea typeface="+mn-ea"/>
        <a:cs typeface="+mn-cs"/>
        <a:sym typeface="Arial"/>
      </a:defRPr>
    </a:lvl2pPr>
    <a:lvl3pPr indent="457200" latinLnBrk="0">
      <a:defRPr sz="3200">
        <a:latin typeface="+mn-lt"/>
        <a:ea typeface="+mn-ea"/>
        <a:cs typeface="+mn-cs"/>
        <a:sym typeface="Arial"/>
      </a:defRPr>
    </a:lvl3pPr>
    <a:lvl4pPr indent="685800" latinLnBrk="0">
      <a:defRPr sz="3200">
        <a:latin typeface="+mn-lt"/>
        <a:ea typeface="+mn-ea"/>
        <a:cs typeface="+mn-cs"/>
        <a:sym typeface="Arial"/>
      </a:defRPr>
    </a:lvl4pPr>
    <a:lvl5pPr indent="914400" latinLnBrk="0">
      <a:defRPr sz="3200">
        <a:latin typeface="+mn-lt"/>
        <a:ea typeface="+mn-ea"/>
        <a:cs typeface="+mn-cs"/>
        <a:sym typeface="Arial"/>
      </a:defRPr>
    </a:lvl5pPr>
    <a:lvl6pPr indent="1143000" latinLnBrk="0">
      <a:defRPr sz="3200">
        <a:latin typeface="+mn-lt"/>
        <a:ea typeface="+mn-ea"/>
        <a:cs typeface="+mn-cs"/>
        <a:sym typeface="Arial"/>
      </a:defRPr>
    </a:lvl6pPr>
    <a:lvl7pPr indent="1371600" latinLnBrk="0">
      <a:defRPr sz="3200">
        <a:latin typeface="+mn-lt"/>
        <a:ea typeface="+mn-ea"/>
        <a:cs typeface="+mn-cs"/>
        <a:sym typeface="Arial"/>
      </a:defRPr>
    </a:lvl7pPr>
    <a:lvl8pPr indent="1600200" latinLnBrk="0">
      <a:defRPr sz="3200">
        <a:latin typeface="+mn-lt"/>
        <a:ea typeface="+mn-ea"/>
        <a:cs typeface="+mn-cs"/>
        <a:sym typeface="Arial"/>
      </a:defRPr>
    </a:lvl8pPr>
    <a:lvl9pPr indent="1828800" latinLnBrk="0">
      <a:defRPr sz="3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74019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12865037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defTabSz="584200" rtl="0" fontAlgn="auto" latinLnBrk="0" hangingPunct="0">
              <a:lnSpc>
                <a:spcPct val="100000"/>
              </a:lnSpc>
              <a:spcBef>
                <a:spcPts val="0"/>
              </a:spcBef>
              <a:spcAft>
                <a:spcPts val="0"/>
              </a:spcAft>
              <a:buClrTx/>
              <a:buSzTx/>
              <a:buFontTx/>
              <a:buNone/>
              <a:tabLst/>
            </a:pPr>
            <a:r>
              <a:rPr lang="en-US" sz="3200" dirty="0"/>
              <a:t>This part is static pre-compilation. </a:t>
            </a:r>
          </a:p>
          <a:p>
            <a:pPr marL="0" marR="0" indent="0" algn="just"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We take various quantum programs as profiling programs:</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These programs are divided into groups of proper size.</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Pulses of these groups will be generated through QOC.</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Finally we get a </a:t>
            </a:r>
            <a:r>
              <a:rPr lang="en-US" sz="3200" dirty="0"/>
              <a:t>library that stores group-pulse relationship.</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3200" dirty="0"/>
          </a:p>
          <a:p>
            <a:pPr marR="0" algn="just" defTabSz="584200" rtl="0" fontAlgn="auto" latinLnBrk="0" hangingPunct="0">
              <a:lnSpc>
                <a:spcPct val="100000"/>
              </a:lnSpc>
              <a:spcBef>
                <a:spcPts val="0"/>
              </a:spcBef>
              <a:spcAft>
                <a:spcPts val="0"/>
              </a:spcAft>
              <a:buClrTx/>
              <a:buSzTx/>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QOC needs a target latency to start. The target latency is determined through binary search:</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If the latency is too long, the constraint is loose, the target latency will be decreased.</a:t>
            </a: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If the latency is too short, the constraint is tight, the QOC does not converge in certain iterations, the target latency will be increased.</a:t>
            </a:r>
          </a:p>
          <a:p>
            <a:endParaRPr lang="en-US" dirty="0"/>
          </a:p>
        </p:txBody>
      </p:sp>
    </p:spTree>
    <p:extLst>
      <p:ext uri="{BB962C8B-B14F-4D97-AF65-F5344CB8AC3E}">
        <p14:creationId xmlns:p14="http://schemas.microsoft.com/office/powerpoint/2010/main" val="167281349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We find that similar groups could accelerate the QOC.</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Similarity is properly defined for groups of gates.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To make sure that groups are generated from the most similar group, we construct a similarity graph.</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To obtain the MST of this graph, we can find a sequence to generate pulses.</a:t>
            </a:r>
          </a:p>
          <a:p>
            <a:endParaRPr lang="en-US" dirty="0"/>
          </a:p>
          <a:p>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3200" i="0" u="none" strike="noStrike" cap="none" spc="0" normalizeH="0" baseline="0" dirty="0">
                <a:ln>
                  <a:noFill/>
                </a:ln>
                <a:solidFill>
                  <a:srgbClr val="000000"/>
                </a:solidFill>
                <a:effectLst/>
                <a:uFillTx/>
                <a:ea typeface="Helvetica Neue"/>
                <a:cs typeface="Helvetica Neue"/>
                <a:sym typeface="Helvetica Neue"/>
              </a:rPr>
              <a:t>First, we need to define similarity. This figure shows that similar groups could help reduce the #iterations of QOC. And unsimilar groups will increase the #iterations of QOC</a:t>
            </a:r>
          </a:p>
          <a:p>
            <a:endParaRPr lang="en-US" dirty="0"/>
          </a:p>
        </p:txBody>
      </p:sp>
    </p:spTree>
    <p:extLst>
      <p:ext uri="{BB962C8B-B14F-4D97-AF65-F5344CB8AC3E}">
        <p14:creationId xmlns:p14="http://schemas.microsoft.com/office/powerpoint/2010/main" val="138321222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This figure shows the latency reduction compared with gate-based compilation. We show that the latency is reduced for various grouping strategy.(how programs are divided into groups)</a:t>
            </a:r>
            <a:endParaRPr lang="en-US" sz="320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red bar shows extra latency reduction, when we spend more time on QOC of the most frequent group.(More time budget for that group to reach tighter target latency)</a:t>
            </a:r>
            <a:endParaRPr lang="en-US" sz="320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Average latency reduction is </a:t>
            </a:r>
            <a:r>
              <a:rPr kumimoji="0" lang="en-US" sz="3200" i="0" u="none" strike="noStrike" cap="none" spc="0" normalizeH="0" baseline="0" dirty="0">
                <a:ln>
                  <a:noFill/>
                </a:ln>
                <a:solidFill>
                  <a:srgbClr val="FF0000"/>
                </a:solidFill>
                <a:effectLst/>
                <a:uFillTx/>
                <a:ea typeface="Helvetica Neue"/>
                <a:cs typeface="Helvetica Neue"/>
                <a:sym typeface="Helvetica Neue"/>
              </a:rPr>
              <a:t>2.43x</a:t>
            </a:r>
          </a:p>
          <a:p>
            <a:endParaRPr lang="en-US" dirty="0"/>
          </a:p>
        </p:txBody>
      </p:sp>
    </p:spTree>
    <p:extLst>
      <p:ext uri="{BB962C8B-B14F-4D97-AF65-F5344CB8AC3E}">
        <p14:creationId xmlns:p14="http://schemas.microsoft.com/office/powerpoint/2010/main" val="39324639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This figure shows the latency reduction compared with brute-force compilation. Brute-force QOC means that we give QOC a very large group of gates to reach maximum latency reduction.</a:t>
            </a:r>
            <a:endParaRPr lang="en-US" sz="3200" dirty="0"/>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We can see that smaller groups can reach similar latency reduction with much less computation resource.(2.43x V.S. 3.01x)</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Compilation time reduction compared with brute-force QOC is </a:t>
            </a:r>
            <a:r>
              <a:rPr lang="en-US" sz="3200" dirty="0">
                <a:solidFill>
                  <a:srgbClr val="FF0000"/>
                </a:solidFill>
              </a:rPr>
              <a:t>9.88x</a:t>
            </a:r>
          </a:p>
          <a:p>
            <a:endParaRPr lang="en-US" dirty="0"/>
          </a:p>
        </p:txBody>
      </p:sp>
    </p:spTree>
    <p:extLst>
      <p:ext uri="{BB962C8B-B14F-4D97-AF65-F5344CB8AC3E}">
        <p14:creationId xmlns:p14="http://schemas.microsoft.com/office/powerpoint/2010/main" val="5002003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rPr>
              <a:t>We see reduction of training iteration when we adopt the idea of similarity.</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The reduction ratio is low due to the limited size of benchmarks.</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solidFill>
                  <a:schemeClr val="tx1"/>
                </a:solidFill>
              </a:rPr>
              <a:t>We expect to see higher ratio with larger programs.(more groups and more similar)</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solidFill>
                  <a:schemeClr val="tx1"/>
                </a:solidFill>
              </a:rPr>
              <a:t>The bars of different colors corresponds with different definition of ‘similarity’.</a:t>
            </a:r>
          </a:p>
          <a:p>
            <a:endParaRPr lang="en-US" dirty="0"/>
          </a:p>
        </p:txBody>
      </p:sp>
    </p:spTree>
    <p:extLst>
      <p:ext uri="{BB962C8B-B14F-4D97-AF65-F5344CB8AC3E}">
        <p14:creationId xmlns:p14="http://schemas.microsoft.com/office/powerpoint/2010/main" val="36013993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366332891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600" b="1" dirty="0"/>
              <a:t>Quantum Optimal Control (QOC): </a:t>
            </a:r>
          </a:p>
          <a:p>
            <a:pPr marL="285750" indent="-285750" algn="just">
              <a:buFont typeface="Wingdings" panose="05000000000000000000" pitchFamily="2" charset="2"/>
              <a:buChar char="ü"/>
            </a:pPr>
            <a:r>
              <a:rPr lang="en-US" altLang="zh-CN" sz="3200" dirty="0"/>
              <a:t>Finding an optimal control scheme from a class of allowed control schemes that moves the system from some initial state to a specified target state whose performance is optimal.</a:t>
            </a:r>
          </a:p>
          <a:p>
            <a:pPr marL="285750" indent="-285750" algn="just">
              <a:buFont typeface="Wingdings" panose="05000000000000000000" pitchFamily="2" charset="2"/>
              <a:buChar char="ü"/>
            </a:pPr>
            <a:r>
              <a:rPr lang="en-US" altLang="zh-CN" sz="3200" dirty="0"/>
              <a:t>Given a unitary matrix, we can use optimal control to find a theoretically best control pulse achieving reduction of pulse latency and increase quantum volumes.</a:t>
            </a:r>
            <a:endParaRPr lang="zh-CN" altLang="en-US" sz="3200" dirty="0"/>
          </a:p>
          <a:p>
            <a:endParaRPr lang="en-US" dirty="0"/>
          </a:p>
        </p:txBody>
      </p:sp>
    </p:spTree>
    <p:extLst>
      <p:ext uri="{BB962C8B-B14F-4D97-AF65-F5344CB8AC3E}">
        <p14:creationId xmlns:p14="http://schemas.microsoft.com/office/powerpoint/2010/main" val="2106596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200" dirty="0"/>
              <a:t>This table shows the VQC with gradient-based algorithm and VQP with Bayesian optimization framework, both for same machine learning task.</a:t>
            </a:r>
          </a:p>
          <a:p>
            <a:pPr algn="just"/>
            <a:endParaRPr lang="en-US" altLang="zh-CN" sz="3200" dirty="0"/>
          </a:p>
          <a:p>
            <a:pPr algn="just"/>
            <a:endParaRPr lang="en-US" altLang="zh-CN" sz="3200" dirty="0"/>
          </a:p>
          <a:p>
            <a:pPr algn="just"/>
            <a:r>
              <a:rPr lang="en-US" altLang="zh-CN" sz="3200" dirty="0">
                <a:solidFill>
                  <a:srgbClr val="FF0000"/>
                </a:solidFill>
              </a:rPr>
              <a:t>Gradient based algorithm shows advantages than BO    based. </a:t>
            </a:r>
          </a:p>
          <a:p>
            <a:pPr algn="just"/>
            <a:endParaRPr lang="en-US" altLang="zh-CN" sz="3200" dirty="0">
              <a:solidFill>
                <a:srgbClr val="FF0000"/>
              </a:solidFill>
            </a:endParaRPr>
          </a:p>
          <a:p>
            <a:pPr algn="just"/>
            <a:endParaRPr lang="en-US" altLang="zh-CN" sz="3200" dirty="0">
              <a:solidFill>
                <a:srgbClr val="FF0000"/>
              </a:solidFill>
            </a:endParaRPr>
          </a:p>
          <a:p>
            <a:pPr algn="just"/>
            <a:r>
              <a:rPr lang="en-US" altLang="zh-CN" sz="3200" dirty="0">
                <a:solidFill>
                  <a:srgbClr val="002060"/>
                </a:solidFill>
              </a:rPr>
              <a:t>Solution and future task:</a:t>
            </a:r>
          </a:p>
          <a:p>
            <a:pPr marL="342900" indent="-342900" algn="just">
              <a:buAutoNum type="arabicPeriod"/>
            </a:pPr>
            <a:r>
              <a:rPr lang="en-US" altLang="zh-CN" sz="3200" dirty="0"/>
              <a:t>Improvement on optimization process.</a:t>
            </a:r>
          </a:p>
          <a:p>
            <a:pPr marL="342900" indent="-342900" algn="just">
              <a:buAutoNum type="arabicPeriod"/>
            </a:pPr>
            <a:r>
              <a:rPr lang="en-US" altLang="zh-CN" sz="3200" dirty="0"/>
              <a:t>Developing an efficient and differentiable pulse simulator.</a:t>
            </a:r>
          </a:p>
          <a:p>
            <a:pPr algn="just"/>
            <a:endParaRPr lang="zh-CN" altLang="en-US" sz="3200" dirty="0">
              <a:solidFill>
                <a:srgbClr val="FF0000"/>
              </a:solidFill>
            </a:endParaRPr>
          </a:p>
        </p:txBody>
      </p:sp>
    </p:spTree>
    <p:extLst>
      <p:ext uri="{BB962C8B-B14F-4D97-AF65-F5344CB8AC3E}">
        <p14:creationId xmlns:p14="http://schemas.microsoft.com/office/powerpoint/2010/main" val="24701969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1755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altLang="zh-CN" sz="3200" dirty="0"/>
              <a:t>The circuit is realized through frequency-tuned pulse sequences. </a:t>
            </a:r>
          </a:p>
          <a:p>
            <a:pPr marL="285750" indent="-285750" algn="just">
              <a:buFont typeface="Arial" panose="020B0604020202020204" pitchFamily="34" charset="0"/>
              <a:buChar char="•"/>
            </a:pPr>
            <a:endParaRPr lang="en-US" altLang="zh-CN" sz="3200" dirty="0"/>
          </a:p>
          <a:p>
            <a:pPr marL="285750" indent="-285750" algn="just">
              <a:buFont typeface="Arial" panose="020B0604020202020204" pitchFamily="34" charset="0"/>
              <a:buChar char="•"/>
            </a:pPr>
            <a:r>
              <a:rPr lang="en-US" altLang="zh-CN" sz="3200" dirty="0"/>
              <a:t>The probability of getting |00&gt; state for the zero detuning indicates that parametric pulse operations are </a:t>
            </a:r>
            <a:r>
              <a:rPr lang="en-US" altLang="zh-CN" sz="3200" b="1" dirty="0"/>
              <a:t>physically feasible</a:t>
            </a:r>
            <a:r>
              <a:rPr lang="en-US" altLang="zh-CN" sz="3200" dirty="0"/>
              <a:t> and can be </a:t>
            </a:r>
            <a:r>
              <a:rPr lang="en-US" altLang="zh-CN" sz="3200" b="1" dirty="0"/>
              <a:t>implemented with high fidelity</a:t>
            </a:r>
            <a:r>
              <a:rPr lang="en-US" altLang="zh-CN" sz="3200" dirty="0"/>
              <a:t>. </a:t>
            </a:r>
          </a:p>
          <a:p>
            <a:pPr marL="285750" indent="-285750" algn="just">
              <a:buFont typeface="Arial" panose="020B0604020202020204" pitchFamily="34" charset="0"/>
              <a:buChar char="•"/>
            </a:pPr>
            <a:endParaRPr lang="en-US" altLang="zh-CN" sz="3200" dirty="0"/>
          </a:p>
          <a:p>
            <a:pPr marL="285750" indent="-285750" algn="just">
              <a:buFont typeface="Arial" panose="020B0604020202020204" pitchFamily="34" charset="0"/>
              <a:buChar char="•"/>
            </a:pPr>
            <a:r>
              <a:rPr lang="en-US" altLang="zh-CN" sz="3200" dirty="0"/>
              <a:t>The change of final state under different detuning indicates that the </a:t>
            </a:r>
            <a:r>
              <a:rPr lang="en-US" altLang="zh-CN" sz="3200" b="1" dirty="0"/>
              <a:t>variation of pulse parameter indeed physically changes the corresponding quantum operations</a:t>
            </a:r>
            <a:r>
              <a:rPr lang="en-US" altLang="zh-CN" sz="3200" dirty="0"/>
              <a:t>.</a:t>
            </a:r>
          </a:p>
          <a:p>
            <a:pPr marL="285750" indent="-285750" algn="just">
              <a:buFont typeface="Arial" panose="020B0604020202020204" pitchFamily="34" charset="0"/>
              <a:buChar char="•"/>
            </a:pPr>
            <a:endParaRPr lang="en-US" altLang="zh-CN" sz="3200" dirty="0"/>
          </a:p>
          <a:p>
            <a:pPr marL="285750" indent="-285750" algn="just">
              <a:buFont typeface="Arial" panose="020B0604020202020204" pitchFamily="34" charset="0"/>
              <a:buChar char="•"/>
            </a:pPr>
            <a:r>
              <a:rPr lang="en-US" altLang="zh-CN" sz="3200" dirty="0"/>
              <a:t>we apply the measurement error mitigation technique which reduces the impact of readout errors.</a:t>
            </a:r>
            <a:endParaRPr lang="zh-CN" altLang="en-US" sz="3200" dirty="0"/>
          </a:p>
          <a:p>
            <a:endParaRPr lang="en-US" dirty="0"/>
          </a:p>
        </p:txBody>
      </p:sp>
    </p:spTree>
    <p:extLst>
      <p:ext uri="{BB962C8B-B14F-4D97-AF65-F5344CB8AC3E}">
        <p14:creationId xmlns:p14="http://schemas.microsoft.com/office/powerpoint/2010/main" val="281814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41332679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altLang="zh-CN" sz="3200" dirty="0"/>
              <a:t>Verify the effectiveness of progressive learning scheme.</a:t>
            </a:r>
          </a:p>
          <a:p>
            <a:pPr marL="285750" indent="-285750" algn="just">
              <a:buFont typeface="Wingdings" panose="05000000000000000000" pitchFamily="2" charset="2"/>
              <a:buChar char="ü"/>
            </a:pPr>
            <a:r>
              <a:rPr lang="en-US" altLang="zh-CN" sz="3200" dirty="0"/>
              <a:t>The inaccuracy to full configuration interaction (FCI) data continue reducing step by step.</a:t>
            </a:r>
          </a:p>
          <a:p>
            <a:pPr marL="285750" indent="-285750" algn="just">
              <a:buFont typeface="Wingdings" panose="05000000000000000000" pitchFamily="2" charset="2"/>
              <a:buChar char="ü"/>
            </a:pPr>
            <a:endParaRPr lang="en-US" altLang="zh-CN" sz="3200" dirty="0"/>
          </a:p>
          <a:p>
            <a:pPr marL="285750" indent="-285750" algn="just">
              <a:buFont typeface="Wingdings" panose="05000000000000000000" pitchFamily="2" charset="2"/>
              <a:buChar char="ü"/>
            </a:pPr>
            <a:r>
              <a:rPr lang="en-US" altLang="zh-CN" sz="3200" dirty="0"/>
              <a:t>Energy trends shows a better energy be found in step II over step I.</a:t>
            </a:r>
            <a:endParaRPr lang="zh-CN" altLang="en-US" sz="3200" dirty="0"/>
          </a:p>
          <a:p>
            <a:endParaRPr lang="en-US" dirty="0"/>
          </a:p>
        </p:txBody>
      </p:sp>
    </p:spTree>
    <p:extLst>
      <p:ext uri="{BB962C8B-B14F-4D97-AF65-F5344CB8AC3E}">
        <p14:creationId xmlns:p14="http://schemas.microsoft.com/office/powerpoint/2010/main" val="163995510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5245061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399093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4665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1285557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0" name="Shape 1480"/>
          <p:cNvSpPr>
            <a:spLocks noGrp="1" noRot="1" noChangeAspect="1"/>
          </p:cNvSpPr>
          <p:nvPr>
            <p:ph type="sldImg"/>
          </p:nvPr>
        </p:nvSpPr>
        <p:spPr>
          <a:xfrm>
            <a:off x="381000" y="685800"/>
            <a:ext cx="6096000" cy="3429000"/>
          </a:xfrm>
          <a:prstGeom prst="rect">
            <a:avLst/>
          </a:prstGeom>
        </p:spPr>
        <p:txBody>
          <a:bodyPr/>
          <a:lstStyle/>
          <a:p>
            <a:endParaRPr/>
          </a:p>
        </p:txBody>
      </p:sp>
      <p:sp>
        <p:nvSpPr>
          <p:cNvPr id="1481" name="Shape 1481"/>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However, PQC has two major challenges. Firstly, the quantum noise degrades the PQC reliability. The figures below shows the MNIST-4 image classification accuracy using QNN with different number of parameters.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We find that more parameters can increase the noise-free accuracy in green but may degrade the measured accuracy in yellow. Also, under the same number of parameters, the measured accuracy of different circuit architecture (or called ansatz) varies a lot. Therefore it is critical to design noise-robust circuit architecture.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 name="Shape 1545"/>
          <p:cNvSpPr>
            <a:spLocks noGrp="1" noRot="1" noChangeAspect="1"/>
          </p:cNvSpPr>
          <p:nvPr>
            <p:ph type="sldImg"/>
          </p:nvPr>
        </p:nvSpPr>
        <p:spPr>
          <a:xfrm>
            <a:off x="381000" y="685800"/>
            <a:ext cx="6096000" cy="3429000"/>
          </a:xfrm>
          <a:prstGeom prst="rect">
            <a:avLst/>
          </a:prstGeom>
        </p:spPr>
        <p:txBody>
          <a:bodyPr/>
          <a:lstStyle/>
          <a:p>
            <a:endParaRPr/>
          </a:p>
        </p:txBody>
      </p:sp>
      <p:sp>
        <p:nvSpPr>
          <p:cNvPr id="1546" name="Shape 154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Another challenge is the large design space of PQC. For example, we can select different types of gates, such as U3 CU3 or X and CZ gates.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4" name="Shape 1694"/>
          <p:cNvSpPr>
            <a:spLocks noGrp="1" noRot="1" noChangeAspect="1"/>
          </p:cNvSpPr>
          <p:nvPr>
            <p:ph type="sldImg"/>
          </p:nvPr>
        </p:nvSpPr>
        <p:spPr>
          <a:xfrm>
            <a:off x="381000" y="685800"/>
            <a:ext cx="6096000" cy="3429000"/>
          </a:xfrm>
          <a:prstGeom prst="rect">
            <a:avLst/>
          </a:prstGeom>
        </p:spPr>
        <p:txBody>
          <a:bodyPr/>
          <a:lstStyle/>
          <a:p>
            <a:endParaRPr/>
          </a:p>
        </p:txBody>
      </p:sp>
      <p:sp>
        <p:nvSpPr>
          <p:cNvPr id="1695" name="Shape 16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can also choose different number of gates.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 name="Shape 1905"/>
          <p:cNvSpPr>
            <a:spLocks noGrp="1" noRot="1" noChangeAspect="1"/>
          </p:cNvSpPr>
          <p:nvPr>
            <p:ph type="sldImg"/>
          </p:nvPr>
        </p:nvSpPr>
        <p:spPr>
          <a:xfrm>
            <a:off x="381000" y="685800"/>
            <a:ext cx="6096000" cy="3429000"/>
          </a:xfrm>
          <a:prstGeom prst="rect">
            <a:avLst/>
          </a:prstGeom>
        </p:spPr>
        <p:txBody>
          <a:bodyPr/>
          <a:lstStyle/>
          <a:p>
            <a:endParaRPr/>
          </a:p>
        </p:txBody>
      </p:sp>
      <p:sp>
        <p:nvSpPr>
          <p:cNvPr id="1906" name="Shape 190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Even with the same number of gates, the positions of the gates can be very diverse. So the design space is huge.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1" name="Shape 1921"/>
          <p:cNvSpPr>
            <a:spLocks noGrp="1" noRot="1" noChangeAspect="1"/>
          </p:cNvSpPr>
          <p:nvPr>
            <p:ph type="sldImg"/>
          </p:nvPr>
        </p:nvSpPr>
        <p:spPr>
          <a:xfrm>
            <a:off x="381000" y="685800"/>
            <a:ext cx="6096000" cy="3429000"/>
          </a:xfrm>
          <a:prstGeom prst="rect">
            <a:avLst/>
          </a:prstGeom>
        </p:spPr>
        <p:txBody>
          <a:bodyPr/>
          <a:lstStyle/>
          <a:p>
            <a:endParaRPr/>
          </a:p>
        </p:txBody>
      </p:sp>
      <p:sp>
        <p:nvSpPr>
          <p:cNvPr id="1922" name="Shape 192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goal of quantumnas is to automatically and efficiency search for noise-robust quantum circuits.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The automatic and efficient search is achieved by the Supercircuit, which is train for once but used for many sub circuit candidates. The noise-robustness is achieved by involving the quantum noise feedback in the search loop and co-searching the circuit architecture and qubit mapping.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 name="Shape 1927"/>
          <p:cNvSpPr>
            <a:spLocks noGrp="1" noRot="1" noChangeAspect="1"/>
          </p:cNvSpPr>
          <p:nvPr>
            <p:ph type="sldImg"/>
          </p:nvPr>
        </p:nvSpPr>
        <p:spPr>
          <a:xfrm>
            <a:off x="381000" y="685800"/>
            <a:ext cx="6096000" cy="3429000"/>
          </a:xfrm>
          <a:prstGeom prst="rect">
            <a:avLst/>
          </a:prstGeom>
        </p:spPr>
        <p:txBody>
          <a:bodyPr/>
          <a:lstStyle/>
          <a:p>
            <a:endParaRPr/>
          </a:p>
        </p:txBody>
      </p:sp>
      <p:sp>
        <p:nvSpPr>
          <p:cNvPr id="1928" name="Shape 192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 are the four steps of Quantumnas.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Shape 1933"/>
          <p:cNvSpPr>
            <a:spLocks noGrp="1" noRot="1" noChangeAspect="1"/>
          </p:cNvSpPr>
          <p:nvPr>
            <p:ph type="sldImg"/>
          </p:nvPr>
        </p:nvSpPr>
        <p:spPr>
          <a:xfrm>
            <a:off x="381000" y="685800"/>
            <a:ext cx="6096000" cy="3429000"/>
          </a:xfrm>
          <a:prstGeom prst="rect">
            <a:avLst/>
          </a:prstGeom>
        </p:spPr>
        <p:txBody>
          <a:bodyPr/>
          <a:lstStyle/>
          <a:p>
            <a:endParaRPr/>
          </a:p>
        </p:txBody>
      </p:sp>
      <p:sp>
        <p:nvSpPr>
          <p:cNvPr id="1934" name="Shape 193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first is SuperCircuit Construction and Training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current pace of hardware development in quantum computing is very fast</a:t>
            </a:r>
          </a:p>
          <a:p>
            <a:r>
              <a:rPr lang="en-US" dirty="0"/>
              <a:t>We have different technologies</a:t>
            </a:r>
          </a:p>
          <a:p>
            <a:r>
              <a:rPr lang="en-US" dirty="0"/>
              <a:t>The number of qubits</a:t>
            </a:r>
          </a:p>
        </p:txBody>
      </p:sp>
    </p:spTree>
    <p:extLst>
      <p:ext uri="{BB962C8B-B14F-4D97-AF65-F5344CB8AC3E}">
        <p14:creationId xmlns:p14="http://schemas.microsoft.com/office/powerpoint/2010/main" val="24811789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9" name="Shape 1939"/>
          <p:cNvSpPr>
            <a:spLocks noGrp="1" noRot="1" noChangeAspect="1"/>
          </p:cNvSpPr>
          <p:nvPr>
            <p:ph type="sldImg"/>
          </p:nvPr>
        </p:nvSpPr>
        <p:spPr>
          <a:xfrm>
            <a:off x="381000" y="685800"/>
            <a:ext cx="6096000" cy="3429000"/>
          </a:xfrm>
          <a:prstGeom prst="rect">
            <a:avLst/>
          </a:prstGeom>
        </p:spPr>
        <p:txBody>
          <a:bodyPr/>
          <a:lstStyle/>
          <a:p>
            <a:endParaRPr/>
          </a:p>
        </p:txBody>
      </p:sp>
      <p:sp>
        <p:nvSpPr>
          <p:cNvPr id="1940" name="Shape 1940"/>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We firstly need to have a pre-defined design space. For example, we can have a design space with 4 U3 gates in the first layer and 4 CU3 gates in the second layer. So the design space contains 2^8 which is 256 candidates. If we train each of them with classical simulator on one Nvidia GPU, that will take around 100 hours which is very costly.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 name="Shape 1974"/>
          <p:cNvSpPr>
            <a:spLocks noGrp="1" noRot="1" noChangeAspect="1"/>
          </p:cNvSpPr>
          <p:nvPr>
            <p:ph type="sldImg"/>
          </p:nvPr>
        </p:nvSpPr>
        <p:spPr>
          <a:xfrm>
            <a:off x="381000" y="685800"/>
            <a:ext cx="6096000" cy="3429000"/>
          </a:xfrm>
          <a:prstGeom prst="rect">
            <a:avLst/>
          </a:prstGeom>
        </p:spPr>
        <p:txBody>
          <a:bodyPr/>
          <a:lstStyle/>
          <a:p>
            <a:endParaRPr/>
          </a:p>
        </p:txBody>
      </p:sp>
      <p:sp>
        <p:nvSpPr>
          <p:cNvPr id="1975" name="Shape 197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Therefore, we want to enable efficient search with the help of a super circuit. The super circuit is the circuit with the largest number of gates in the design space. Here is the example of the super circuit in U3+CU3 design space which contains 8 gates.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 name="Shape 2078"/>
          <p:cNvSpPr>
            <a:spLocks noGrp="1" noRot="1" noChangeAspect="1"/>
          </p:cNvSpPr>
          <p:nvPr>
            <p:ph type="sldImg"/>
          </p:nvPr>
        </p:nvSpPr>
        <p:spPr>
          <a:xfrm>
            <a:off x="381000" y="685800"/>
            <a:ext cx="6096000" cy="3429000"/>
          </a:xfrm>
          <a:prstGeom prst="rect">
            <a:avLst/>
          </a:prstGeom>
        </p:spPr>
        <p:txBody>
          <a:bodyPr/>
          <a:lstStyle/>
          <a:p>
            <a:endParaRPr/>
          </a:p>
        </p:txBody>
      </p:sp>
      <p:sp>
        <p:nvSpPr>
          <p:cNvPr id="2079" name="Shape 207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SubCircuit is a subset of the super circuit gates. Here we show three examples of sub circuits. The first contains gate…</a:t>
            </a:r>
          </a:p>
          <a:p>
            <a:pPr defTabSz="457200">
              <a:lnSpc>
                <a:spcPct val="117999"/>
              </a:lnSpc>
              <a:defRPr sz="2200">
                <a:latin typeface="Helvetica Neue"/>
                <a:ea typeface="Helvetica Neue"/>
                <a:cs typeface="Helvetica Neue"/>
                <a:sym typeface="Helvetica Neue"/>
              </a:defRPr>
            </a:pPr>
            <a:r>
              <a:t>The second one… the circuit one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0" name="Shape 2090"/>
          <p:cNvSpPr>
            <a:spLocks noGrp="1" noRot="1" noChangeAspect="1"/>
          </p:cNvSpPr>
          <p:nvPr>
            <p:ph type="sldImg"/>
          </p:nvPr>
        </p:nvSpPr>
        <p:spPr>
          <a:xfrm>
            <a:off x="381000" y="685800"/>
            <a:ext cx="6096000" cy="3429000"/>
          </a:xfrm>
          <a:prstGeom prst="rect">
            <a:avLst/>
          </a:prstGeom>
        </p:spPr>
        <p:txBody>
          <a:bodyPr/>
          <a:lstStyle/>
          <a:p>
            <a:endParaRPr/>
          </a:p>
        </p:txBody>
      </p:sp>
      <p:sp>
        <p:nvSpPr>
          <p:cNvPr id="2091" name="Shape 209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Since all subcircuits share the parameters of the supercircuit, we need to prevent interference of sub circuit from each other.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6" name="Shape 2096"/>
          <p:cNvSpPr>
            <a:spLocks noGrp="1" noRot="1" noChangeAspect="1"/>
          </p:cNvSpPr>
          <p:nvPr>
            <p:ph type="sldImg"/>
          </p:nvPr>
        </p:nvSpPr>
        <p:spPr>
          <a:xfrm>
            <a:off x="381000" y="685800"/>
            <a:ext cx="6096000" cy="3429000"/>
          </a:xfrm>
          <a:prstGeom prst="rect">
            <a:avLst/>
          </a:prstGeom>
        </p:spPr>
        <p:txBody>
          <a:bodyPr/>
          <a:lstStyle/>
          <a:p>
            <a:endParaRPr/>
          </a:p>
        </p:txBody>
      </p:sp>
      <p:sp>
        <p:nvSpPr>
          <p:cNvPr id="2097" name="Shape 209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Therefore, we perform super circuit training by iteratively sampling and updating subcircuits.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In one step, we use front sampling the restricted sampling to sample a sub circuit candidate, then use it do the inference and update its parameters.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Parameter updates are cumulative across steps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6" name="Shape 2176"/>
          <p:cNvSpPr>
            <a:spLocks noGrp="1" noRot="1" noChangeAspect="1"/>
          </p:cNvSpPr>
          <p:nvPr>
            <p:ph type="sldImg"/>
          </p:nvPr>
        </p:nvSpPr>
        <p:spPr>
          <a:xfrm>
            <a:off x="381000" y="685800"/>
            <a:ext cx="6096000" cy="3429000"/>
          </a:xfrm>
          <a:prstGeom prst="rect">
            <a:avLst/>
          </a:prstGeom>
        </p:spPr>
        <p:txBody>
          <a:bodyPr/>
          <a:lstStyle/>
          <a:p>
            <a:endParaRPr/>
          </a:p>
        </p:txBody>
      </p:sp>
      <p:sp>
        <p:nvSpPr>
          <p:cNvPr id="2177" name="Shape 2177"/>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For the super circuit, we can stack multiple blocks like this to enable larger number of gates and capacity.</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During sampling, we first sample total number of blocks, then sample gates within each block. Front sampling means we only sample the front several blocks and front several gates. For example, if we sample two gates in one layer, then they will be gate 1 and gate two; if we sample only one gate in one layer, then that will be gate 1. </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5" name="Shape 2185"/>
          <p:cNvSpPr>
            <a:spLocks noGrp="1" noRot="1" noChangeAspect="1"/>
          </p:cNvSpPr>
          <p:nvPr>
            <p:ph type="sldImg"/>
          </p:nvPr>
        </p:nvSpPr>
        <p:spPr>
          <a:xfrm>
            <a:off x="381000" y="685800"/>
            <a:ext cx="6096000" cy="3429000"/>
          </a:xfrm>
          <a:prstGeom prst="rect">
            <a:avLst/>
          </a:prstGeom>
        </p:spPr>
        <p:txBody>
          <a:bodyPr/>
          <a:lstStyle/>
          <a:p>
            <a:endParaRPr/>
          </a:p>
        </p:txBody>
      </p:sp>
      <p:sp>
        <p:nvSpPr>
          <p:cNvPr id="2186" name="Shape 218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also propose restricted sampling. We restrict the difference between sub circuits of two consecutive steps. For example here we set the maximum different layer to be 4</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5" name="Shape 2195"/>
          <p:cNvSpPr>
            <a:spLocks noGrp="1" noRot="1" noChangeAspect="1"/>
          </p:cNvSpPr>
          <p:nvPr>
            <p:ph type="sldImg"/>
          </p:nvPr>
        </p:nvSpPr>
        <p:spPr>
          <a:xfrm>
            <a:off x="381000" y="685800"/>
            <a:ext cx="6096000" cy="3429000"/>
          </a:xfrm>
          <a:prstGeom prst="rect">
            <a:avLst/>
          </a:prstGeom>
        </p:spPr>
        <p:txBody>
          <a:bodyPr/>
          <a:lstStyle/>
          <a:p>
            <a:endParaRPr/>
          </a:p>
        </p:txBody>
      </p:sp>
      <p:sp>
        <p:nvSpPr>
          <p:cNvPr id="2196" name="Shape 219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Then if we sample a circuit with 5 different layers as show at the top, we will discard it and resample. If the circuit has 3 different layers, we will use it such as the one at the bottom.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3" name="Shape 2203"/>
          <p:cNvSpPr>
            <a:spLocks noGrp="1" noRot="1" noChangeAspect="1"/>
          </p:cNvSpPr>
          <p:nvPr>
            <p:ph type="sldImg"/>
          </p:nvPr>
        </p:nvSpPr>
        <p:spPr>
          <a:xfrm>
            <a:off x="381000" y="685800"/>
            <a:ext cx="6096000" cy="3429000"/>
          </a:xfrm>
          <a:prstGeom prst="rect">
            <a:avLst/>
          </a:prstGeom>
        </p:spPr>
        <p:txBody>
          <a:bodyPr/>
          <a:lstStyle/>
          <a:p>
            <a:endParaRPr/>
          </a:p>
        </p:txBody>
      </p:sp>
      <p:sp>
        <p:nvSpPr>
          <p:cNvPr id="2204" name="Shape 220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next step, in this example only two layers are different so we can use it.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4" name="Shape 2264"/>
          <p:cNvSpPr>
            <a:spLocks noGrp="1" noRot="1" noChangeAspect="1"/>
          </p:cNvSpPr>
          <p:nvPr>
            <p:ph type="sldImg"/>
          </p:nvPr>
        </p:nvSpPr>
        <p:spPr>
          <a:xfrm>
            <a:off x="381000" y="685800"/>
            <a:ext cx="6096000" cy="3429000"/>
          </a:xfrm>
          <a:prstGeom prst="rect">
            <a:avLst/>
          </a:prstGeom>
        </p:spPr>
        <p:txBody>
          <a:bodyPr/>
          <a:lstStyle/>
          <a:p>
            <a:endParaRPr/>
          </a:p>
        </p:txBody>
      </p:sp>
      <p:sp>
        <p:nvSpPr>
          <p:cNvPr id="2265" name="Shape 226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number of qubits increases exponentially over time</a:t>
            </a:r>
          </a:p>
          <a:p>
            <a:r>
              <a:rPr lang="en-US" dirty="0"/>
              <a:t>The computing power increases exponentially over number of qubits</a:t>
            </a:r>
          </a:p>
          <a:p>
            <a:r>
              <a:rPr lang="en-US" dirty="0"/>
              <a:t>So it’s a double exponential increase</a:t>
            </a:r>
          </a:p>
          <a:p>
            <a:endParaRPr lang="en-US" dirty="0"/>
          </a:p>
        </p:txBody>
      </p:sp>
    </p:spTree>
    <p:extLst>
      <p:ext uri="{BB962C8B-B14F-4D97-AF65-F5344CB8AC3E}">
        <p14:creationId xmlns:p14="http://schemas.microsoft.com/office/powerpoint/2010/main" val="40389117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5" name="Shape 2325"/>
          <p:cNvSpPr>
            <a:spLocks noGrp="1" noRot="1" noChangeAspect="1"/>
          </p:cNvSpPr>
          <p:nvPr>
            <p:ph type="sldImg"/>
          </p:nvPr>
        </p:nvSpPr>
        <p:spPr>
          <a:xfrm>
            <a:off x="381000" y="685800"/>
            <a:ext cx="6096000" cy="3429000"/>
          </a:xfrm>
          <a:prstGeom prst="rect">
            <a:avLst/>
          </a:prstGeom>
        </p:spPr>
        <p:txBody>
          <a:bodyPr/>
          <a:lstStyle/>
          <a:p>
            <a:endParaRPr/>
          </a:p>
        </p:txBody>
      </p:sp>
      <p:sp>
        <p:nvSpPr>
          <p:cNvPr id="2326" name="Shape 232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6" name="Shape 2386"/>
          <p:cNvSpPr>
            <a:spLocks noGrp="1" noRot="1" noChangeAspect="1"/>
          </p:cNvSpPr>
          <p:nvPr>
            <p:ph type="sldImg"/>
          </p:nvPr>
        </p:nvSpPr>
        <p:spPr>
          <a:xfrm>
            <a:off x="381000" y="685800"/>
            <a:ext cx="6096000" cy="3429000"/>
          </a:xfrm>
          <a:prstGeom prst="rect">
            <a:avLst/>
          </a:prstGeom>
        </p:spPr>
        <p:txBody>
          <a:bodyPr/>
          <a:lstStyle/>
          <a:p>
            <a:endParaRPr/>
          </a:p>
        </p:txBody>
      </p:sp>
      <p:sp>
        <p:nvSpPr>
          <p:cNvPr id="2387" name="Shape 238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 name="Shape 2447"/>
          <p:cNvSpPr>
            <a:spLocks noGrp="1" noRot="1" noChangeAspect="1"/>
          </p:cNvSpPr>
          <p:nvPr>
            <p:ph type="sldImg"/>
          </p:nvPr>
        </p:nvSpPr>
        <p:spPr>
          <a:xfrm>
            <a:off x="381000" y="685800"/>
            <a:ext cx="6096000" cy="3429000"/>
          </a:xfrm>
          <a:prstGeom prst="rect">
            <a:avLst/>
          </a:prstGeom>
        </p:spPr>
        <p:txBody>
          <a:bodyPr/>
          <a:lstStyle/>
          <a:p>
            <a:endParaRPr/>
          </a:p>
        </p:txBody>
      </p:sp>
      <p:sp>
        <p:nvSpPr>
          <p:cNvPr id="2448" name="Shape 244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 name="Shape 2508"/>
          <p:cNvSpPr>
            <a:spLocks noGrp="1" noRot="1" noChangeAspect="1"/>
          </p:cNvSpPr>
          <p:nvPr>
            <p:ph type="sldImg"/>
          </p:nvPr>
        </p:nvSpPr>
        <p:spPr>
          <a:xfrm>
            <a:off x="381000" y="685800"/>
            <a:ext cx="6096000" cy="3429000"/>
          </a:xfrm>
          <a:prstGeom prst="rect">
            <a:avLst/>
          </a:prstGeom>
        </p:spPr>
        <p:txBody>
          <a:bodyPr/>
          <a:lstStyle/>
          <a:p>
            <a:endParaRPr/>
          </a:p>
        </p:txBody>
      </p:sp>
      <p:sp>
        <p:nvSpPr>
          <p:cNvPr id="2509" name="Shape 250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9" name="Shape 2569"/>
          <p:cNvSpPr>
            <a:spLocks noGrp="1" noRot="1" noChangeAspect="1"/>
          </p:cNvSpPr>
          <p:nvPr>
            <p:ph type="sldImg"/>
          </p:nvPr>
        </p:nvSpPr>
        <p:spPr>
          <a:xfrm>
            <a:off x="381000" y="685800"/>
            <a:ext cx="6096000" cy="3429000"/>
          </a:xfrm>
          <a:prstGeom prst="rect">
            <a:avLst/>
          </a:prstGeom>
        </p:spPr>
        <p:txBody>
          <a:bodyPr/>
          <a:lstStyle/>
          <a:p>
            <a:endParaRPr/>
          </a:p>
        </p:txBody>
      </p:sp>
      <p:sp>
        <p:nvSpPr>
          <p:cNvPr id="2570" name="Shape 257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0" name="Shape 2630"/>
          <p:cNvSpPr>
            <a:spLocks noGrp="1" noRot="1" noChangeAspect="1"/>
          </p:cNvSpPr>
          <p:nvPr>
            <p:ph type="sldImg"/>
          </p:nvPr>
        </p:nvSpPr>
        <p:spPr>
          <a:xfrm>
            <a:off x="381000" y="685800"/>
            <a:ext cx="6096000" cy="3429000"/>
          </a:xfrm>
          <a:prstGeom prst="rect">
            <a:avLst/>
          </a:prstGeom>
        </p:spPr>
        <p:txBody>
          <a:bodyPr/>
          <a:lstStyle/>
          <a:p>
            <a:endParaRPr/>
          </a:p>
        </p:txBody>
      </p:sp>
      <p:sp>
        <p:nvSpPr>
          <p:cNvPr id="2631" name="Shape 263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1" name="Shape 2691"/>
          <p:cNvSpPr>
            <a:spLocks noGrp="1" noRot="1" noChangeAspect="1"/>
          </p:cNvSpPr>
          <p:nvPr>
            <p:ph type="sldImg"/>
          </p:nvPr>
        </p:nvSpPr>
        <p:spPr>
          <a:xfrm>
            <a:off x="381000" y="685800"/>
            <a:ext cx="6096000" cy="3429000"/>
          </a:xfrm>
          <a:prstGeom prst="rect">
            <a:avLst/>
          </a:prstGeom>
        </p:spPr>
        <p:txBody>
          <a:bodyPr/>
          <a:lstStyle/>
          <a:p>
            <a:endParaRPr/>
          </a:p>
        </p:txBody>
      </p:sp>
      <p:sp>
        <p:nvSpPr>
          <p:cNvPr id="2692" name="Shape 269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2" name="Shape 2752"/>
          <p:cNvSpPr>
            <a:spLocks noGrp="1" noRot="1" noChangeAspect="1"/>
          </p:cNvSpPr>
          <p:nvPr>
            <p:ph type="sldImg"/>
          </p:nvPr>
        </p:nvSpPr>
        <p:spPr>
          <a:xfrm>
            <a:off x="381000" y="685800"/>
            <a:ext cx="6096000" cy="3429000"/>
          </a:xfrm>
          <a:prstGeom prst="rect">
            <a:avLst/>
          </a:prstGeom>
        </p:spPr>
        <p:txBody>
          <a:bodyPr/>
          <a:lstStyle/>
          <a:p>
            <a:endParaRPr/>
          </a:p>
        </p:txBody>
      </p:sp>
      <p:sp>
        <p:nvSpPr>
          <p:cNvPr id="2753" name="Shape 275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3" name="Shape 2813"/>
          <p:cNvSpPr>
            <a:spLocks noGrp="1" noRot="1" noChangeAspect="1"/>
          </p:cNvSpPr>
          <p:nvPr>
            <p:ph type="sldImg"/>
          </p:nvPr>
        </p:nvSpPr>
        <p:spPr>
          <a:xfrm>
            <a:off x="381000" y="685800"/>
            <a:ext cx="6096000" cy="3429000"/>
          </a:xfrm>
          <a:prstGeom prst="rect">
            <a:avLst/>
          </a:prstGeom>
        </p:spPr>
        <p:txBody>
          <a:bodyPr/>
          <a:lstStyle/>
          <a:p>
            <a:endParaRPr/>
          </a:p>
        </p:txBody>
      </p:sp>
      <p:sp>
        <p:nvSpPr>
          <p:cNvPr id="2814" name="Shape 281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4" name="Shape 2874"/>
          <p:cNvSpPr>
            <a:spLocks noGrp="1" noRot="1" noChangeAspect="1"/>
          </p:cNvSpPr>
          <p:nvPr>
            <p:ph type="sldImg"/>
          </p:nvPr>
        </p:nvSpPr>
        <p:spPr>
          <a:xfrm>
            <a:off x="381000" y="685800"/>
            <a:ext cx="6096000" cy="3429000"/>
          </a:xfrm>
          <a:prstGeom prst="rect">
            <a:avLst/>
          </a:prstGeom>
        </p:spPr>
        <p:txBody>
          <a:bodyPr/>
          <a:lstStyle/>
          <a:p>
            <a:endParaRPr/>
          </a:p>
        </p:txBody>
      </p:sp>
      <p:sp>
        <p:nvSpPr>
          <p:cNvPr id="2875" name="Shape 287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Despite of the exciting progress, we will still be in the NISQ era for several year in which we have noisy qubit and limited qubit numbers</a:t>
            </a:r>
          </a:p>
        </p:txBody>
      </p:sp>
    </p:spTree>
    <p:extLst>
      <p:ext uri="{BB962C8B-B14F-4D97-AF65-F5344CB8AC3E}">
        <p14:creationId xmlns:p14="http://schemas.microsoft.com/office/powerpoint/2010/main" val="35767324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5" name="Shape 2935"/>
          <p:cNvSpPr>
            <a:spLocks noGrp="1" noRot="1" noChangeAspect="1"/>
          </p:cNvSpPr>
          <p:nvPr>
            <p:ph type="sldImg"/>
          </p:nvPr>
        </p:nvSpPr>
        <p:spPr>
          <a:xfrm>
            <a:off x="381000" y="685800"/>
            <a:ext cx="6096000" cy="3429000"/>
          </a:xfrm>
          <a:prstGeom prst="rect">
            <a:avLst/>
          </a:prstGeom>
        </p:spPr>
        <p:txBody>
          <a:bodyPr/>
          <a:lstStyle/>
          <a:p>
            <a:endParaRPr/>
          </a:p>
        </p:txBody>
      </p:sp>
      <p:sp>
        <p:nvSpPr>
          <p:cNvPr id="2936" name="Shape 2936"/>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6" name="Shape 2996"/>
          <p:cNvSpPr>
            <a:spLocks noGrp="1" noRot="1" noChangeAspect="1"/>
          </p:cNvSpPr>
          <p:nvPr>
            <p:ph type="sldImg"/>
          </p:nvPr>
        </p:nvSpPr>
        <p:spPr>
          <a:xfrm>
            <a:off x="381000" y="685800"/>
            <a:ext cx="6096000" cy="3429000"/>
          </a:xfrm>
          <a:prstGeom prst="rect">
            <a:avLst/>
          </a:prstGeom>
        </p:spPr>
        <p:txBody>
          <a:bodyPr/>
          <a:lstStyle/>
          <a:p>
            <a:endParaRPr/>
          </a:p>
        </p:txBody>
      </p:sp>
      <p:sp>
        <p:nvSpPr>
          <p:cNvPr id="2997" name="Shape 299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7" name="Shape 3057"/>
          <p:cNvSpPr>
            <a:spLocks noGrp="1" noRot="1" noChangeAspect="1"/>
          </p:cNvSpPr>
          <p:nvPr>
            <p:ph type="sldImg"/>
          </p:nvPr>
        </p:nvSpPr>
        <p:spPr>
          <a:xfrm>
            <a:off x="381000" y="685800"/>
            <a:ext cx="6096000" cy="3429000"/>
          </a:xfrm>
          <a:prstGeom prst="rect">
            <a:avLst/>
          </a:prstGeom>
        </p:spPr>
        <p:txBody>
          <a:bodyPr/>
          <a:lstStyle/>
          <a:p>
            <a:endParaRPr/>
          </a:p>
        </p:txBody>
      </p:sp>
      <p:sp>
        <p:nvSpPr>
          <p:cNvPr id="3058" name="Shape 305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8" name="Shape 3118"/>
          <p:cNvSpPr>
            <a:spLocks noGrp="1" noRot="1" noChangeAspect="1"/>
          </p:cNvSpPr>
          <p:nvPr>
            <p:ph type="sldImg"/>
          </p:nvPr>
        </p:nvSpPr>
        <p:spPr>
          <a:xfrm>
            <a:off x="381000" y="685800"/>
            <a:ext cx="6096000" cy="3429000"/>
          </a:xfrm>
          <a:prstGeom prst="rect">
            <a:avLst/>
          </a:prstGeom>
        </p:spPr>
        <p:txBody>
          <a:bodyPr/>
          <a:lstStyle/>
          <a:p>
            <a:endParaRPr/>
          </a:p>
        </p:txBody>
      </p:sp>
      <p:sp>
        <p:nvSpPr>
          <p:cNvPr id="3119" name="Shape 3119"/>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dirty="0"/>
              <a:t>With the front sampling and restricted sampling, we can perform sub circuit sampling and parameter training for many steps.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6" name="Shape 3286"/>
          <p:cNvSpPr>
            <a:spLocks noGrp="1" noRot="1" noChangeAspect="1"/>
          </p:cNvSpPr>
          <p:nvPr>
            <p:ph type="sldImg"/>
          </p:nvPr>
        </p:nvSpPr>
        <p:spPr>
          <a:xfrm>
            <a:off x="381000" y="685800"/>
            <a:ext cx="6096000" cy="3429000"/>
          </a:xfrm>
          <a:prstGeom prst="rect">
            <a:avLst/>
          </a:prstGeom>
        </p:spPr>
        <p:txBody>
          <a:bodyPr/>
          <a:lstStyle/>
          <a:p>
            <a:endParaRPr/>
          </a:p>
        </p:txBody>
      </p:sp>
      <p:sp>
        <p:nvSpPr>
          <p:cNvPr id="3287" name="Shape 328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With the front sampling and restricted sampling, we can perform sub circuit sampling and parameter training for many steps.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6" name="Shape 3306"/>
          <p:cNvSpPr>
            <a:spLocks noGrp="1" noRot="1" noChangeAspect="1"/>
          </p:cNvSpPr>
          <p:nvPr>
            <p:ph type="sldImg"/>
          </p:nvPr>
        </p:nvSpPr>
        <p:spPr>
          <a:xfrm>
            <a:off x="381000" y="685800"/>
            <a:ext cx="6096000" cy="3429000"/>
          </a:xfrm>
          <a:prstGeom prst="rect">
            <a:avLst/>
          </a:prstGeom>
        </p:spPr>
        <p:txBody>
          <a:bodyPr/>
          <a:lstStyle/>
          <a:p>
            <a:endParaRPr/>
          </a:p>
        </p:txBody>
      </p:sp>
      <p:sp>
        <p:nvSpPr>
          <p:cNvPr id="3307" name="Shape 330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Here we show the reliability of supercircut. The x-axis is SubCircuit Performance with Inherted Parameters from SuperCircuit, y-axis is SubCircuit Performance trained from Scratch. We can see a clear positive correlation between them with a spearman correlation around 0.8. so the inherited parameters are reliable enough to indicate the final performance.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2" name="Shape 3312"/>
          <p:cNvSpPr>
            <a:spLocks noGrp="1" noRot="1" noChangeAspect="1"/>
          </p:cNvSpPr>
          <p:nvPr>
            <p:ph type="sldImg"/>
          </p:nvPr>
        </p:nvSpPr>
        <p:spPr>
          <a:xfrm>
            <a:off x="381000" y="685800"/>
            <a:ext cx="6096000" cy="3429000"/>
          </a:xfrm>
          <a:prstGeom prst="rect">
            <a:avLst/>
          </a:prstGeom>
        </p:spPr>
        <p:txBody>
          <a:bodyPr/>
          <a:lstStyle/>
          <a:p>
            <a:endParaRPr/>
          </a:p>
        </p:txBody>
      </p:sp>
      <p:sp>
        <p:nvSpPr>
          <p:cNvPr id="3313" name="Shape 331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Then we obtain the trained super circuit and enter the next step</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9" name="Shape 3319"/>
          <p:cNvSpPr>
            <a:spLocks noGrp="1" noRot="1" noChangeAspect="1"/>
          </p:cNvSpPr>
          <p:nvPr>
            <p:ph type="sldImg"/>
          </p:nvPr>
        </p:nvSpPr>
        <p:spPr>
          <a:xfrm>
            <a:off x="381000" y="685800"/>
            <a:ext cx="6096000" cy="3429000"/>
          </a:xfrm>
          <a:prstGeom prst="rect">
            <a:avLst/>
          </a:prstGeom>
        </p:spPr>
        <p:txBody>
          <a:bodyPr/>
          <a:lstStyle/>
          <a:p>
            <a:endParaRPr/>
          </a:p>
        </p:txBody>
      </p:sp>
      <p:sp>
        <p:nvSpPr>
          <p:cNvPr id="3320" name="Shape 3320"/>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can use the super circuit to perform efficient noise-adaptive search of sub circuit architecture and qubit mapping on target device such as IBMQ Yorktown.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2" name="Shape 3402"/>
          <p:cNvSpPr>
            <a:spLocks noGrp="1" noRot="1" noChangeAspect="1"/>
          </p:cNvSpPr>
          <p:nvPr>
            <p:ph type="sldImg"/>
          </p:nvPr>
        </p:nvSpPr>
        <p:spPr>
          <a:xfrm>
            <a:off x="381000" y="685800"/>
            <a:ext cx="6096000" cy="3429000"/>
          </a:xfrm>
          <a:prstGeom prst="rect">
            <a:avLst/>
          </a:prstGeom>
        </p:spPr>
        <p:txBody>
          <a:bodyPr/>
          <a:lstStyle/>
          <a:p>
            <a:endParaRPr/>
          </a:p>
        </p:txBody>
      </p:sp>
      <p:sp>
        <p:nvSpPr>
          <p:cNvPr id="3403" name="Shape 340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use the evolution search as the optimization engine. In one iteration, it generates sub circuit architecture and qubit mapping pairs. Those pairs are then evaluated. The parameters are inherited from super circuit with no need for training, then the performance is simulated with noise model or directly run on real QC devices. Here is where the noise information is involved. </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7" name="Shape 3487"/>
          <p:cNvSpPr>
            <a:spLocks noGrp="1" noRot="1" noChangeAspect="1"/>
          </p:cNvSpPr>
          <p:nvPr>
            <p:ph type="sldImg"/>
          </p:nvPr>
        </p:nvSpPr>
        <p:spPr>
          <a:xfrm>
            <a:off x="381000" y="685800"/>
            <a:ext cx="6096000" cy="3429000"/>
          </a:xfrm>
          <a:prstGeom prst="rect">
            <a:avLst/>
          </a:prstGeom>
        </p:spPr>
        <p:txBody>
          <a:bodyPr/>
          <a:lstStyle/>
          <a:p>
            <a:endParaRPr/>
          </a:p>
        </p:txBody>
      </p:sp>
      <p:sp>
        <p:nvSpPr>
          <p:cNvPr id="3488" name="Shape 348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performance is then sent back to the evolutionary search engine and the pairs with high performance are selected as parents and new population is generated by mutation and crossover.</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Our lab focus on the intersection of machine learning and quantum computing</a:t>
            </a:r>
          </a:p>
          <a:p>
            <a:endParaRPr lang="en-US" dirty="0"/>
          </a:p>
          <a:p>
            <a:r>
              <a:rPr lang="en-US" dirty="0"/>
              <a:t>We want to close the gap with ML and codesign of quantum algorithm and hardware</a:t>
            </a:r>
          </a:p>
          <a:p>
            <a:endParaRPr lang="en-US" dirty="0"/>
          </a:p>
          <a:p>
            <a:r>
              <a:rPr lang="en-US" dirty="0"/>
              <a:t>For example, we can use ML to optimize the circuit architecture, use ML to predict the noise drift and then mitigate, codesign the qubit mapping and circuit architecture aware of real quantum noise etc.</a:t>
            </a:r>
          </a:p>
        </p:txBody>
      </p:sp>
    </p:spTree>
    <p:extLst>
      <p:ext uri="{BB962C8B-B14F-4D97-AF65-F5344CB8AC3E}">
        <p14:creationId xmlns:p14="http://schemas.microsoft.com/office/powerpoint/2010/main" val="19920749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mutation, we directly alter the architecture of several layers with a probability. For crossover, we select two parents and generate new sub circuit by assembling part of circuit architecture of two parents.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0" name="Shape 3500"/>
          <p:cNvSpPr>
            <a:spLocks noGrp="1" noRot="1" noChangeAspect="1"/>
          </p:cNvSpPr>
          <p:nvPr>
            <p:ph type="sldImg"/>
          </p:nvPr>
        </p:nvSpPr>
        <p:spPr>
          <a:xfrm>
            <a:off x="381000" y="685800"/>
            <a:ext cx="6096000" cy="3429000"/>
          </a:xfrm>
          <a:prstGeom prst="rect">
            <a:avLst/>
          </a:prstGeom>
        </p:spPr>
        <p:txBody>
          <a:bodyPr/>
          <a:lstStyle/>
          <a:p>
            <a:endParaRPr/>
          </a:p>
        </p:txBody>
      </p:sp>
      <p:sp>
        <p:nvSpPr>
          <p:cNvPr id="3501" name="Shape 35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After multiple iterations, we can obtain the searched sub circuit architecture and qubit mapping, so we can train the sub circuit from scratch. </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6" name="Shape 3506"/>
          <p:cNvSpPr>
            <a:spLocks noGrp="1" noRot="1" noChangeAspect="1"/>
          </p:cNvSpPr>
          <p:nvPr>
            <p:ph type="sldImg"/>
          </p:nvPr>
        </p:nvSpPr>
        <p:spPr>
          <a:xfrm>
            <a:off x="381000" y="685800"/>
            <a:ext cx="6096000" cy="3429000"/>
          </a:xfrm>
          <a:prstGeom prst="rect">
            <a:avLst/>
          </a:prstGeom>
        </p:spPr>
        <p:txBody>
          <a:bodyPr/>
          <a:lstStyle/>
          <a:p>
            <a:endParaRPr/>
          </a:p>
        </p:txBody>
      </p:sp>
      <p:sp>
        <p:nvSpPr>
          <p:cNvPr id="3507" name="Shape 3507"/>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Then we can further perform the iterative quantum gate pruning on the trained sub circuit.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0" name="Shape 3560"/>
          <p:cNvSpPr>
            <a:spLocks noGrp="1" noRot="1" noChangeAspect="1"/>
          </p:cNvSpPr>
          <p:nvPr>
            <p:ph type="sldImg"/>
          </p:nvPr>
        </p:nvSpPr>
        <p:spPr>
          <a:xfrm>
            <a:off x="381000" y="685800"/>
            <a:ext cx="6096000" cy="3429000"/>
          </a:xfrm>
          <a:prstGeom prst="rect">
            <a:avLst/>
          </a:prstGeom>
        </p:spPr>
        <p:txBody>
          <a:bodyPr/>
          <a:lstStyle/>
          <a:p>
            <a:endParaRPr/>
          </a:p>
        </p:txBody>
      </p:sp>
      <p:sp>
        <p:nvSpPr>
          <p:cNvPr id="3561" name="Shape 356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Specifically, since some gates contain parameters very close to zero, they have small impact to the results. Therefore, we can iteratively prune small-magnitude gates and fine-tune the remaining gate parameters like this.</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5" name="Shape 3615"/>
          <p:cNvSpPr>
            <a:spLocks noGrp="1" noRot="1" noChangeAspect="1"/>
          </p:cNvSpPr>
          <p:nvPr>
            <p:ph type="sldImg"/>
          </p:nvPr>
        </p:nvSpPr>
        <p:spPr>
          <a:xfrm>
            <a:off x="381000" y="685800"/>
            <a:ext cx="6096000" cy="3429000"/>
          </a:xfrm>
          <a:prstGeom prst="rect">
            <a:avLst/>
          </a:prstGeom>
        </p:spPr>
        <p:txBody>
          <a:bodyPr/>
          <a:lstStyle/>
          <a:p>
            <a:endParaRPr/>
          </a:p>
        </p:txBody>
      </p:sp>
      <p:sp>
        <p:nvSpPr>
          <p:cNvPr id="3616" name="Shape 3616"/>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3" name="Shape 3673"/>
          <p:cNvSpPr>
            <a:spLocks noGrp="1" noRot="1" noChangeAspect="1"/>
          </p:cNvSpPr>
          <p:nvPr>
            <p:ph type="sldImg"/>
          </p:nvPr>
        </p:nvSpPr>
        <p:spPr>
          <a:xfrm>
            <a:off x="381000" y="685800"/>
            <a:ext cx="6096000" cy="3429000"/>
          </a:xfrm>
          <a:prstGeom prst="rect">
            <a:avLst/>
          </a:prstGeom>
        </p:spPr>
        <p:txBody>
          <a:bodyPr/>
          <a:lstStyle/>
          <a:p>
            <a:endParaRPr/>
          </a:p>
        </p:txBody>
      </p:sp>
      <p:sp>
        <p:nvSpPr>
          <p:cNvPr id="3674" name="Shape 3674"/>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4" name="Shape 3734"/>
          <p:cNvSpPr>
            <a:spLocks noGrp="1" noRot="1" noChangeAspect="1"/>
          </p:cNvSpPr>
          <p:nvPr>
            <p:ph type="sldImg"/>
          </p:nvPr>
        </p:nvSpPr>
        <p:spPr>
          <a:xfrm>
            <a:off x="381000" y="685800"/>
            <a:ext cx="6096000" cy="3429000"/>
          </a:xfrm>
          <a:prstGeom prst="rect">
            <a:avLst/>
          </a:prstGeom>
        </p:spPr>
        <p:txBody>
          <a:bodyPr/>
          <a:lstStyle/>
          <a:p>
            <a:endParaRPr/>
          </a:p>
        </p:txBody>
      </p:sp>
      <p:sp>
        <p:nvSpPr>
          <p:cNvPr id="3735" name="Shape 3735"/>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1" name="Shape 3801"/>
          <p:cNvSpPr>
            <a:spLocks noGrp="1" noRot="1" noChangeAspect="1"/>
          </p:cNvSpPr>
          <p:nvPr>
            <p:ph type="sldImg"/>
          </p:nvPr>
        </p:nvSpPr>
        <p:spPr>
          <a:xfrm>
            <a:off x="381000" y="685800"/>
            <a:ext cx="6096000" cy="3429000"/>
          </a:xfrm>
          <a:prstGeom prst="rect">
            <a:avLst/>
          </a:prstGeom>
        </p:spPr>
        <p:txBody>
          <a:bodyPr/>
          <a:lstStyle/>
          <a:p>
            <a:endParaRPr/>
          </a:p>
        </p:txBody>
      </p:sp>
      <p:sp>
        <p:nvSpPr>
          <p:cNvPr id="3802" name="Shape 3802"/>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Through fine-tuning, the noise-free accuracy can be recovered. Since fewer gates brings less noise, the measured accuracy on real qc devices can be improved.</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7" name="Shape 3807"/>
          <p:cNvSpPr>
            <a:spLocks noGrp="1" noRot="1" noChangeAspect="1"/>
          </p:cNvSpPr>
          <p:nvPr>
            <p:ph type="sldImg"/>
          </p:nvPr>
        </p:nvSpPr>
        <p:spPr>
          <a:xfrm>
            <a:off x="381000" y="685800"/>
            <a:ext cx="6096000" cy="3429000"/>
          </a:xfrm>
          <a:prstGeom prst="rect">
            <a:avLst/>
          </a:prstGeom>
        </p:spPr>
        <p:txBody>
          <a:bodyPr/>
          <a:lstStyle/>
          <a:p>
            <a:endParaRPr/>
          </a:p>
        </p:txBody>
      </p:sp>
      <p:sp>
        <p:nvSpPr>
          <p:cNvPr id="3808" name="Shape 3808"/>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benchmarks, we use classification tasks for QML, including MNIST, fashion mnist and vowel. For VQE, we use five molecules. We run the experiments on IBMQ devices, with 5 to 65 qubits and 8 to 128 quantum volume.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 name="Shape 3814"/>
          <p:cNvSpPr>
            <a:spLocks noGrp="1" noRot="1" noChangeAspect="1"/>
          </p:cNvSpPr>
          <p:nvPr>
            <p:ph type="sldImg"/>
          </p:nvPr>
        </p:nvSpPr>
        <p:spPr>
          <a:xfrm>
            <a:off x="381000" y="685800"/>
            <a:ext cx="6096000" cy="3429000"/>
          </a:xfrm>
          <a:prstGeom prst="rect">
            <a:avLst/>
          </a:prstGeom>
        </p:spPr>
        <p:txBody>
          <a:bodyPr/>
          <a:lstStyle/>
          <a:p>
            <a:endParaRPr/>
          </a:p>
        </p:txBody>
      </p:sp>
      <p:sp>
        <p:nvSpPr>
          <p:cNvPr id="3815" name="Shape 381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Quantum neural network benchmarks are used to perform classification tasks. For example, we can use rotation gates to encode classical pixels to quantum states, then trainable quantum layers can be trained from task. The measurement obtains classical outputs from quantum states and the final softmax output classification probability.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309891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2" name="Shape 3822"/>
          <p:cNvSpPr>
            <a:spLocks noGrp="1" noRot="1" noChangeAspect="1"/>
          </p:cNvSpPr>
          <p:nvPr>
            <p:ph type="sldImg"/>
          </p:nvPr>
        </p:nvSpPr>
        <p:spPr>
          <a:xfrm>
            <a:off x="381000" y="685800"/>
            <a:ext cx="6096000" cy="3429000"/>
          </a:xfrm>
          <a:prstGeom prst="rect">
            <a:avLst/>
          </a:prstGeom>
        </p:spPr>
        <p:txBody>
          <a:bodyPr/>
          <a:lstStyle/>
          <a:p>
            <a:endParaRPr/>
          </a:p>
        </p:txBody>
      </p:sp>
      <p:sp>
        <p:nvSpPr>
          <p:cNvPr id="3823" name="Shape 3823"/>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The variational quantum eigensolver finds the ground state energy of molecule Hamiltonian. The PQC are used to prepare quantum states, and the measurement basis are obtained according to the target molecule.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1" name="Shape 3841"/>
          <p:cNvSpPr>
            <a:spLocks noGrp="1" noRot="1" noChangeAspect="1"/>
          </p:cNvSpPr>
          <p:nvPr>
            <p:ph type="sldImg"/>
          </p:nvPr>
        </p:nvSpPr>
        <p:spPr>
          <a:xfrm>
            <a:off x="381000" y="685800"/>
            <a:ext cx="6096000" cy="3429000"/>
          </a:xfrm>
          <a:prstGeom prst="rect">
            <a:avLst/>
          </a:prstGeom>
        </p:spPr>
        <p:txBody>
          <a:bodyPr/>
          <a:lstStyle/>
          <a:p>
            <a:endParaRPr/>
          </a:p>
        </p:txBody>
      </p:sp>
      <p:sp>
        <p:nvSpPr>
          <p:cNvPr id="3842" name="Shape 384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Firstly the figure shows the number of parameters vs the measurement accuracy of MNIST4 on ibmq Yorktown machine. The baselines are human design and evolutionary search with no noise information. We can see that QuantumNAS delays the accuracy peak, enables more circuit parameters. Therefore under the same number of parameter, QuantumNAS can bring opt 38% accuracy boost.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4" name="Shape 3854"/>
          <p:cNvSpPr>
            <a:spLocks noGrp="1" noRot="1" noChangeAspect="1"/>
          </p:cNvSpPr>
          <p:nvPr>
            <p:ph type="sldImg"/>
          </p:nvPr>
        </p:nvSpPr>
        <p:spPr>
          <a:xfrm>
            <a:off x="381000" y="685800"/>
            <a:ext cx="6096000" cy="3429000"/>
          </a:xfrm>
          <a:prstGeom prst="rect">
            <a:avLst/>
          </a:prstGeom>
        </p:spPr>
        <p:txBody>
          <a:bodyPr/>
          <a:lstStyle/>
          <a:p>
            <a:endParaRPr/>
          </a:p>
        </p:txBody>
      </p:sp>
      <p:sp>
        <p:nvSpPr>
          <p:cNvPr id="3855" name="Shape 385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For VQE tasks, QuantumNAS can obtain expectation value closer to the optimal number than UCCSD and other baselines.</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3" name="Shape 3863"/>
          <p:cNvSpPr>
            <a:spLocks noGrp="1" noRot="1" noChangeAspect="1"/>
          </p:cNvSpPr>
          <p:nvPr>
            <p:ph type="sldImg"/>
          </p:nvPr>
        </p:nvSpPr>
        <p:spPr>
          <a:xfrm>
            <a:off x="381000" y="685800"/>
            <a:ext cx="6096000" cy="3429000"/>
          </a:xfrm>
          <a:prstGeom prst="rect">
            <a:avLst/>
          </a:prstGeom>
        </p:spPr>
        <p:txBody>
          <a:bodyPr/>
          <a:lstStyle/>
          <a:p>
            <a:endParaRPr/>
          </a:p>
        </p:txBody>
      </p:sp>
      <p:sp>
        <p:nvSpPr>
          <p:cNvPr id="3864" name="Shape 3864"/>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On the challenging 10 classification tasks, the baseline can only provides less than 15% accuracy which is 5% larger than random guess. while the quantumnas can improves accuracy to 32%.</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1" name="Shape 3871"/>
          <p:cNvSpPr>
            <a:spLocks noGrp="1" noRot="1" noChangeAspect="1"/>
          </p:cNvSpPr>
          <p:nvPr>
            <p:ph type="sldImg"/>
          </p:nvPr>
        </p:nvSpPr>
        <p:spPr>
          <a:xfrm>
            <a:off x="381000" y="685800"/>
            <a:ext cx="6096000" cy="3429000"/>
          </a:xfrm>
          <a:prstGeom prst="rect">
            <a:avLst/>
          </a:prstGeom>
        </p:spPr>
        <p:txBody>
          <a:bodyPr/>
          <a:lstStyle/>
          <a:p>
            <a:endParaRPr/>
          </a:p>
        </p:txBody>
      </p:sp>
      <p:sp>
        <p:nvSpPr>
          <p:cNvPr id="3872" name="Shape 3872"/>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t>We also show the individual effect of quantum gate pruning on MNIST-4 task. The pruning can improve the accuracy for divers design spaces by 3% on average.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 name="Shape 3888"/>
          <p:cNvSpPr>
            <a:spLocks noGrp="1" noRot="1" noChangeAspect="1"/>
          </p:cNvSpPr>
          <p:nvPr>
            <p:ph type="sldImg"/>
          </p:nvPr>
        </p:nvSpPr>
        <p:spPr>
          <a:xfrm>
            <a:off x="381000" y="685800"/>
            <a:ext cx="6096000" cy="3429000"/>
          </a:xfrm>
          <a:prstGeom prst="rect">
            <a:avLst/>
          </a:prstGeom>
        </p:spPr>
        <p:txBody>
          <a:bodyPr/>
          <a:lstStyle/>
          <a:p>
            <a:endParaRPr/>
          </a:p>
        </p:txBody>
      </p:sp>
      <p:sp>
        <p:nvSpPr>
          <p:cNvPr id="3889" name="Shape 3889"/>
          <p:cNvSpPr>
            <a:spLocks noGrp="1"/>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The table here shows the time cost of each step on one Nvidia titan rtf 2080 ti gpu. With the quantumnas method, we can reduce the search cost from over 800 gpu hours to 4.5 hours.</a:t>
            </a:r>
          </a:p>
          <a:p>
            <a:pPr defTabSz="457200">
              <a:lnSpc>
                <a:spcPct val="117999"/>
              </a:lnSpc>
              <a:defRPr sz="2200">
                <a:latin typeface="Helvetica Neue"/>
                <a:ea typeface="Helvetica Neue"/>
                <a:cs typeface="Helvetica Neue"/>
                <a:sym typeface="Helvetica Neue"/>
              </a:defRPr>
            </a:pPr>
            <a:endParaRPr/>
          </a:p>
          <a:p>
            <a:pPr defTabSz="457200">
              <a:lnSpc>
                <a:spcPct val="117999"/>
              </a:lnSpc>
              <a:defRPr sz="2200">
                <a:latin typeface="Helvetica Neue"/>
                <a:ea typeface="Helvetica Neue"/>
                <a:cs typeface="Helvetica Neue"/>
                <a:sym typeface="Helvetica Neue"/>
              </a:defRPr>
            </a:pPr>
            <a:r>
              <a:t>We want to emphasize that the whole pipeline of quantumnas can be performed on real quantum machine. super circuit and sub circuit training can be done with parameter shift. </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8928355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1316065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23978382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Hello, everyone, I am Zhepeng Wang from GMU.</a:t>
            </a:r>
          </a:p>
          <a:p>
            <a:r>
              <a:rPr kumimoji="1" lang="en-US" altLang="zh-CN" dirty="0"/>
              <a:t>Today I would like to introduce our work on the compression of quantum neural networks, which has been accepted and will be published by this year’s ICCAD.</a:t>
            </a:r>
          </a:p>
          <a:p>
            <a:r>
              <a:rPr kumimoji="1" lang="en-US" altLang="zh-CN" dirty="0"/>
              <a:t>And the implementation of this work is mainly based on Torch Quantum.</a:t>
            </a:r>
            <a:endParaRPr kumimoji="1" lang="zh-CN" altLang="en-US" dirty="0"/>
          </a:p>
        </p:txBody>
      </p:sp>
    </p:spTree>
    <p:extLst>
      <p:ext uri="{BB962C8B-B14F-4D97-AF65-F5344CB8AC3E}">
        <p14:creationId xmlns:p14="http://schemas.microsoft.com/office/powerpoint/2010/main" val="1658154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54847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Firstly, let us briefly review the concept of compression, which includes pruning and quantization, in classical ML.</a:t>
            </a:r>
          </a:p>
          <a:p>
            <a:r>
              <a:rPr lang="en-US" dirty="0"/>
              <a:t>(figure1)</a:t>
            </a:r>
          </a:p>
          <a:p>
            <a:r>
              <a:rPr lang="en-US" dirty="0"/>
              <a:t>Arbitrary real valued weights. Prune the value close to zero. …</a:t>
            </a:r>
          </a:p>
          <a:p>
            <a:r>
              <a:rPr lang="en-US" dirty="0"/>
              <a:t>Quantized to some fixed value level. … For the these quantized value, we can simply their representation on the hardware, </a:t>
            </a:r>
          </a:p>
          <a:p>
            <a:r>
              <a:rPr lang="en-US" dirty="0"/>
              <a:t>Through compression we can the space for the ml model and also accelerate their computation.</a:t>
            </a:r>
          </a:p>
          <a:p>
            <a:pPr marL="0" marR="0" lvl="0" indent="0" defTabSz="457200" eaLnBrk="1" fontAlgn="auto" latinLnBrk="0" hangingPunct="1">
              <a:lnSpc>
                <a:spcPct val="117999"/>
              </a:lnSpc>
              <a:spcBef>
                <a:spcPts val="0"/>
              </a:spcBef>
              <a:spcAft>
                <a:spcPts val="0"/>
              </a:spcAft>
              <a:buClrTx/>
              <a:buSzTx/>
              <a:buFontTx/>
              <a:buNone/>
              <a:tabLst/>
              <a:defRPr/>
            </a:pPr>
            <a:r>
              <a:rPr lang="en-US" altLang="zh-CN" dirty="0"/>
              <a:t>(figure2)</a:t>
            </a:r>
            <a:endParaRPr lang="en-US" dirty="0"/>
          </a:p>
          <a:p>
            <a:r>
              <a:rPr lang="en-US" dirty="0"/>
              <a:t>So what does pruning and quantization look like in quantum machine learning?</a:t>
            </a:r>
          </a:p>
          <a:p>
            <a:r>
              <a:rPr lang="en-US" altLang="zh-CN" sz="2200" dirty="0">
                <a:effectLst/>
                <a:latin typeface="Helvetica Neue"/>
                <a:ea typeface="Helvetica Neue"/>
                <a:cs typeface="Helvetica Neue"/>
                <a:sym typeface="Helvetica Neue"/>
              </a:rPr>
              <a:t>Figure (e) shows an </a:t>
            </a:r>
            <a:r>
              <a:rPr lang="en-US" altLang="zh-CN" sz="2200" dirty="0" err="1">
                <a:effectLst/>
                <a:latin typeface="Helvetica Neue"/>
                <a:ea typeface="Helvetica Neue"/>
                <a:cs typeface="Helvetica Neue"/>
                <a:sym typeface="Helvetica Neue"/>
              </a:rPr>
              <a:t>qml</a:t>
            </a:r>
            <a:r>
              <a:rPr lang="en-US" altLang="zh-CN" sz="2200" dirty="0">
                <a:effectLst/>
                <a:latin typeface="Helvetica Neue"/>
                <a:ea typeface="Helvetica Neue"/>
                <a:cs typeface="Helvetica Neue"/>
                <a:sym typeface="Helvetica Neue"/>
              </a:rPr>
              <a:t> model implemented as a </a:t>
            </a:r>
            <a:r>
              <a:rPr lang="en-US" altLang="zh-CN" sz="2200" dirty="0" err="1">
                <a:effectLst/>
                <a:latin typeface="Helvetica Neue"/>
                <a:ea typeface="Helvetica Neue"/>
                <a:cs typeface="Helvetica Neue"/>
                <a:sym typeface="Helvetica Neue"/>
              </a:rPr>
              <a:t>vqc</a:t>
            </a:r>
            <a:r>
              <a:rPr lang="en-US" altLang="zh-CN" sz="2200" dirty="0">
                <a:effectLst/>
                <a:latin typeface="Helvetica Neue"/>
                <a:ea typeface="Helvetica Neue"/>
                <a:cs typeface="Helvetica Neue"/>
                <a:sym typeface="Helvetica Neue"/>
              </a:rPr>
              <a:t> in quantum devices., where the quantum gates have trainable parameters, ……</a:t>
            </a:r>
            <a:endParaRPr lang="zh-CN" altLang="zh-CN" sz="2200" dirty="0">
              <a:effectLst/>
              <a:latin typeface="Helvetica Neue"/>
              <a:ea typeface="Helvetica Neue"/>
              <a:cs typeface="Helvetica Neue"/>
              <a:sym typeface="Helvetica Neue"/>
            </a:endParaRPr>
          </a:p>
          <a:p>
            <a:r>
              <a:rPr lang="en-US" dirty="0"/>
              <a:t>So why do we want apply p and q on </a:t>
            </a:r>
            <a:r>
              <a:rPr lang="en-US" dirty="0" err="1"/>
              <a:t>qml</a:t>
            </a:r>
            <a:r>
              <a:rPr lang="en-US" dirty="0"/>
              <a:t> model? It is because we can reduce the circuit depth of the physical quantum circuits. and a shorter circuit has benefits like mitigating noise effect and speeding up the execution.</a:t>
            </a:r>
          </a:p>
          <a:p>
            <a:r>
              <a:rPr lang="en-US" dirty="0"/>
              <a:t>(two key points)</a:t>
            </a:r>
          </a:p>
          <a:p>
            <a:r>
              <a:rPr lang="en-US" dirty="0"/>
              <a:t>By comparing the p and q in classical and ml, we can find two major differences…</a:t>
            </a:r>
          </a:p>
          <a:p>
            <a:r>
              <a:rPr lang="en-US" altLang="zh-CN" dirty="0"/>
              <a:t>(two figures) </a:t>
            </a:r>
            <a:endParaRPr lang="en-US" dirty="0"/>
          </a:p>
          <a:p>
            <a:r>
              <a:rPr lang="en-US" dirty="0"/>
              <a:t>This two points can be illustrates with this two figures.</a:t>
            </a:r>
          </a:p>
          <a:p>
            <a:r>
              <a:rPr lang="en-US" dirty="0"/>
              <a:t>FPGA</a:t>
            </a:r>
          </a:p>
          <a:p>
            <a:endParaRPr lang="en-US" dirty="0"/>
          </a:p>
          <a:p>
            <a:endParaRPr lang="en-US" dirty="0"/>
          </a:p>
        </p:txBody>
      </p:sp>
    </p:spTree>
    <p:extLst>
      <p:ext uri="{BB962C8B-B14F-4D97-AF65-F5344CB8AC3E}">
        <p14:creationId xmlns:p14="http://schemas.microsoft.com/office/powerpoint/2010/main" val="3346540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In this slides, we show an example of qc before and after compilation</a:t>
            </a:r>
          </a:p>
          <a:p>
            <a:r>
              <a:rPr lang="en-US" dirty="0"/>
              <a:t>As you can see, the three logical gates are decomposed to the basis gates and each one have different length after the compilation</a:t>
            </a:r>
          </a:p>
          <a:p>
            <a:r>
              <a:rPr lang="en-US" dirty="0"/>
              <a:t>(table)</a:t>
            </a:r>
          </a:p>
          <a:p>
            <a:r>
              <a:rPr lang="en-US" dirty="0"/>
              <a:t>This table is a example summarizing the depth of different gates through the </a:t>
            </a:r>
            <a:r>
              <a:rPr lang="en-US" dirty="0" err="1"/>
              <a:t>qiskit</a:t>
            </a:r>
            <a:r>
              <a:rPr lang="en-US" dirty="0"/>
              <a:t> compiler. </a:t>
            </a:r>
          </a:p>
          <a:p>
            <a:r>
              <a:rPr lang="en-US" dirty="0"/>
              <a:t>As you can see, when type of gates/ the value of the rotation is different -&gt; … </a:t>
            </a:r>
          </a:p>
          <a:p>
            <a:r>
              <a:rPr lang="en-US" dirty="0"/>
              <a:t>A</a:t>
            </a:r>
            <a:r>
              <a:rPr lang="en-US" altLang="zh-CN" dirty="0"/>
              <a:t>nd it is expected that when we compile the circuit with different settings, such as different basis gates. The table should be different.</a:t>
            </a:r>
          </a:p>
          <a:p>
            <a:r>
              <a:rPr lang="en-US" altLang="zh-CN" dirty="0"/>
              <a:t>Therefore, we claim that …. </a:t>
            </a:r>
            <a:endParaRPr lang="en-US" dirty="0"/>
          </a:p>
        </p:txBody>
      </p:sp>
    </p:spTree>
    <p:extLst>
      <p:ext uri="{BB962C8B-B14F-4D97-AF65-F5344CB8AC3E}">
        <p14:creationId xmlns:p14="http://schemas.microsoft.com/office/powerpoint/2010/main" val="12768355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altLang="zh-CN" dirty="0"/>
              <a:t>Based on the observations we mentioned before, we propose </a:t>
            </a:r>
            <a:r>
              <a:rPr lang="en-US" altLang="zh-CN" dirty="0" err="1"/>
              <a:t>compvqc</a:t>
            </a:r>
            <a:r>
              <a:rPr lang="en-US" altLang="zh-CN" dirty="0"/>
              <a:t>, a framework to compress </a:t>
            </a:r>
            <a:r>
              <a:rPr lang="en-US" altLang="zh-CN" dirty="0" err="1"/>
              <a:t>qnn</a:t>
            </a:r>
            <a:r>
              <a:rPr lang="en-US" altLang="zh-CN" dirty="0"/>
              <a:t> implemented as </a:t>
            </a:r>
            <a:r>
              <a:rPr lang="en-US" altLang="zh-CN" dirty="0" err="1"/>
              <a:t>vqc</a:t>
            </a:r>
            <a:r>
              <a:rPr lang="en-US" altLang="zh-CN" dirty="0"/>
              <a:t>.</a:t>
            </a:r>
          </a:p>
          <a:p>
            <a:r>
              <a:rPr lang="en-US" dirty="0"/>
              <a:t>And there are three steps to go through to run </a:t>
            </a:r>
            <a:r>
              <a:rPr lang="en-US" dirty="0" err="1"/>
              <a:t>qnn</a:t>
            </a:r>
            <a:r>
              <a:rPr lang="en-US" dirty="0"/>
              <a:t> model on quantum computers with </a:t>
            </a:r>
            <a:r>
              <a:rPr lang="en-US" dirty="0" err="1"/>
              <a:t>compvqc</a:t>
            </a:r>
            <a:endParaRPr dirty="0"/>
          </a:p>
        </p:txBody>
      </p:sp>
    </p:spTree>
    <p:extLst>
      <p:ext uri="{BB962C8B-B14F-4D97-AF65-F5344CB8AC3E}">
        <p14:creationId xmlns:p14="http://schemas.microsoft.com/office/powerpoint/2010/main" val="280847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0" name="Shape 3500"/>
          <p:cNvSpPr>
            <a:spLocks noGrp="1" noRot="1" noChangeAspect="1"/>
          </p:cNvSpPr>
          <p:nvPr>
            <p:ph type="sldImg"/>
          </p:nvPr>
        </p:nvSpPr>
        <p:spPr>
          <a:xfrm>
            <a:off x="381000" y="685800"/>
            <a:ext cx="6096000" cy="3429000"/>
          </a:xfrm>
          <a:prstGeom prst="rect">
            <a:avLst/>
          </a:prstGeom>
        </p:spPr>
        <p:txBody>
          <a:bodyPr/>
          <a:lstStyle/>
          <a:p>
            <a:endParaRPr/>
          </a:p>
        </p:txBody>
      </p:sp>
      <p:sp>
        <p:nvSpPr>
          <p:cNvPr id="3501" name="Shape 35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Now lets go the details of each stages. Firstly, we take a look at the stage 1: preparation</a:t>
            </a:r>
            <a:endParaRPr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In stage 1. we need to prepare the required input to the stage 2, the compression.</a:t>
            </a:r>
          </a:p>
          <a:p>
            <a:r>
              <a:rPr lang="en-US" dirty="0"/>
              <a:t>More specifically, we first need to build a compression level </a:t>
            </a:r>
            <a:r>
              <a:rPr lang="en-US" dirty="0" err="1"/>
              <a:t>lut</a:t>
            </a:r>
            <a:r>
              <a:rPr lang="en-US" dirty="0"/>
              <a:t>. The input to build it includes ….</a:t>
            </a:r>
          </a:p>
          <a:p>
            <a:r>
              <a:rPr lang="en-US" dirty="0"/>
              <a:t>Besides, we need to pretrain a </a:t>
            </a:r>
            <a:r>
              <a:rPr lang="en-US" dirty="0" err="1"/>
              <a:t>qnn</a:t>
            </a:r>
            <a:r>
              <a:rPr lang="en-US" dirty="0"/>
              <a:t> for compression</a:t>
            </a:r>
          </a:p>
        </p:txBody>
      </p:sp>
    </p:spTree>
    <p:extLst>
      <p:ext uri="{BB962C8B-B14F-4D97-AF65-F5344CB8AC3E}">
        <p14:creationId xmlns:p14="http://schemas.microsoft.com/office/powerpoint/2010/main" val="2122336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marL="0" marR="0" lvl="0" indent="0" algn="l" defTabSz="457200" eaLnBrk="1" fontAlgn="auto" latinLnBrk="0" hangingPunct="1">
              <a:lnSpc>
                <a:spcPct val="117999"/>
              </a:lnSpc>
              <a:spcBef>
                <a:spcPts val="0"/>
              </a:spcBef>
              <a:spcAft>
                <a:spcPts val="0"/>
              </a:spcAft>
              <a:buClrTx/>
              <a:buSzTx/>
              <a:buFontTx/>
              <a:buNone/>
              <a:tabLst/>
              <a:defRPr/>
            </a:pPr>
            <a:r>
              <a:rPr lang="en-US" b="1" dirty="0">
                <a:solidFill>
                  <a:srgbClr val="C00000"/>
                </a:solidFill>
                <a:latin typeface="Times New Roman" panose="02020603050405020304" pitchFamily="18" charset="0"/>
                <a:ea typeface="Arial"/>
                <a:cs typeface="Times New Roman" panose="02020603050405020304" pitchFamily="18" charset="0"/>
                <a:sym typeface="Arial"/>
              </a:rPr>
              <a:t>In this slides, we want to emphasize that compression level is a combination of …, which is clearly show in the figure, where the green part corr..</a:t>
            </a:r>
          </a:p>
          <a:p>
            <a:pPr marL="0" marR="0" lvl="0" indent="0" algn="l" defTabSz="457200" eaLnBrk="1" fontAlgn="auto" latinLnBrk="0" hangingPunct="1">
              <a:lnSpc>
                <a:spcPct val="117999"/>
              </a:lnSpc>
              <a:spcBef>
                <a:spcPts val="0"/>
              </a:spcBef>
              <a:spcAft>
                <a:spcPts val="0"/>
              </a:spcAft>
              <a:buClrTx/>
              <a:buSzTx/>
              <a:buFontTx/>
              <a:buNone/>
              <a:tabLst/>
              <a:defRPr/>
            </a:pPr>
            <a:r>
              <a:rPr lang="en-US" b="1" dirty="0">
                <a:solidFill>
                  <a:srgbClr val="C00000"/>
                </a:solidFill>
                <a:latin typeface="Times New Roman" panose="02020603050405020304" pitchFamily="18" charset="0"/>
                <a:ea typeface="Arial"/>
                <a:cs typeface="Times New Roman" panose="02020603050405020304" pitchFamily="18" charset="0"/>
                <a:sym typeface="Arial"/>
              </a:rPr>
              <a:t>The blue part </a:t>
            </a:r>
            <a:r>
              <a:rPr lang="en-US" b="1" dirty="0" err="1">
                <a:solidFill>
                  <a:srgbClr val="C00000"/>
                </a:solidFill>
                <a:latin typeface="Times New Roman" panose="02020603050405020304" pitchFamily="18" charset="0"/>
                <a:ea typeface="Arial"/>
                <a:cs typeface="Times New Roman" panose="02020603050405020304" pitchFamily="18" charset="0"/>
                <a:sym typeface="Arial"/>
              </a:rPr>
              <a:t>corr</a:t>
            </a:r>
            <a:r>
              <a:rPr lang="en-US" b="1" dirty="0">
                <a:solidFill>
                  <a:srgbClr val="C00000"/>
                </a:solidFill>
                <a:latin typeface="Times New Roman" panose="02020603050405020304" pitchFamily="18" charset="0"/>
                <a:ea typeface="Arial"/>
                <a:cs typeface="Times New Roman" panose="02020603050405020304" pitchFamily="18" charset="0"/>
                <a:sym typeface="Arial"/>
              </a:rPr>
              <a:t> …</a:t>
            </a:r>
          </a:p>
          <a:p>
            <a:pPr marL="0" marR="0" lvl="0" indent="0" algn="l" defTabSz="457200" eaLnBrk="1" fontAlgn="auto" latinLnBrk="0" hangingPunct="1">
              <a:lnSpc>
                <a:spcPct val="117999"/>
              </a:lnSpc>
              <a:spcBef>
                <a:spcPts val="0"/>
              </a:spcBef>
              <a:spcAft>
                <a:spcPts val="0"/>
              </a:spcAft>
              <a:buClrTx/>
              <a:buSzTx/>
              <a:buFontTx/>
              <a:buNone/>
              <a:tabLst/>
              <a:defRPr/>
            </a:pPr>
            <a:endParaRPr lang="en-US" b="1" dirty="0">
              <a:solidFill>
                <a:srgbClr val="C00000"/>
              </a:solidFill>
              <a:latin typeface="Times New Roman" panose="02020603050405020304" pitchFamily="18" charset="0"/>
              <a:ea typeface="Arial"/>
              <a:cs typeface="Times New Roman" panose="02020603050405020304" pitchFamily="18" charset="0"/>
              <a:sym typeface="Arial"/>
            </a:endParaRPr>
          </a:p>
          <a:p>
            <a:pPr marL="0" marR="0" lvl="0" indent="0" algn="l" defTabSz="457200" eaLnBrk="1" fontAlgn="auto" latinLnBrk="0" hangingPunct="1">
              <a:lnSpc>
                <a:spcPct val="117999"/>
              </a:lnSpc>
              <a:spcBef>
                <a:spcPts val="0"/>
              </a:spcBef>
              <a:spcAft>
                <a:spcPts val="0"/>
              </a:spcAft>
              <a:buClrTx/>
              <a:buSzTx/>
              <a:buFontTx/>
              <a:buNone/>
              <a:tabLst/>
              <a:defRPr/>
            </a:pPr>
            <a:r>
              <a:rPr lang="en-US" b="1" dirty="0">
                <a:solidFill>
                  <a:srgbClr val="C00000"/>
                </a:solidFill>
                <a:latin typeface="Times New Roman" panose="02020603050405020304" pitchFamily="18" charset="0"/>
                <a:ea typeface="Arial"/>
                <a:cs typeface="Times New Roman" panose="02020603050405020304" pitchFamily="18" charset="0"/>
                <a:sym typeface="Arial"/>
              </a:rPr>
              <a:t>And as we mentioned before, </a:t>
            </a:r>
          </a:p>
          <a:p>
            <a:pPr marL="0" marR="0" lvl="0" indent="0" algn="l" defTabSz="457200" eaLnBrk="1" fontAlgn="auto" latinLnBrk="0" hangingPunct="1">
              <a:lnSpc>
                <a:spcPct val="117999"/>
              </a:lnSpc>
              <a:spcBef>
                <a:spcPts val="0"/>
              </a:spcBef>
              <a:spcAft>
                <a:spcPts val="0"/>
              </a:spcAft>
              <a:buClrTx/>
              <a:buSzTx/>
              <a:buFontTx/>
              <a:buNone/>
              <a:tabLst/>
              <a:defRPr/>
            </a:pPr>
            <a:r>
              <a:rPr lang="en-US" b="1" dirty="0">
                <a:solidFill>
                  <a:srgbClr val="C00000"/>
                </a:solidFill>
                <a:latin typeface="Times New Roman" panose="02020603050405020304" pitchFamily="18" charset="0"/>
                <a:ea typeface="Arial"/>
                <a:cs typeface="Times New Roman" panose="02020603050405020304" pitchFamily="18" charset="0"/>
                <a:sym typeface="Arial"/>
              </a:rPr>
              <a:t>For Pruning: </a:t>
            </a:r>
            <a:r>
              <a:rPr lang="en-US" b="0" dirty="0">
                <a:solidFill>
                  <a:schemeClr val="dk1"/>
                </a:solidFill>
                <a:latin typeface="Times New Roman" panose="02020603050405020304" pitchFamily="18" charset="0"/>
                <a:ea typeface="Arial"/>
                <a:cs typeface="Times New Roman" panose="02020603050405020304" pitchFamily="18" charset="0"/>
                <a:sym typeface="Arial"/>
              </a:rPr>
              <a:t>Not only 0 angle can be pruned, # but also 2</a:t>
            </a:r>
            <a:r>
              <a:rPr lang="en-US" b="0" dirty="0">
                <a:solidFill>
                  <a:schemeClr val="dk1"/>
                </a:solidFill>
                <a:latin typeface="Times New Roman" panose="02020603050405020304" pitchFamily="18" charset="0"/>
                <a:cs typeface="Times New Roman" panose="02020603050405020304" pitchFamily="18" charset="0"/>
              </a:rPr>
              <a:t>π</a:t>
            </a:r>
            <a:r>
              <a:rPr lang="en-US" b="0" dirty="0">
                <a:solidFill>
                  <a:schemeClr val="dk1"/>
                </a:solidFill>
                <a:latin typeface="Times New Roman" panose="02020603050405020304" pitchFamily="18" charset="0"/>
                <a:ea typeface="Arial"/>
                <a:cs typeface="Times New Roman" panose="02020603050405020304" pitchFamily="18" charset="0"/>
                <a:sym typeface="Arial"/>
              </a:rPr>
              <a:t>, 4</a:t>
            </a:r>
            <a:r>
              <a:rPr lang="en-US" b="0" dirty="0">
                <a:solidFill>
                  <a:schemeClr val="dk1"/>
                </a:solidFill>
                <a:latin typeface="Times New Roman" panose="02020603050405020304" pitchFamily="18" charset="0"/>
                <a:cs typeface="Times New Roman" panose="02020603050405020304" pitchFamily="18" charset="0"/>
              </a:rPr>
              <a:t>π</a:t>
            </a:r>
            <a:r>
              <a:rPr lang="en-US" b="0" dirty="0">
                <a:solidFill>
                  <a:schemeClr val="dk1"/>
                </a:solidFill>
                <a:latin typeface="Times New Roman" panose="02020603050405020304" pitchFamily="18" charset="0"/>
                <a:ea typeface="Arial"/>
                <a:cs typeface="Times New Roman" panose="02020603050405020304" pitchFamily="18" charset="0"/>
                <a:sym typeface="Arial"/>
              </a:rPr>
              <a:t>, etc. </a:t>
            </a:r>
          </a:p>
          <a:p>
            <a:pPr marL="0" marR="0" lvl="0" indent="0" algn="l" defTabSz="457200" rtl="0" eaLnBrk="1" fontAlgn="auto" latinLnBrk="0" hangingPunct="1">
              <a:lnSpc>
                <a:spcPct val="117999"/>
              </a:lnSpc>
              <a:spcBef>
                <a:spcPts val="0"/>
              </a:spcBef>
              <a:spcAft>
                <a:spcPts val="0"/>
              </a:spcAft>
              <a:buClrTx/>
              <a:buSzTx/>
              <a:buFontTx/>
              <a:buNone/>
              <a:tabLst/>
              <a:defRPr/>
            </a:pPr>
            <a:r>
              <a:rPr lang="en-US" b="1" dirty="0">
                <a:solidFill>
                  <a:srgbClr val="C00000"/>
                </a:solidFill>
                <a:latin typeface="Times New Roman" panose="02020603050405020304" pitchFamily="18" charset="0"/>
                <a:ea typeface="Arial"/>
                <a:cs typeface="Times New Roman" panose="02020603050405020304" pitchFamily="18" charset="0"/>
                <a:sym typeface="Arial"/>
              </a:rPr>
              <a:t>For Quantization: </a:t>
            </a:r>
            <a:r>
              <a:rPr lang="en-US" b="0" dirty="0">
                <a:solidFill>
                  <a:schemeClr val="dk1"/>
                </a:solidFill>
                <a:latin typeface="Times New Roman" panose="02020603050405020304" pitchFamily="18" charset="0"/>
                <a:ea typeface="Arial"/>
                <a:cs typeface="Times New Roman" panose="02020603050405020304" pitchFamily="18" charset="0"/>
                <a:sym typeface="Arial"/>
              </a:rPr>
              <a:t>Different quantization level may have different cost</a:t>
            </a:r>
          </a:p>
          <a:p>
            <a:pPr marL="0" marR="0" lvl="0" indent="0" algn="l" defTabSz="457200" rtl="0" eaLnBrk="1" fontAlgn="auto" latinLnBrk="0" hangingPunct="1">
              <a:lnSpc>
                <a:spcPct val="117999"/>
              </a:lnSpc>
              <a:spcBef>
                <a:spcPts val="0"/>
              </a:spcBef>
              <a:spcAft>
                <a:spcPts val="0"/>
              </a:spcAft>
              <a:buClrTx/>
              <a:buSzTx/>
              <a:buFontTx/>
              <a:buNone/>
              <a:tabLst/>
              <a:defRPr/>
            </a:pPr>
            <a:endParaRPr lang="en-US" b="0" dirty="0">
              <a:solidFill>
                <a:schemeClr val="dk1"/>
              </a:solidFill>
              <a:latin typeface="Times New Roman" panose="02020603050405020304" pitchFamily="18" charset="0"/>
              <a:cs typeface="Times New Roman" panose="02020603050405020304" pitchFamily="18" charset="0"/>
              <a:sym typeface="Arial"/>
            </a:endParaRPr>
          </a:p>
          <a:p>
            <a:pPr marL="0" marR="0" lvl="0" indent="0" algn="l" defTabSz="457200" rtl="0" eaLnBrk="1" fontAlgn="auto" latinLnBrk="0" hangingPunct="1">
              <a:lnSpc>
                <a:spcPct val="117999"/>
              </a:lnSpc>
              <a:spcBef>
                <a:spcPts val="0"/>
              </a:spcBef>
              <a:spcAft>
                <a:spcPts val="0"/>
              </a:spcAft>
              <a:buClrTx/>
              <a:buSzTx/>
              <a:buFontTx/>
              <a:buNone/>
              <a:tabLst/>
              <a:defRPr/>
            </a:pPr>
            <a:r>
              <a:rPr lang="en-US" b="0" dirty="0">
                <a:solidFill>
                  <a:schemeClr val="dk1"/>
                </a:solidFill>
                <a:latin typeface="Times New Roman" panose="02020603050405020304" pitchFamily="18" charset="0"/>
                <a:cs typeface="Times New Roman" panose="02020603050405020304" pitchFamily="18" charset="0"/>
                <a:sym typeface="Arial"/>
              </a:rPr>
              <a:t>Besides, for the </a:t>
            </a:r>
            <a:r>
              <a:rPr lang="en-US" b="0" dirty="0" err="1">
                <a:solidFill>
                  <a:schemeClr val="dk1"/>
                </a:solidFill>
                <a:latin typeface="Times New Roman" panose="02020603050405020304" pitchFamily="18" charset="0"/>
                <a:cs typeface="Times New Roman" panose="02020603050405020304" pitchFamily="18" charset="0"/>
                <a:sym typeface="Arial"/>
              </a:rPr>
              <a:t>vqc</a:t>
            </a:r>
            <a:r>
              <a:rPr lang="en-US" b="0" dirty="0">
                <a:solidFill>
                  <a:schemeClr val="dk1"/>
                </a:solidFill>
                <a:latin typeface="Times New Roman" panose="02020603050405020304" pitchFamily="18" charset="0"/>
                <a:cs typeface="Times New Roman" panose="02020603050405020304" pitchFamily="18" charset="0"/>
                <a:sym typeface="Arial"/>
              </a:rPr>
              <a:t> pretraining, we want to highlight that …</a:t>
            </a:r>
            <a:endParaRPr lang="en-US" b="0" dirty="0">
              <a:latin typeface="Times New Roman" panose="02020603050405020304" pitchFamily="18" charset="0"/>
              <a:cs typeface="Times New Roman" panose="02020603050405020304" pitchFamily="18" charset="0"/>
            </a:endParaRPr>
          </a:p>
          <a:p>
            <a:pPr marL="0" marR="0" lvl="0" indent="0" algn="l" defTabSz="457200" eaLnBrk="1" fontAlgn="auto" latinLnBrk="0" hangingPunct="1">
              <a:lnSpc>
                <a:spcPct val="117999"/>
              </a:lnSpc>
              <a:spcBef>
                <a:spcPts val="0"/>
              </a:spcBef>
              <a:spcAft>
                <a:spcPts val="0"/>
              </a:spcAft>
              <a:buClrTx/>
              <a:buSzTx/>
              <a:buFontTx/>
              <a:buNone/>
              <a:tabLst/>
              <a:defRPr/>
            </a:pPr>
            <a:endParaRPr lang="en-US" b="0" dirty="0">
              <a:latin typeface="Times New Roman" panose="02020603050405020304" pitchFamily="18" charset="0"/>
              <a:cs typeface="Times New Roman" panose="02020603050405020304" pitchFamily="18" charset="0"/>
            </a:endParaRPr>
          </a:p>
          <a:p>
            <a:endParaRPr dirty="0"/>
          </a:p>
        </p:txBody>
      </p:sp>
    </p:spTree>
    <p:extLst>
      <p:ext uri="{BB962C8B-B14F-4D97-AF65-F5344CB8AC3E}">
        <p14:creationId xmlns:p14="http://schemas.microsoft.com/office/powerpoint/2010/main" val="1603217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So now, let us come to the tutorial session for this step.</a:t>
            </a:r>
          </a:p>
          <a:p>
            <a:endParaRPr dirty="0"/>
          </a:p>
        </p:txBody>
      </p:sp>
    </p:spTree>
    <p:extLst>
      <p:ext uri="{BB962C8B-B14F-4D97-AF65-F5344CB8AC3E}">
        <p14:creationId xmlns:p14="http://schemas.microsoft.com/office/powerpoint/2010/main" val="26415876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Now let’s run the codes on </a:t>
            </a:r>
            <a:r>
              <a:rPr lang="en-US" dirty="0" err="1"/>
              <a:t>colab</a:t>
            </a:r>
            <a:r>
              <a:rPr lang="en-US" dirty="0"/>
              <a:t>.</a:t>
            </a:r>
            <a:endParaRPr dirty="0"/>
          </a:p>
        </p:txBody>
      </p:sp>
    </p:spTree>
    <p:extLst>
      <p:ext uri="{BB962C8B-B14F-4D97-AF65-F5344CB8AC3E}">
        <p14:creationId xmlns:p14="http://schemas.microsoft.com/office/powerpoint/2010/main" val="18058066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0" name="Shape 3500"/>
          <p:cNvSpPr>
            <a:spLocks noGrp="1" noRot="1" noChangeAspect="1"/>
          </p:cNvSpPr>
          <p:nvPr>
            <p:ph type="sldImg"/>
          </p:nvPr>
        </p:nvSpPr>
        <p:spPr>
          <a:xfrm>
            <a:off x="381000" y="685800"/>
            <a:ext cx="6096000" cy="3429000"/>
          </a:xfrm>
          <a:prstGeom prst="rect">
            <a:avLst/>
          </a:prstGeom>
        </p:spPr>
        <p:txBody>
          <a:bodyPr/>
          <a:lstStyle/>
          <a:p>
            <a:endParaRPr/>
          </a:p>
        </p:txBody>
      </p:sp>
      <p:sp>
        <p:nvSpPr>
          <p:cNvPr id="3501" name="Shape 35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So after we finish the step 1, we will come to the second stage: compression. A</a:t>
            </a:r>
            <a:r>
              <a:rPr lang="en-US" altLang="zh-CN" dirty="0"/>
              <a:t>nd the first step is to …. </a:t>
            </a:r>
          </a:p>
          <a:p>
            <a:pPr marL="0" marR="0" lvl="0" indent="0" defTabSz="457200" eaLnBrk="1" fontAlgn="auto" latinLnBrk="0" hangingPunct="1">
              <a:lnSpc>
                <a:spcPct val="117999"/>
              </a:lnSpc>
              <a:spcBef>
                <a:spcPts val="0"/>
              </a:spcBef>
              <a:spcAft>
                <a:spcPts val="0"/>
              </a:spcAft>
              <a:buClrTx/>
              <a:buSzTx/>
              <a:buFontTx/>
              <a:buNone/>
              <a:tabLst/>
              <a:defRPr/>
            </a:pPr>
            <a:r>
              <a:rPr lang="en-US" altLang="zh-CN" b="0" i="0" dirty="0">
                <a:effectLst/>
                <a:latin typeface="Arial" panose="020B0604020202020204" pitchFamily="34" charset="0"/>
              </a:rPr>
              <a:t>alternating direction method of multipliers (ADMM) (approach)</a:t>
            </a:r>
          </a:p>
          <a:p>
            <a:endParaRPr dirty="0"/>
          </a:p>
        </p:txBody>
      </p:sp>
    </p:spTree>
    <p:extLst>
      <p:ext uri="{BB962C8B-B14F-4D97-AF65-F5344CB8AC3E}">
        <p14:creationId xmlns:p14="http://schemas.microsoft.com/office/powerpoint/2010/main" val="32687522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Before we do the reconstruction, we want to formally define the compilation-aware </a:t>
            </a:r>
            <a:r>
              <a:rPr lang="en-US" dirty="0" err="1"/>
              <a:t>qnn</a:t>
            </a:r>
            <a:r>
              <a:rPr lang="en-US" dirty="0"/>
              <a:t> compression problem </a:t>
            </a:r>
          </a:p>
          <a:p>
            <a:r>
              <a:rPr lang="en-US" dirty="0"/>
              <a:t>Each theta should pick one compression level from the </a:t>
            </a:r>
            <a:r>
              <a:rPr lang="en-US" dirty="0" err="1"/>
              <a:t>lut</a:t>
            </a:r>
            <a:endParaRPr dirty="0"/>
          </a:p>
        </p:txBody>
      </p:sp>
    </p:spTree>
    <p:extLst>
      <p:ext uri="{BB962C8B-B14F-4D97-AF65-F5344CB8AC3E}">
        <p14:creationId xmlns:p14="http://schemas.microsoft.com/office/powerpoint/2010/main" val="1065207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612989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b="0" i="0" dirty="0">
                <a:effectLst/>
                <a:latin typeface="Arial" panose="020B0604020202020204" pitchFamily="34" charset="0"/>
              </a:rPr>
              <a:t>In </a:t>
            </a:r>
            <a:r>
              <a:rPr lang="en-US" b="0" i="0" dirty="0" err="1">
                <a:effectLst/>
                <a:latin typeface="Arial" panose="020B0604020202020204" pitchFamily="34" charset="0"/>
              </a:rPr>
              <a:t>compvqc</a:t>
            </a:r>
            <a:r>
              <a:rPr lang="en-US" b="0" i="0" dirty="0">
                <a:effectLst/>
                <a:latin typeface="Arial" panose="020B0604020202020204" pitchFamily="34" charset="0"/>
              </a:rPr>
              <a:t>, we choose ADMM to solve the </a:t>
            </a:r>
            <a:r>
              <a:rPr lang="en-US" b="0" i="0" dirty="0" err="1">
                <a:effectLst/>
                <a:latin typeface="Arial" panose="020B0604020202020204" pitchFamily="34" charset="0"/>
              </a:rPr>
              <a:t>cqcp</a:t>
            </a:r>
            <a:r>
              <a:rPr lang="en-US" b="0" i="0" dirty="0">
                <a:effectLst/>
                <a:latin typeface="Arial" panose="020B0604020202020204" pitchFamily="34" charset="0"/>
              </a:rPr>
              <a:t> problem we formulated, </a:t>
            </a:r>
          </a:p>
          <a:p>
            <a:r>
              <a:rPr lang="en-US" b="0" i="0" dirty="0">
                <a:effectLst/>
                <a:latin typeface="Arial" panose="020B0604020202020204" pitchFamily="34" charset="0"/>
              </a:rPr>
              <a:t>But before we apply ADMM, we want to reduce the search space for ADMM, which is the motivation for us to reconstruct the </a:t>
            </a:r>
            <a:r>
              <a:rPr lang="en-US" b="0" i="0" dirty="0" err="1">
                <a:effectLst/>
                <a:latin typeface="Arial" panose="020B0604020202020204" pitchFamily="34" charset="0"/>
              </a:rPr>
              <a:t>lut</a:t>
            </a:r>
            <a:r>
              <a:rPr lang="en-US" b="0" i="0" dirty="0">
                <a:effectLst/>
                <a:latin typeface="Arial" panose="020B0604020202020204" pitchFamily="34" charset="0"/>
              </a:rPr>
              <a:t>.</a:t>
            </a:r>
          </a:p>
          <a:p>
            <a:r>
              <a:rPr lang="en-US" b="0" i="0" dirty="0">
                <a:effectLst/>
                <a:latin typeface="Arial" panose="020B0604020202020204" pitchFamily="34" charset="0"/>
              </a:rPr>
              <a:t>More specifically, </a:t>
            </a:r>
          </a:p>
          <a:p>
            <a:r>
              <a:rPr lang="en-US" b="0" i="0" dirty="0">
                <a:effectLst/>
                <a:latin typeface="Arial" panose="020B0604020202020204" pitchFamily="34" charset="0"/>
              </a:rPr>
              <a:t>In this reconstructed </a:t>
            </a:r>
            <a:r>
              <a:rPr lang="en-US" b="0" i="0" dirty="0" err="1">
                <a:effectLst/>
                <a:latin typeface="Arial" panose="020B0604020202020204" pitchFamily="34" charset="0"/>
              </a:rPr>
              <a:t>lut</a:t>
            </a:r>
            <a:r>
              <a:rPr lang="en-US" b="0" i="0" dirty="0">
                <a:effectLst/>
                <a:latin typeface="Arial" panose="020B0604020202020204" pitchFamily="34" charset="0"/>
              </a:rPr>
              <a:t>, each row corresponds to each quantum gates in the </a:t>
            </a:r>
            <a:r>
              <a:rPr lang="en-US" b="0" i="0" dirty="0" err="1">
                <a:effectLst/>
                <a:latin typeface="Arial" panose="020B0604020202020204" pitchFamily="34" charset="0"/>
              </a:rPr>
              <a:t>vqc</a:t>
            </a:r>
            <a:r>
              <a:rPr lang="en-US" b="0" i="0" dirty="0">
                <a:effectLst/>
                <a:latin typeface="Arial" panose="020B0604020202020204" pitchFamily="34" charset="0"/>
              </a:rPr>
              <a:t>. </a:t>
            </a:r>
          </a:p>
          <a:p>
            <a:r>
              <a:rPr lang="en-US" b="0" i="0" dirty="0">
                <a:effectLst/>
                <a:latin typeface="Arial" panose="020B0604020202020204" pitchFamily="34" charset="0"/>
              </a:rPr>
              <a:t>Instead of having multiple choice of compression level, it now only has one target compression level, which will be used for the </a:t>
            </a:r>
            <a:r>
              <a:rPr lang="en-US" b="0" i="0" dirty="0" err="1">
                <a:effectLst/>
                <a:latin typeface="Arial" panose="020B0604020202020204" pitchFamily="34" charset="0"/>
              </a:rPr>
              <a:t>admm</a:t>
            </a:r>
            <a:r>
              <a:rPr lang="en-US" b="0" i="0" dirty="0">
                <a:effectLst/>
                <a:latin typeface="Arial" panose="020B0604020202020204" pitchFamily="34" charset="0"/>
              </a:rPr>
              <a:t>.</a:t>
            </a:r>
          </a:p>
          <a:p>
            <a:r>
              <a:rPr lang="en-US" b="0" i="0" dirty="0">
                <a:effectLst/>
                <a:latin typeface="Arial" panose="020B0604020202020204" pitchFamily="34" charset="0"/>
              </a:rPr>
              <a:t>Therefore, process is ……</a:t>
            </a:r>
          </a:p>
          <a:p>
            <a:endParaRPr lang="en-US" b="0" i="0" dirty="0">
              <a:effectLst/>
              <a:latin typeface="Arial" panose="020B0604020202020204" pitchFamily="34" charset="0"/>
            </a:endParaRPr>
          </a:p>
        </p:txBody>
      </p:sp>
    </p:spTree>
    <p:extLst>
      <p:ext uri="{BB962C8B-B14F-4D97-AF65-F5344CB8AC3E}">
        <p14:creationId xmlns:p14="http://schemas.microsoft.com/office/powerpoint/2010/main" val="15457208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dirty="0"/>
          </a:p>
        </p:txBody>
      </p:sp>
    </p:spTree>
    <p:extLst>
      <p:ext uri="{BB962C8B-B14F-4D97-AF65-F5344CB8AC3E}">
        <p14:creationId xmlns:p14="http://schemas.microsoft.com/office/powerpoint/2010/main" val="26080142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17963635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0" name="Shape 3500"/>
          <p:cNvSpPr>
            <a:spLocks noGrp="1" noRot="1" noChangeAspect="1"/>
          </p:cNvSpPr>
          <p:nvPr>
            <p:ph type="sldImg"/>
          </p:nvPr>
        </p:nvSpPr>
        <p:spPr>
          <a:xfrm>
            <a:off x="381000" y="685800"/>
            <a:ext cx="6096000" cy="3429000"/>
          </a:xfrm>
          <a:prstGeom prst="rect">
            <a:avLst/>
          </a:prstGeom>
        </p:spPr>
        <p:txBody>
          <a:bodyPr/>
          <a:lstStyle/>
          <a:p>
            <a:endParaRPr/>
          </a:p>
        </p:txBody>
      </p:sp>
      <p:sp>
        <p:nvSpPr>
          <p:cNvPr id="3501" name="Shape 35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After we get reconstruct the </a:t>
            </a:r>
            <a:r>
              <a:rPr lang="en-US" dirty="0" err="1"/>
              <a:t>lut</a:t>
            </a:r>
            <a:r>
              <a:rPr lang="en-US" dirty="0"/>
              <a:t>, we can now compress the </a:t>
            </a:r>
            <a:r>
              <a:rPr lang="en-US" dirty="0" err="1"/>
              <a:t>qnn</a:t>
            </a:r>
            <a:r>
              <a:rPr lang="en-US" dirty="0"/>
              <a:t> with </a:t>
            </a:r>
            <a:r>
              <a:rPr lang="en-US" dirty="0" err="1"/>
              <a:t>admm</a:t>
            </a:r>
            <a:endParaRPr dirty="0"/>
          </a:p>
        </p:txBody>
      </p:sp>
    </p:spTree>
    <p:extLst>
      <p:ext uri="{BB962C8B-B14F-4D97-AF65-F5344CB8AC3E}">
        <p14:creationId xmlns:p14="http://schemas.microsoft.com/office/powerpoint/2010/main" val="2822533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I</a:t>
            </a:r>
            <a:r>
              <a:rPr lang="en-US" altLang="zh-CN" dirty="0"/>
              <a:t>n this step, we r</a:t>
            </a:r>
            <a:r>
              <a:rPr lang="en-US" dirty="0"/>
              <a:t>elax the constraint in the original </a:t>
            </a:r>
            <a:r>
              <a:rPr lang="en-US" dirty="0" err="1"/>
              <a:t>cqcp</a:t>
            </a:r>
            <a:r>
              <a:rPr lang="en-US" dirty="0"/>
              <a:t> problem, which means not all will be compressed, in order to maintain the accuracy</a:t>
            </a:r>
          </a:p>
          <a:p>
            <a:r>
              <a:rPr lang="en-US" dirty="0"/>
              <a:t>More specifically, Each parameters …</a:t>
            </a:r>
          </a:p>
          <a:p>
            <a:r>
              <a:rPr lang="en-US" dirty="0"/>
              <a:t>(go through figure)</a:t>
            </a:r>
          </a:p>
          <a:p>
            <a:r>
              <a:rPr lang="en-US" dirty="0"/>
              <a:t>To recover the accuracy, we will retrain the model while fixing parameters in the compressed gates.</a:t>
            </a:r>
          </a:p>
          <a:p>
            <a:endParaRPr lang="en-US" dirty="0"/>
          </a:p>
        </p:txBody>
      </p:sp>
    </p:spTree>
    <p:extLst>
      <p:ext uri="{BB962C8B-B14F-4D97-AF65-F5344CB8AC3E}">
        <p14:creationId xmlns:p14="http://schemas.microsoft.com/office/powerpoint/2010/main" val="8816798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This slides shows more details about the ADMM for </a:t>
            </a:r>
            <a:r>
              <a:rPr lang="en-US" dirty="0" err="1"/>
              <a:t>qnn</a:t>
            </a:r>
            <a:r>
              <a:rPr lang="en-US" dirty="0"/>
              <a:t> compressions</a:t>
            </a:r>
          </a:p>
          <a:p>
            <a:r>
              <a:rPr lang="en-US" dirty="0"/>
              <a:t>……</a:t>
            </a:r>
          </a:p>
          <a:p>
            <a:r>
              <a:rPr lang="en-US" dirty="0"/>
              <a:t>If you are interested in the whole optimization process, you can refer to our paper on </a:t>
            </a:r>
            <a:r>
              <a:rPr lang="en-US" dirty="0" err="1"/>
              <a:t>arxiv</a:t>
            </a:r>
            <a:endParaRPr dirty="0"/>
          </a:p>
        </p:txBody>
      </p:sp>
    </p:spTree>
    <p:extLst>
      <p:ext uri="{BB962C8B-B14F-4D97-AF65-F5344CB8AC3E}">
        <p14:creationId xmlns:p14="http://schemas.microsoft.com/office/powerpoint/2010/main" val="44981325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dirty="0"/>
          </a:p>
        </p:txBody>
      </p:sp>
    </p:spTree>
    <p:extLst>
      <p:ext uri="{BB962C8B-B14F-4D97-AF65-F5344CB8AC3E}">
        <p14:creationId xmlns:p14="http://schemas.microsoft.com/office/powerpoint/2010/main" val="98320145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6437927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0" name="Shape 3500"/>
          <p:cNvSpPr>
            <a:spLocks noGrp="1" noRot="1" noChangeAspect="1"/>
          </p:cNvSpPr>
          <p:nvPr>
            <p:ph type="sldImg"/>
          </p:nvPr>
        </p:nvSpPr>
        <p:spPr>
          <a:xfrm>
            <a:off x="381000" y="685800"/>
            <a:ext cx="6096000" cy="3429000"/>
          </a:xfrm>
          <a:prstGeom prst="rect">
            <a:avLst/>
          </a:prstGeom>
        </p:spPr>
        <p:txBody>
          <a:bodyPr/>
          <a:lstStyle/>
          <a:p>
            <a:endParaRPr/>
          </a:p>
        </p:txBody>
      </p:sp>
      <p:sp>
        <p:nvSpPr>
          <p:cNvPr id="3501" name="Shape 3501"/>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dirty="0"/>
              <a:t>After the compression, finally, we will deploy the compiled </a:t>
            </a:r>
            <a:r>
              <a:rPr lang="en-US" altLang="zh-CN" dirty="0" err="1"/>
              <a:t>vqc</a:t>
            </a:r>
            <a:r>
              <a:rPr lang="en-US" altLang="zh-CN" dirty="0"/>
              <a:t> onto the quantum computers for execution</a:t>
            </a:r>
          </a:p>
          <a:p>
            <a:endParaRPr dirty="0"/>
          </a:p>
        </p:txBody>
      </p:sp>
    </p:spTree>
    <p:extLst>
      <p:ext uri="{BB962C8B-B14F-4D97-AF65-F5344CB8AC3E}">
        <p14:creationId xmlns:p14="http://schemas.microsoft.com/office/powerpoint/2010/main" val="1312582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Due to the time of limit, we do not arrange a hands on session for the deployment.</a:t>
            </a:r>
            <a:endParaRPr dirty="0"/>
          </a:p>
        </p:txBody>
      </p:sp>
    </p:spTree>
    <p:extLst>
      <p:ext uri="{BB962C8B-B14F-4D97-AF65-F5344CB8AC3E}">
        <p14:creationId xmlns:p14="http://schemas.microsoft.com/office/powerpoint/2010/main" val="3670837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endParaRPr/>
          </a:p>
        </p:txBody>
      </p:sp>
    </p:spTree>
    <p:extLst>
      <p:ext uri="{BB962C8B-B14F-4D97-AF65-F5344CB8AC3E}">
        <p14:creationId xmlns:p14="http://schemas.microsoft.com/office/powerpoint/2010/main" val="18058066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altLang="zh-CN" dirty="0"/>
              <a:t>So now we have gone through all of the three stages of </a:t>
            </a:r>
            <a:r>
              <a:rPr lang="en-US" altLang="zh-CN" dirty="0" err="1"/>
              <a:t>compvqc</a:t>
            </a:r>
            <a:endParaRPr dirty="0"/>
          </a:p>
        </p:txBody>
      </p:sp>
    </p:spTree>
    <p:extLst>
      <p:ext uri="{BB962C8B-B14F-4D97-AF65-F5344CB8AC3E}">
        <p14:creationId xmlns:p14="http://schemas.microsoft.com/office/powerpoint/2010/main" val="106458236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And let</a:t>
            </a:r>
            <a:r>
              <a:rPr lang="zh-CN" altLang="en-US" dirty="0"/>
              <a:t>‘</a:t>
            </a:r>
            <a:r>
              <a:rPr lang="en-US" altLang="zh-CN" dirty="0"/>
              <a:t>s take a look at some experimental results.</a:t>
            </a:r>
          </a:p>
          <a:p>
            <a:r>
              <a:rPr lang="en-US" dirty="0"/>
              <a:t>This slides shows the simulation results on …. We compare the </a:t>
            </a:r>
            <a:r>
              <a:rPr lang="en-US" dirty="0" err="1"/>
              <a:t>compvqc</a:t>
            </a:r>
            <a:r>
              <a:rPr lang="en-US" dirty="0"/>
              <a:t> with four baselines, …</a:t>
            </a:r>
          </a:p>
          <a:p>
            <a:endParaRPr lang="en-US" dirty="0"/>
          </a:p>
          <a:p>
            <a:r>
              <a:rPr lang="en-US" dirty="0"/>
              <a:t>In this table, we can conclude that ….</a:t>
            </a:r>
          </a:p>
          <a:p>
            <a:endParaRPr lang="en-US" dirty="0"/>
          </a:p>
          <a:p>
            <a:r>
              <a:rPr lang="en-US" dirty="0"/>
              <a:t>The figure on the bottom show that comp </a:t>
            </a:r>
            <a:r>
              <a:rPr lang="en-US" dirty="0" err="1"/>
              <a:t>vqc</a:t>
            </a:r>
            <a:r>
              <a:rPr lang="en-US" dirty="0"/>
              <a:t> could Push forward the pareto optimal in terms of circuit depth and accuracy</a:t>
            </a:r>
          </a:p>
          <a:p>
            <a:endParaRPr lang="en-US" altLang="zh-CN" dirty="0"/>
          </a:p>
          <a:p>
            <a:r>
              <a:rPr lang="en-US" dirty="0"/>
              <a:t>The right figure shows the experiments on data sets with increasing classes. We can see that under all the settings, </a:t>
            </a:r>
            <a:r>
              <a:rPr lang="en-US" dirty="0" err="1"/>
              <a:t>compvqc</a:t>
            </a:r>
            <a:r>
              <a:rPr lang="en-US" dirty="0"/>
              <a:t> could </a:t>
            </a:r>
            <a:r>
              <a:rPr lang="en-US" dirty="0" err="1"/>
              <a:t>archieve</a:t>
            </a:r>
            <a:r>
              <a:rPr lang="en-US" dirty="0"/>
              <a:t> higher accuracy with shorter circuit than the other compression baseline.</a:t>
            </a:r>
            <a:endParaRPr dirty="0"/>
          </a:p>
        </p:txBody>
      </p:sp>
    </p:spTree>
    <p:extLst>
      <p:ext uri="{BB962C8B-B14F-4D97-AF65-F5344CB8AC3E}">
        <p14:creationId xmlns:p14="http://schemas.microsoft.com/office/powerpoint/2010/main" val="104142121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 name="Shape 3494"/>
          <p:cNvSpPr>
            <a:spLocks noGrp="1" noRot="1" noChangeAspect="1"/>
          </p:cNvSpPr>
          <p:nvPr>
            <p:ph type="sldImg"/>
          </p:nvPr>
        </p:nvSpPr>
        <p:spPr>
          <a:xfrm>
            <a:off x="381000" y="685800"/>
            <a:ext cx="6096000" cy="3429000"/>
          </a:xfrm>
          <a:prstGeom prst="rect">
            <a:avLst/>
          </a:prstGeom>
        </p:spPr>
        <p:txBody>
          <a:bodyPr/>
          <a:lstStyle/>
          <a:p>
            <a:endParaRPr/>
          </a:p>
        </p:txBody>
      </p:sp>
      <p:sp>
        <p:nvSpPr>
          <p:cNvPr id="3495" name="Shape 3495"/>
          <p:cNvSpPr>
            <a:spLocks noGrp="1"/>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r>
              <a:rPr lang="en-US" dirty="0"/>
              <a:t>We also evaluates the </a:t>
            </a:r>
            <a:r>
              <a:rPr lang="en-US" dirty="0" err="1"/>
              <a:t>compvqc</a:t>
            </a:r>
            <a:r>
              <a:rPr lang="en-US" dirty="0"/>
              <a:t> on multiple … with synthetic datasets. And we can conclude that </a:t>
            </a:r>
          </a:p>
          <a:p>
            <a:endParaRPr lang="en-US" altLang="zh-CN" dirty="0"/>
          </a:p>
          <a:p>
            <a:endParaRPr dirty="0"/>
          </a:p>
        </p:txBody>
      </p:sp>
    </p:spTree>
    <p:extLst>
      <p:ext uri="{BB962C8B-B14F-4D97-AF65-F5344CB8AC3E}">
        <p14:creationId xmlns:p14="http://schemas.microsoft.com/office/powerpoint/2010/main" val="12518726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program is first compiled into .</a:t>
            </a:r>
            <a:r>
              <a:rPr kumimoji="0" lang="en-US" sz="3200" i="0" u="none" strike="noStrike" cap="none" spc="0" normalizeH="0" baseline="0" dirty="0" err="1">
                <a:ln>
                  <a:noFill/>
                </a:ln>
                <a:solidFill>
                  <a:srgbClr val="000000"/>
                </a:solidFill>
                <a:effectLst/>
                <a:uFillTx/>
                <a:ea typeface="Helvetica Neue"/>
                <a:cs typeface="Helvetica Neue"/>
                <a:sym typeface="Helvetica Neue"/>
              </a:rPr>
              <a:t>qasm</a:t>
            </a:r>
            <a:r>
              <a:rPr kumimoji="0" lang="en-US" sz="3200" i="0" u="none" strike="noStrike" cap="none" spc="0" normalizeH="0" baseline="0" dirty="0">
                <a:ln>
                  <a:noFill/>
                </a:ln>
                <a:solidFill>
                  <a:srgbClr val="000000"/>
                </a:solidFill>
                <a:effectLst/>
                <a:uFillTx/>
                <a:ea typeface="Helvetica Neue"/>
                <a:cs typeface="Helvetica Neue"/>
                <a:sym typeface="Helvetica Neue"/>
              </a:rPr>
              <a:t> files.</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Since </a:t>
            </a:r>
            <a:r>
              <a:rPr lang="en-US" sz="3200" dirty="0"/>
              <a:t>the qubits in current quantum hardware is not fully-connected. Some gates in .</a:t>
            </a:r>
            <a:r>
              <a:rPr lang="en-US" sz="3200" dirty="0" err="1"/>
              <a:t>qasm</a:t>
            </a:r>
            <a:r>
              <a:rPr lang="en-US" sz="3200" dirty="0"/>
              <a:t> files could not be performed on quantum computer. The conflicts need to be solved through qubit mapping.</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mapped .</a:t>
            </a:r>
            <a:r>
              <a:rPr kumimoji="0" lang="en-US" sz="3200" i="0" u="none" strike="noStrike" cap="none" spc="0" normalizeH="0" baseline="0" dirty="0" err="1">
                <a:ln>
                  <a:noFill/>
                </a:ln>
                <a:solidFill>
                  <a:srgbClr val="000000"/>
                </a:solidFill>
                <a:effectLst/>
                <a:uFillTx/>
                <a:ea typeface="Helvetica Neue"/>
                <a:cs typeface="Helvetica Neue"/>
                <a:sym typeface="Helvetica Neue"/>
              </a:rPr>
              <a:t>qasm</a:t>
            </a:r>
            <a:r>
              <a:rPr kumimoji="0" lang="en-US" sz="3200" i="0" u="none" strike="noStrike" cap="none" spc="0" normalizeH="0" baseline="0" dirty="0">
                <a:ln>
                  <a:noFill/>
                </a:ln>
                <a:solidFill>
                  <a:srgbClr val="000000"/>
                </a:solidFill>
                <a:effectLst/>
                <a:uFillTx/>
                <a:ea typeface="Helvetica Neue"/>
                <a:cs typeface="Helvetica Neue"/>
                <a:sym typeface="Helvetica Neue"/>
              </a:rPr>
              <a:t> files are then translated into control-pulses and executed on quantum computer.</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Currently control pulses are generated through gate-based compilation.</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altLang="zh-CN" sz="3200" dirty="0"/>
              <a:t>We</a:t>
            </a:r>
            <a:r>
              <a:rPr lang="zh-CN" altLang="en-US" sz="3200" dirty="0"/>
              <a:t> </a:t>
            </a:r>
            <a:r>
              <a:rPr lang="en-US" altLang="zh-CN" sz="3200" dirty="0"/>
              <a:t>manage</a:t>
            </a:r>
            <a:r>
              <a:rPr lang="zh-CN" altLang="en-US" sz="3200" dirty="0"/>
              <a:t> </a:t>
            </a:r>
            <a:r>
              <a:rPr lang="en-US" altLang="zh-CN" sz="3200" dirty="0"/>
              <a:t>to</a:t>
            </a:r>
            <a:r>
              <a:rPr lang="zh-CN" altLang="en-US" sz="3200" dirty="0"/>
              <a:t> </a:t>
            </a:r>
            <a:r>
              <a:rPr lang="en-US" altLang="zh-CN" sz="3200" dirty="0"/>
              <a:t>mitigate</a:t>
            </a:r>
            <a:r>
              <a:rPr lang="zh-CN" altLang="en-US" sz="3200" dirty="0"/>
              <a:t> </a:t>
            </a:r>
            <a:r>
              <a:rPr lang="en-US" altLang="zh-CN" sz="3200" dirty="0"/>
              <a:t>cross-talk</a:t>
            </a:r>
            <a:r>
              <a:rPr lang="zh-CN" altLang="en-US" sz="3200" dirty="0"/>
              <a:t> </a:t>
            </a:r>
            <a:r>
              <a:rPr lang="en-US" altLang="zh-CN" sz="3200" dirty="0"/>
              <a:t>effects</a:t>
            </a:r>
            <a:r>
              <a:rPr lang="zh-CN" altLang="en-US" sz="3200" dirty="0"/>
              <a:t> </a:t>
            </a:r>
            <a:r>
              <a:rPr lang="en-US" altLang="zh-CN" sz="3200" dirty="0"/>
              <a:t>with</a:t>
            </a:r>
            <a:r>
              <a:rPr lang="zh-CN" altLang="en-US" sz="3200" dirty="0"/>
              <a:t> </a:t>
            </a:r>
            <a:r>
              <a:rPr lang="en-US" altLang="zh-CN" sz="3200" dirty="0"/>
              <a:t>our</a:t>
            </a:r>
            <a:r>
              <a:rPr lang="zh-CN" altLang="en-US" sz="3200" dirty="0"/>
              <a:t> </a:t>
            </a:r>
            <a:r>
              <a:rPr lang="en-US" altLang="zh-CN" sz="3200" dirty="0"/>
              <a:t>mapping</a:t>
            </a:r>
            <a:r>
              <a:rPr lang="zh-CN" altLang="en-US" sz="3200" dirty="0"/>
              <a:t> </a:t>
            </a:r>
            <a:r>
              <a:rPr lang="en-US" altLang="zh-CN" sz="3200" dirty="0"/>
              <a:t>algorithm.</a:t>
            </a:r>
          </a:p>
          <a:p>
            <a:pPr marL="342900" marR="0" indent="-342900" algn="l"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We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divide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programs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into</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groups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of</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gates.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Instead</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of</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generating</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pulses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for</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gates,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we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generate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pulses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for</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groups.</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spTree>
    <p:extLst>
      <p:ext uri="{BB962C8B-B14F-4D97-AF65-F5344CB8AC3E}">
        <p14:creationId xmlns:p14="http://schemas.microsoft.com/office/powerpoint/2010/main" val="2316885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99440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just"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Each gate corresponds to a pulse. One-by-one concatenation of all pulses realize the function of many gates.</a:t>
            </a:r>
          </a:p>
          <a:p>
            <a:pPr marL="0" marR="0" indent="0" algn="just" defTabSz="584200" rtl="0" fontAlgn="auto" latinLnBrk="0" hangingPunct="0">
              <a:lnSpc>
                <a:spcPct val="100000"/>
              </a:lnSpc>
              <a:spcBef>
                <a:spcPts val="0"/>
              </a:spcBef>
              <a:spcAft>
                <a:spcPts val="0"/>
              </a:spcAft>
              <a:buClrTx/>
              <a:buSzTx/>
              <a:buFontTx/>
              <a:buNone/>
              <a:tabLst/>
            </a:pP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 gate-based compilation requires little computing resource.</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3200" dirty="0"/>
              <a:t>The outcome pulse latency is high.</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spTree>
    <p:extLst>
      <p:ext uri="{BB962C8B-B14F-4D97-AF65-F5344CB8AC3E}">
        <p14:creationId xmlns:p14="http://schemas.microsoft.com/office/powerpoint/2010/main" val="47759747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lgn="l">
              <a:buFont typeface="Arial" panose="020B0604020202020204" pitchFamily="34" charset="0"/>
              <a:buChar char="•"/>
            </a:pPr>
            <a:r>
              <a:rPr lang="en-US" sz="3200" dirty="0"/>
              <a:t>Gradient methods are resource consuming</a:t>
            </a:r>
          </a:p>
          <a:p>
            <a:pPr marL="342900" indent="-342900" algn="l">
              <a:buFont typeface="Arial" panose="020B0604020202020204" pitchFamily="34" charset="0"/>
              <a:buChar char="•"/>
            </a:pPr>
            <a:r>
              <a:rPr lang="en-US" sz="3200" dirty="0"/>
              <a:t>The latency of pulse is reduced compared to gate-based method.</a:t>
            </a:r>
          </a:p>
          <a:p>
            <a:pPr marL="342900" indent="-342900" algn="l">
              <a:buFont typeface="Arial" panose="020B0604020202020204" pitchFamily="34" charset="0"/>
              <a:buChar char="•"/>
            </a:pPr>
            <a:r>
              <a:rPr lang="en-US" sz="3200" dirty="0"/>
              <a:t>Takes hours/days to generate pulses for large quantum programs</a:t>
            </a:r>
          </a:p>
          <a:p>
            <a:pPr marL="342900" indent="-342900" algn="l">
              <a:buFont typeface="Arial" panose="020B0604020202020204" pitchFamily="34" charset="0"/>
              <a:buChar char="•"/>
            </a:pPr>
            <a:r>
              <a:rPr lang="en-US" sz="3200" dirty="0"/>
              <a:t>Compilation times exponential to the number of Qubits</a:t>
            </a:r>
          </a:p>
          <a:p>
            <a:endParaRPr lang="en-US" dirty="0"/>
          </a:p>
        </p:txBody>
      </p:sp>
    </p:spTree>
    <p:extLst>
      <p:ext uri="{BB962C8B-B14F-4D97-AF65-F5344CB8AC3E}">
        <p14:creationId xmlns:p14="http://schemas.microsoft.com/office/powerpoint/2010/main" val="7040597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QOC is basically an optimization problem</a:t>
            </a:r>
            <a:r>
              <a:rPr lang="en-US" sz="3200" dirty="0"/>
              <a:t>. B</a:t>
            </a:r>
            <a:r>
              <a:rPr kumimoji="0" lang="en-US" sz="3200" i="0" u="none" strike="noStrike" cap="none" spc="0" normalizeH="0" baseline="0" dirty="0">
                <a:ln>
                  <a:noFill/>
                </a:ln>
                <a:solidFill>
                  <a:srgbClr val="000000"/>
                </a:solidFill>
                <a:effectLst/>
                <a:uFillTx/>
                <a:ea typeface="Helvetica Neue"/>
                <a:cs typeface="Helvetica Neue"/>
                <a:sym typeface="Helvetica Neue"/>
              </a:rPr>
              <a:t>y updating control pulses, the final unitary matrix of these control pulses will approximate the target unitary </a:t>
            </a:r>
            <a:r>
              <a:rPr lang="en-US" sz="3200" dirty="0"/>
              <a:t>m</a:t>
            </a:r>
            <a:r>
              <a:rPr kumimoji="0" lang="en-US" sz="3200" i="0" u="none" strike="noStrike" cap="none" spc="0" normalizeH="0" baseline="0" dirty="0">
                <a:ln>
                  <a:noFill/>
                </a:ln>
                <a:solidFill>
                  <a:srgbClr val="000000"/>
                </a:solidFill>
                <a:effectLst/>
                <a:uFillTx/>
                <a:ea typeface="Helvetica Neue"/>
                <a:cs typeface="Helvetica Neue"/>
                <a:sym typeface="Helvetica Neue"/>
              </a:rPr>
              <a:t>atrix.</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As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shown</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figure,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control</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pulse</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divided</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into</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lang="en-US" altLang="zh-CN" sz="3200" dirty="0"/>
              <a:t>multiple</a:t>
            </a:r>
            <a:r>
              <a:rPr lang="zh-CN" altLang="en-US" sz="3200" dirty="0"/>
              <a:t> </a:t>
            </a:r>
            <a:r>
              <a:rPr lang="en-US" altLang="zh-CN" sz="3200" dirty="0"/>
              <a:t>time</a:t>
            </a:r>
            <a:r>
              <a:rPr lang="zh-CN" altLang="en-US" sz="3200" dirty="0"/>
              <a:t> </a:t>
            </a:r>
            <a:r>
              <a:rPr lang="en-US" altLang="zh-CN" sz="3200" dirty="0"/>
              <a:t>slices.</a:t>
            </a:r>
            <a:r>
              <a:rPr lang="zh-CN" altLang="en-US" sz="3200" dirty="0"/>
              <a:t> </a:t>
            </a:r>
            <a:r>
              <a:rPr lang="en-US" altLang="zh-CN" sz="3200" dirty="0"/>
              <a:t>The</a:t>
            </a:r>
            <a:r>
              <a:rPr lang="zh-CN" altLang="en-US" sz="3200" dirty="0"/>
              <a:t> </a:t>
            </a:r>
            <a:r>
              <a:rPr lang="en-US" altLang="zh-CN" sz="3200" dirty="0"/>
              <a:t>amplitude</a:t>
            </a:r>
            <a:r>
              <a:rPr lang="zh-CN" altLang="en-US" sz="3200" dirty="0"/>
              <a:t> </a:t>
            </a:r>
            <a:r>
              <a:rPr lang="en-US" altLang="zh-CN" sz="3200" dirty="0"/>
              <a:t>of</a:t>
            </a:r>
            <a:r>
              <a:rPr lang="zh-CN" altLang="en-US" sz="3200" dirty="0"/>
              <a:t> </a:t>
            </a:r>
            <a:r>
              <a:rPr lang="en-US" altLang="zh-CN" sz="3200" dirty="0"/>
              <a:t>each</a:t>
            </a:r>
            <a:r>
              <a:rPr lang="zh-CN" altLang="en-US" sz="3200" dirty="0"/>
              <a:t> </a:t>
            </a:r>
            <a:r>
              <a:rPr lang="en-US" altLang="zh-CN" sz="3200" dirty="0"/>
              <a:t>slice</a:t>
            </a:r>
            <a:r>
              <a:rPr lang="zh-CN" altLang="en-US" sz="3200" dirty="0"/>
              <a:t> </a:t>
            </a:r>
            <a:r>
              <a:rPr lang="en-US" altLang="zh-CN" sz="3200" dirty="0"/>
              <a:t>will</a:t>
            </a:r>
            <a:r>
              <a:rPr lang="zh-CN" altLang="en-US" sz="3200" dirty="0"/>
              <a:t> </a:t>
            </a:r>
            <a:r>
              <a:rPr lang="en-US" altLang="zh-CN" sz="3200" dirty="0"/>
              <a:t>be</a:t>
            </a:r>
            <a:r>
              <a:rPr lang="zh-CN" altLang="en-US" sz="3200" dirty="0"/>
              <a:t> </a:t>
            </a:r>
            <a:r>
              <a:rPr lang="en-US" altLang="zh-CN" sz="3200" dirty="0"/>
              <a:t>adjusted</a:t>
            </a:r>
            <a:r>
              <a:rPr lang="zh-CN" altLang="en-US" sz="3200" dirty="0"/>
              <a:t> </a:t>
            </a:r>
            <a:r>
              <a:rPr lang="en-US" altLang="zh-CN" sz="3200" dirty="0"/>
              <a:t>through</a:t>
            </a:r>
            <a:r>
              <a:rPr lang="zh-CN" altLang="en-US" sz="3200" dirty="0"/>
              <a:t> </a:t>
            </a:r>
            <a:r>
              <a:rPr lang="en-US" altLang="zh-CN" sz="3200" dirty="0"/>
              <a:t>optimization.</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sz="3200" dirty="0"/>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Therefore, the initialization of control pulses will effect the #iterations.</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3200" i="0" u="none" strike="noStrike" cap="none" spc="0" normalizeH="0" baseline="0" dirty="0">
                <a:ln>
                  <a:noFill/>
                </a:ln>
                <a:solidFill>
                  <a:srgbClr val="000000"/>
                </a:solidFill>
                <a:effectLst/>
                <a:uFillTx/>
                <a:ea typeface="Helvetica Neue"/>
                <a:cs typeface="Helvetica Neue"/>
                <a:sym typeface="Helvetica Neue"/>
              </a:rPr>
              <a:t>If</a:t>
            </a:r>
            <a:r>
              <a:rPr kumimoji="0" lang="zh-CN" altLang="en-US" sz="3200" i="0" u="none" strike="noStrike" cap="none" spc="0" normalizeH="0" baseline="0" dirty="0">
                <a:ln>
                  <a:noFill/>
                </a:ln>
                <a:solidFill>
                  <a:srgbClr val="000000"/>
                </a:solidFill>
                <a:effectLst/>
                <a:uFillTx/>
                <a:ea typeface="Helvetica Neue"/>
                <a:cs typeface="Helvetica Neue"/>
                <a:sym typeface="Helvetica Neue"/>
              </a:rPr>
              <a:t> </a:t>
            </a:r>
            <a:r>
              <a:rPr lang="en-US" altLang="zh-CN" sz="3200" dirty="0"/>
              <a:t>the</a:t>
            </a:r>
            <a:r>
              <a:rPr lang="zh-CN" altLang="en-US" sz="3200" dirty="0"/>
              <a:t> </a:t>
            </a:r>
            <a:r>
              <a:rPr lang="en-US" altLang="zh-CN" sz="3200" dirty="0"/>
              <a:t>initial</a:t>
            </a:r>
            <a:r>
              <a:rPr lang="zh-CN" altLang="en-US" sz="3200" dirty="0"/>
              <a:t> </a:t>
            </a:r>
            <a:r>
              <a:rPr lang="en-US" altLang="zh-CN" sz="3200" dirty="0"/>
              <a:t>pulse</a:t>
            </a:r>
            <a:r>
              <a:rPr lang="zh-CN" altLang="en-US" sz="3200" dirty="0"/>
              <a:t> </a:t>
            </a:r>
            <a:r>
              <a:rPr lang="en-US" altLang="zh-CN" sz="3200" dirty="0"/>
              <a:t>and</a:t>
            </a:r>
            <a:r>
              <a:rPr lang="zh-CN" altLang="en-US" sz="3200" dirty="0"/>
              <a:t> </a:t>
            </a:r>
            <a:r>
              <a:rPr lang="en-US" altLang="zh-CN" sz="3200" dirty="0"/>
              <a:t>the</a:t>
            </a:r>
            <a:r>
              <a:rPr lang="zh-CN" altLang="en-US" sz="3200" dirty="0"/>
              <a:t> </a:t>
            </a:r>
            <a:r>
              <a:rPr lang="en-US" altLang="zh-CN" sz="3200" dirty="0"/>
              <a:t>final</a:t>
            </a:r>
            <a:r>
              <a:rPr lang="zh-CN" altLang="en-US" sz="3200" dirty="0"/>
              <a:t> </a:t>
            </a:r>
            <a:r>
              <a:rPr lang="en-US" altLang="zh-CN" sz="3200" dirty="0"/>
              <a:t>pulse</a:t>
            </a:r>
            <a:r>
              <a:rPr lang="zh-CN" altLang="en-US" sz="3200" dirty="0"/>
              <a:t> </a:t>
            </a:r>
            <a:r>
              <a:rPr lang="en-US" altLang="zh-CN" sz="3200" dirty="0"/>
              <a:t>is</a:t>
            </a:r>
            <a:r>
              <a:rPr lang="zh-CN" altLang="en-US" sz="3200" dirty="0"/>
              <a:t> </a:t>
            </a:r>
            <a:r>
              <a:rPr lang="en-US" altLang="zh-CN" sz="3200" dirty="0"/>
              <a:t>similar.</a:t>
            </a:r>
            <a:r>
              <a:rPr lang="zh-CN" altLang="en-US" sz="3200" dirty="0"/>
              <a:t> </a:t>
            </a:r>
            <a:r>
              <a:rPr lang="en-US" altLang="zh-CN" sz="3200" dirty="0"/>
              <a:t>We</a:t>
            </a:r>
            <a:r>
              <a:rPr lang="zh-CN" altLang="en-US" sz="3200" dirty="0"/>
              <a:t> </a:t>
            </a:r>
            <a:r>
              <a:rPr lang="en-US" altLang="zh-CN" sz="3200" dirty="0"/>
              <a:t>expect</a:t>
            </a:r>
            <a:r>
              <a:rPr lang="zh-CN" altLang="en-US" sz="3200" dirty="0"/>
              <a:t> </a:t>
            </a:r>
            <a:r>
              <a:rPr lang="en-US" altLang="zh-CN" sz="3200" dirty="0"/>
              <a:t>to</a:t>
            </a:r>
            <a:r>
              <a:rPr lang="zh-CN" altLang="en-US" sz="3200" dirty="0"/>
              <a:t> </a:t>
            </a:r>
            <a:r>
              <a:rPr lang="en-US" altLang="zh-CN" sz="3200" dirty="0"/>
              <a:t>see</a:t>
            </a:r>
            <a:r>
              <a:rPr lang="zh-CN" altLang="en-US" sz="3200" dirty="0"/>
              <a:t> </a:t>
            </a:r>
            <a:r>
              <a:rPr lang="en-US" altLang="zh-CN" sz="3200" dirty="0"/>
              <a:t>faster</a:t>
            </a:r>
            <a:r>
              <a:rPr lang="zh-CN" altLang="en-US" sz="3200" dirty="0"/>
              <a:t> </a:t>
            </a:r>
            <a:r>
              <a:rPr lang="en-US" altLang="zh-CN" sz="3200" dirty="0"/>
              <a:t>convergence.</a:t>
            </a:r>
            <a:endParaRPr kumimoji="0" lang="en-US" sz="32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spTree>
    <p:extLst>
      <p:ext uri="{BB962C8B-B14F-4D97-AF65-F5344CB8AC3E}">
        <p14:creationId xmlns:p14="http://schemas.microsoft.com/office/powerpoint/2010/main" val="8790030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3200" dirty="0"/>
              <a:t>We</a:t>
            </a:r>
            <a:r>
              <a:rPr lang="zh-CN" altLang="en-US" sz="3200" dirty="0"/>
              <a:t> </a:t>
            </a:r>
            <a:r>
              <a:rPr lang="en-US" altLang="zh-CN" sz="3200" dirty="0"/>
              <a:t>adopt</a:t>
            </a:r>
            <a:r>
              <a:rPr lang="zh-CN" altLang="en-US" sz="3200" dirty="0"/>
              <a:t> </a:t>
            </a:r>
            <a:r>
              <a:rPr lang="en-US" altLang="zh-CN" sz="3200" dirty="0"/>
              <a:t>the</a:t>
            </a:r>
            <a:r>
              <a:rPr lang="zh-CN" altLang="en-US" sz="3200" dirty="0"/>
              <a:t> </a:t>
            </a:r>
            <a:r>
              <a:rPr lang="en-US" altLang="zh-CN" sz="3200" dirty="0"/>
              <a:t>greedy</a:t>
            </a:r>
            <a:r>
              <a:rPr lang="zh-CN" altLang="en-US" sz="3200" dirty="0"/>
              <a:t> </a:t>
            </a:r>
            <a:r>
              <a:rPr lang="en-US" altLang="zh-CN" sz="3200" dirty="0"/>
              <a:t>strategy</a:t>
            </a:r>
            <a:r>
              <a:rPr lang="zh-CN" altLang="en-US" sz="3200" dirty="0"/>
              <a:t> </a:t>
            </a:r>
            <a:r>
              <a:rPr lang="en-US" altLang="zh-CN" sz="3200" dirty="0"/>
              <a:t>to</a:t>
            </a:r>
            <a:r>
              <a:rPr lang="zh-CN" altLang="en-US" sz="3200" dirty="0"/>
              <a:t> </a:t>
            </a:r>
            <a:r>
              <a:rPr lang="en-US" altLang="zh-CN" sz="3200" dirty="0"/>
              <a:t>partition</a:t>
            </a:r>
            <a:r>
              <a:rPr lang="zh-CN" altLang="en-US" sz="3200" dirty="0"/>
              <a:t> </a:t>
            </a:r>
            <a:r>
              <a:rPr lang="en-US" altLang="zh-CN" sz="3200" dirty="0"/>
              <a:t>the</a:t>
            </a:r>
            <a:r>
              <a:rPr lang="zh-CN" altLang="en-US" sz="3200" dirty="0"/>
              <a:t> </a:t>
            </a:r>
            <a:r>
              <a:rPr lang="en-US" altLang="zh-CN" sz="3200" dirty="0"/>
              <a:t>quantum</a:t>
            </a:r>
            <a:r>
              <a:rPr lang="zh-CN" altLang="en-US" sz="3200" dirty="0"/>
              <a:t> </a:t>
            </a:r>
            <a:r>
              <a:rPr lang="en-US" altLang="zh-CN" sz="3200" dirty="0"/>
              <a:t>programs</a:t>
            </a:r>
            <a:r>
              <a:rPr lang="zh-CN" altLang="en-US" sz="3200" dirty="0"/>
              <a:t> </a:t>
            </a:r>
            <a:r>
              <a:rPr lang="en-US" altLang="zh-CN" sz="3200" dirty="0"/>
              <a:t>by</a:t>
            </a:r>
            <a:r>
              <a:rPr lang="zh-CN" altLang="en-US" sz="3200" dirty="0"/>
              <a:t> </a:t>
            </a:r>
            <a:r>
              <a:rPr lang="en-US" altLang="zh-CN" sz="3200" dirty="0"/>
              <a:t>bit</a:t>
            </a:r>
            <a:r>
              <a:rPr lang="zh-CN" altLang="en-US" sz="3200" dirty="0"/>
              <a:t> </a:t>
            </a:r>
            <a:r>
              <a:rPr lang="en-US" altLang="zh-CN" sz="3200" dirty="0"/>
              <a:t>dividing</a:t>
            </a:r>
            <a:r>
              <a:rPr lang="zh-CN" altLang="en-US" sz="3200" dirty="0"/>
              <a:t> </a:t>
            </a:r>
            <a:r>
              <a:rPr lang="en-US" altLang="zh-CN" sz="3200" dirty="0"/>
              <a:t>and</a:t>
            </a:r>
            <a:r>
              <a:rPr lang="zh-CN" altLang="en-US" sz="3200" dirty="0"/>
              <a:t> </a:t>
            </a:r>
            <a:r>
              <a:rPr lang="en-US" altLang="zh-CN" sz="3200" dirty="0"/>
              <a:t>layer</a:t>
            </a:r>
            <a:r>
              <a:rPr lang="zh-CN" altLang="en-US" sz="3200" dirty="0"/>
              <a:t> </a:t>
            </a:r>
            <a:r>
              <a:rPr lang="en-US" altLang="zh-CN" sz="3200" dirty="0"/>
              <a:t>dividing.</a:t>
            </a:r>
          </a:p>
          <a:p>
            <a:endParaRPr lang="en-US"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sz="3200" dirty="0"/>
              <a:t>In</a:t>
            </a:r>
            <a:r>
              <a:rPr lang="zh-CN" altLang="en-US" sz="3200" dirty="0"/>
              <a:t> </a:t>
            </a:r>
            <a:r>
              <a:rPr lang="en-US" altLang="zh-CN" sz="3200" dirty="0"/>
              <a:t>this</a:t>
            </a:r>
            <a:r>
              <a:rPr lang="zh-CN" altLang="en-US" sz="3200" dirty="0"/>
              <a:t> </a:t>
            </a:r>
            <a:r>
              <a:rPr lang="en-US" altLang="zh-CN" sz="3200" dirty="0"/>
              <a:t>way,</a:t>
            </a:r>
            <a:r>
              <a:rPr lang="zh-CN" altLang="en-US" sz="3200" dirty="0"/>
              <a:t> </a:t>
            </a:r>
            <a:r>
              <a:rPr lang="en-US" altLang="zh-CN" sz="3200" dirty="0"/>
              <a:t>we</a:t>
            </a:r>
            <a:r>
              <a:rPr lang="zh-CN" altLang="en-US" sz="3200" dirty="0"/>
              <a:t> </a:t>
            </a:r>
            <a:r>
              <a:rPr lang="en-US" altLang="zh-CN" sz="3200" dirty="0"/>
              <a:t>could</a:t>
            </a:r>
            <a:r>
              <a:rPr lang="zh-CN" altLang="en-US" sz="3200" dirty="0"/>
              <a:t> </a:t>
            </a:r>
            <a:r>
              <a:rPr lang="en-US" altLang="zh-CN" sz="3200" dirty="0"/>
              <a:t>generate</a:t>
            </a:r>
            <a:r>
              <a:rPr lang="zh-CN" altLang="en-US" sz="3200" dirty="0"/>
              <a:t> </a:t>
            </a:r>
            <a:r>
              <a:rPr lang="en-US" altLang="zh-CN" sz="3200" dirty="0"/>
              <a:t>groups</a:t>
            </a:r>
            <a:r>
              <a:rPr lang="zh-CN" altLang="en-US" sz="3200" dirty="0"/>
              <a:t> </a:t>
            </a:r>
            <a:r>
              <a:rPr lang="en-US" altLang="zh-CN" sz="3200" dirty="0"/>
              <a:t>of</a:t>
            </a:r>
            <a:r>
              <a:rPr lang="zh-CN" altLang="en-US" sz="3200" dirty="0"/>
              <a:t> </a:t>
            </a:r>
            <a:r>
              <a:rPr lang="en-US" altLang="zh-CN" sz="3200" dirty="0"/>
              <a:t>desired</a:t>
            </a:r>
            <a:r>
              <a:rPr lang="zh-CN" altLang="en-US" sz="3200" dirty="0"/>
              <a:t> </a:t>
            </a:r>
            <a:r>
              <a:rPr lang="en-US" altLang="zh-CN" sz="3200" dirty="0"/>
              <a:t>size.</a:t>
            </a:r>
            <a:endParaRPr kumimoji="0" lang="en-US" sz="3200" i="0" u="none" strike="noStrike" cap="none" spc="0" normalizeH="0" baseline="0" dirty="0">
              <a:ln>
                <a:noFill/>
              </a:ln>
              <a:solidFill>
                <a:srgbClr val="000000"/>
              </a:solidFill>
              <a:effectLst/>
              <a:uFillTx/>
              <a:latin typeface="Helvetica Neue"/>
              <a:ea typeface="Helvetica Neue"/>
              <a:cs typeface="Helvetica Neue"/>
              <a:sym typeface="Helvetica Neue"/>
            </a:endParaRPr>
          </a:p>
          <a:p>
            <a:endParaRPr lang="en-US" dirty="0"/>
          </a:p>
        </p:txBody>
      </p:sp>
    </p:spTree>
    <p:extLst>
      <p:ext uri="{BB962C8B-B14F-4D97-AF65-F5344CB8AC3E}">
        <p14:creationId xmlns:p14="http://schemas.microsoft.com/office/powerpoint/2010/main" val="41783608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sz="3200" dirty="0"/>
              <a:t>We limit the size of the groups that QOC takes. In this way:</a:t>
            </a:r>
          </a:p>
          <a:p>
            <a:pPr marL="457200" indent="-457200" algn="just">
              <a:buFont typeface="Arial" panose="020B0604020202020204" pitchFamily="34" charset="0"/>
              <a:buChar char="•"/>
            </a:pPr>
            <a:r>
              <a:rPr lang="en-US" sz="3200" dirty="0"/>
              <a:t>The QOC is relatively fast and it still reduces the overall latency.</a:t>
            </a:r>
          </a:p>
          <a:p>
            <a:pPr marL="457200" indent="-457200" algn="just">
              <a:buFont typeface="Arial" panose="020B0604020202020204" pitchFamily="34" charset="0"/>
              <a:buChar char="•"/>
            </a:pPr>
            <a:r>
              <a:rPr lang="en-US" sz="3200" dirty="0"/>
              <a:t>Similarity between these groups could be utilized to accelerate QOC</a:t>
            </a:r>
          </a:p>
          <a:p>
            <a:pPr marL="0" marR="0" indent="0" algn="just"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When the group size is small. We could build a library for group-pulse relationship.</a:t>
            </a:r>
          </a:p>
          <a:p>
            <a:pPr marL="0" marR="0" indent="0" algn="just" defTabSz="584200" rtl="0" fontAlgn="auto" latinLnBrk="0" hangingPunct="0">
              <a:lnSpc>
                <a:spcPct val="100000"/>
              </a:lnSpc>
              <a:spcBef>
                <a:spcPts val="0"/>
              </a:spcBef>
              <a:spcAft>
                <a:spcPts val="0"/>
              </a:spcAft>
              <a:buClrTx/>
              <a:buSzTx/>
              <a:buFontTx/>
              <a:buNone/>
              <a:tabLst/>
            </a:pPr>
            <a:endParaRPr lang="en-US" sz="3200" dirty="0"/>
          </a:p>
          <a:p>
            <a:pPr marL="0" marR="0" indent="0" algn="just" defTabSz="584200" rtl="0" fontAlgn="auto" latinLnBrk="0" hangingPunct="0">
              <a:lnSpc>
                <a:spcPct val="100000"/>
              </a:lnSpc>
              <a:spcBef>
                <a:spcPts val="0"/>
              </a:spcBef>
              <a:spcAft>
                <a:spcPts val="0"/>
              </a:spcAft>
              <a:buClrTx/>
              <a:buSzTx/>
              <a:buFontTx/>
              <a:buNone/>
              <a:tabLst/>
            </a:pPr>
            <a:r>
              <a:rPr kumimoji="0" lang="en-US" sz="3200" i="0" u="none" strike="noStrike" cap="none" spc="0" normalizeH="0" baseline="0" dirty="0">
                <a:ln>
                  <a:noFill/>
                </a:ln>
                <a:solidFill>
                  <a:srgbClr val="000000"/>
                </a:solidFill>
                <a:effectLst/>
                <a:uFillTx/>
                <a:ea typeface="Helvetica Neue"/>
                <a:cs typeface="Helvetica Neue"/>
                <a:sym typeface="Helvetica Neue"/>
              </a:rPr>
              <a:t>It’s similar with the idea of pre-compilation in classical computing.</a:t>
            </a:r>
          </a:p>
          <a:p>
            <a:endParaRPr lang="en-US" dirty="0"/>
          </a:p>
        </p:txBody>
      </p:sp>
    </p:spTree>
    <p:extLst>
      <p:ext uri="{BB962C8B-B14F-4D97-AF65-F5344CB8AC3E}">
        <p14:creationId xmlns:p14="http://schemas.microsoft.com/office/powerpoint/2010/main" val="3544833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torchquantum.org/"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hyperlink" Target="https://torchquantum.org/"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spTree>
      <p:nvGrpSpPr>
        <p:cNvPr id="1" name=""/>
        <p:cNvGrpSpPr/>
        <p:nvPr/>
      </p:nvGrpSpPr>
      <p:grpSpPr>
        <a:xfrm>
          <a:off x="0" y="0"/>
          <a:ext cx="0" cy="0"/>
          <a:chOff x="0" y="0"/>
          <a:chExt cx="0" cy="0"/>
        </a:xfrm>
      </p:grpSpPr>
      <p:sp>
        <p:nvSpPr>
          <p:cNvPr id="1115" name="Author"/>
          <p:cNvSpPr txBox="1">
            <a:spLocks noGrp="1"/>
          </p:cNvSpPr>
          <p:nvPr>
            <p:ph type="body" sz="quarter" idx="21" hasCustomPrompt="1"/>
          </p:nvPr>
        </p:nvSpPr>
        <p:spPr>
          <a:xfrm>
            <a:off x="1206499" y="7008698"/>
            <a:ext cx="21971002" cy="1197817"/>
          </a:xfrm>
          <a:prstGeom prst="rect">
            <a:avLst/>
          </a:prstGeom>
        </p:spPr>
        <p:txBody>
          <a:bodyPr lIns="45719" tIns="45719" rIns="45719" bIns="45719"/>
          <a:lstStyle>
            <a:lvl1pPr marL="0" indent="0" algn="ctr" defTabSz="825500">
              <a:lnSpc>
                <a:spcPct val="100000"/>
              </a:lnSpc>
              <a:spcBef>
                <a:spcPts val="0"/>
              </a:spcBef>
              <a:buClrTx/>
              <a:buSzTx/>
              <a:buNone/>
              <a:defRPr sz="5000" spc="0">
                <a:latin typeface="+mn-lt"/>
                <a:ea typeface="+mn-ea"/>
                <a:cs typeface="+mn-cs"/>
                <a:sym typeface="Arial"/>
              </a:defRPr>
            </a:lvl1pPr>
          </a:lstStyle>
          <a:p>
            <a:r>
              <a:t>Author</a:t>
            </a:r>
          </a:p>
        </p:txBody>
      </p:sp>
      <p:sp>
        <p:nvSpPr>
          <p:cNvPr id="1116" name="Presentation Title"/>
          <p:cNvSpPr txBox="1">
            <a:spLocks noGrp="1"/>
          </p:cNvSpPr>
          <p:nvPr>
            <p:ph type="title" hasCustomPrompt="1"/>
          </p:nvPr>
        </p:nvSpPr>
        <p:spPr>
          <a:xfrm>
            <a:off x="1206498" y="4379100"/>
            <a:ext cx="21971004" cy="1669384"/>
          </a:xfrm>
          <a:prstGeom prst="rect">
            <a:avLst/>
          </a:prstGeom>
        </p:spPr>
        <p:txBody>
          <a:bodyPr lIns="50800" tIns="50800" rIns="50800" bIns="50800">
            <a:normAutofit/>
          </a:bodyPr>
          <a:lstStyle>
            <a:lvl1pPr defTabSz="914400">
              <a:lnSpc>
                <a:spcPct val="85000"/>
              </a:lnSpc>
              <a:defRPr sz="8000" spc="-1"/>
            </a:lvl1pPr>
          </a:lstStyle>
          <a:p>
            <a:r>
              <a:t>Presentation Title</a:t>
            </a:r>
          </a:p>
        </p:txBody>
      </p:sp>
      <p:sp>
        <p:nvSpPr>
          <p:cNvPr id="1118" name="Conference"/>
          <p:cNvSpPr txBox="1">
            <a:spLocks noGrp="1"/>
          </p:cNvSpPr>
          <p:nvPr>
            <p:ph type="body" sz="quarter" idx="22" hasCustomPrompt="1"/>
          </p:nvPr>
        </p:nvSpPr>
        <p:spPr>
          <a:xfrm>
            <a:off x="10821689" y="12858205"/>
            <a:ext cx="2740622" cy="656482"/>
          </a:xfrm>
          <a:prstGeom prst="rect">
            <a:avLst/>
          </a:prstGeom>
        </p:spPr>
        <p:txBody>
          <a:bodyPr wrap="none" lIns="50800" tIns="50800" rIns="50800" bIns="50800" anchor="ctr">
            <a:spAutoFit/>
          </a:bodyPr>
          <a:lstStyle>
            <a:lvl1pPr marL="0" indent="0" algn="ctr" defTabSz="2438338">
              <a:lnSpc>
                <a:spcPct val="100000"/>
              </a:lnSpc>
              <a:spcBef>
                <a:spcPts val="0"/>
              </a:spcBef>
              <a:buClrTx/>
              <a:buSzTx/>
              <a:buNone/>
              <a:defRPr sz="4000" spc="0">
                <a:latin typeface="+mn-lt"/>
                <a:ea typeface="+mn-ea"/>
                <a:cs typeface="+mn-cs"/>
                <a:sym typeface="Arial"/>
              </a:defRPr>
            </a:lvl1pPr>
          </a:lstStyle>
          <a:p>
            <a:r>
              <a:t>Conference</a:t>
            </a:r>
          </a:p>
        </p:txBody>
      </p:sp>
      <p:pic>
        <p:nvPicPr>
          <p:cNvPr id="1119" name="Image" descr="Image"/>
          <p:cNvPicPr>
            <a:picLocks noChangeAspect="1"/>
          </p:cNvPicPr>
          <p:nvPr/>
        </p:nvPicPr>
        <p:blipFill>
          <a:blip r:embed="rId2"/>
          <a:stretch>
            <a:fillRect/>
          </a:stretch>
        </p:blipFill>
        <p:spPr>
          <a:xfrm>
            <a:off x="38807" y="12507935"/>
            <a:ext cx="2793688" cy="1183604"/>
          </a:xfrm>
          <a:prstGeom prst="rect">
            <a:avLst/>
          </a:prstGeom>
          <a:ln w="12700">
            <a:miter lim="400000"/>
          </a:ln>
        </p:spPr>
      </p:pic>
      <p:sp>
        <p:nvSpPr>
          <p:cNvPr id="1121" name="Slide Number"/>
          <p:cNvSpPr txBox="1">
            <a:spLocks noGrp="1"/>
          </p:cNvSpPr>
          <p:nvPr>
            <p:ph type="sldNum" sz="quarter" idx="2"/>
          </p:nvPr>
        </p:nvSpPr>
        <p:spPr>
          <a:xfrm>
            <a:off x="12001499" y="13080999"/>
            <a:ext cx="368505" cy="374600"/>
          </a:xfrm>
          <a:prstGeom prst="rect">
            <a:avLst/>
          </a:prstGeom>
        </p:spPr>
        <p:txBody>
          <a:bodyPr lIns="50800" tIns="50800" rIns="50800" bIns="50800" anchor="b"/>
          <a:lstStyle>
            <a:lvl1pPr algn="ctr" defTabSz="584200">
              <a:lnSpc>
                <a:spcPct val="100000"/>
              </a:lnSpc>
              <a:defRPr sz="1800">
                <a:latin typeface="Helvetica Neue"/>
                <a:ea typeface="Helvetica Neue"/>
                <a:cs typeface="Helvetica Neue"/>
                <a:sym typeface="Helvetica Neue"/>
              </a:defRPr>
            </a:lvl1pPr>
          </a:lstStyle>
          <a:p>
            <a:fld id="{86CB4B4D-7CA3-9044-876B-883B54F8677D}" type="slidenum">
              <a:t>‹#›</a:t>
            </a:fld>
            <a:endParaRPr/>
          </a:p>
        </p:txBody>
      </p:sp>
      <p:pic>
        <p:nvPicPr>
          <p:cNvPr id="2" name="Image" descr="Image">
            <a:extLst>
              <a:ext uri="{FF2B5EF4-FFF2-40B4-BE49-F238E27FC236}">
                <a16:creationId xmlns:a16="http://schemas.microsoft.com/office/drawing/2014/main" id="{DFEB9AC5-D453-7A98-5988-E645707E76DA}"/>
              </a:ext>
            </a:extLst>
          </p:cNvPr>
          <p:cNvPicPr>
            <a:picLocks noChangeAspect="1"/>
          </p:cNvPicPr>
          <p:nvPr userDrawn="1"/>
        </p:nvPicPr>
        <p:blipFill>
          <a:blip r:embed="rId3"/>
          <a:srcRect l="24234"/>
          <a:stretch>
            <a:fillRect/>
          </a:stretch>
        </p:blipFill>
        <p:spPr>
          <a:xfrm>
            <a:off x="19909079" y="12897719"/>
            <a:ext cx="3672720" cy="577441"/>
          </a:xfrm>
          <a:prstGeom prst="rect">
            <a:avLst/>
          </a:prstGeom>
          <a:ln w="12700">
            <a:miter lim="400000"/>
          </a:ln>
        </p:spPr>
      </p:pic>
      <p:pic>
        <p:nvPicPr>
          <p:cNvPr id="3" name="Image" descr="Image">
            <a:extLst>
              <a:ext uri="{FF2B5EF4-FFF2-40B4-BE49-F238E27FC236}">
                <a16:creationId xmlns:a16="http://schemas.microsoft.com/office/drawing/2014/main" id="{57CABE61-24D5-C7D2-418A-25D018626F41}"/>
              </a:ext>
            </a:extLst>
          </p:cNvPr>
          <p:cNvPicPr>
            <a:picLocks noChangeAspect="1"/>
          </p:cNvPicPr>
          <p:nvPr userDrawn="1"/>
        </p:nvPicPr>
        <p:blipFill>
          <a:blip r:embed="rId3"/>
          <a:srcRect r="75550"/>
          <a:stretch>
            <a:fillRect/>
          </a:stretch>
        </p:blipFill>
        <p:spPr>
          <a:xfrm>
            <a:off x="18795187" y="12897719"/>
            <a:ext cx="1184401" cy="577441"/>
          </a:xfrm>
          <a:prstGeom prst="rect">
            <a:avLst/>
          </a:prstGeom>
          <a:ln w="12700">
            <a:miter lim="400000"/>
          </a:ln>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Title, Top Bullet">
    <p:spTree>
      <p:nvGrpSpPr>
        <p:cNvPr id="1" name=""/>
        <p:cNvGrpSpPr/>
        <p:nvPr/>
      </p:nvGrpSpPr>
      <p:grpSpPr>
        <a:xfrm>
          <a:off x="0" y="0"/>
          <a:ext cx="0" cy="0"/>
          <a:chOff x="0" y="0"/>
          <a:chExt cx="0" cy="0"/>
        </a:xfrm>
      </p:grpSpPr>
      <p:sp>
        <p:nvSpPr>
          <p:cNvPr id="1089" name="Title Text"/>
          <p:cNvSpPr txBox="1">
            <a:spLocks noGrp="1"/>
          </p:cNvSpPr>
          <p:nvPr>
            <p:ph type="title"/>
          </p:nvPr>
        </p:nvSpPr>
        <p:spPr>
          <a:xfrm>
            <a:off x="1218959" y="13799"/>
            <a:ext cx="21944882" cy="2516521"/>
          </a:xfrm>
          <a:prstGeom prst="rect">
            <a:avLst/>
          </a:prstGeom>
        </p:spPr>
        <p:txBody>
          <a:bodyPr lIns="0" tIns="0" rIns="0" bIns="0">
            <a:normAutofit/>
          </a:bodyPr>
          <a:lstStyle>
            <a:lvl1pPr defTabSz="914400">
              <a:lnSpc>
                <a:spcPct val="85000"/>
              </a:lnSpc>
              <a:defRPr spc="-1"/>
            </a:lvl1pPr>
          </a:lstStyle>
          <a:p>
            <a:r>
              <a:t>Title Text</a:t>
            </a:r>
          </a:p>
        </p:txBody>
      </p:sp>
      <p:sp>
        <p:nvSpPr>
          <p:cNvPr id="1090" name="Body Level One…"/>
          <p:cNvSpPr txBox="1">
            <a:spLocks noGrp="1"/>
          </p:cNvSpPr>
          <p:nvPr>
            <p:ph type="body" idx="1" hasCustomPrompt="1"/>
          </p:nvPr>
        </p:nvSpPr>
        <p:spPr>
          <a:xfrm>
            <a:off x="1218959" y="2540000"/>
            <a:ext cx="21944882" cy="7954920"/>
          </a:xfrm>
          <a:prstGeom prst="rect">
            <a:avLst/>
          </a:prstGeom>
        </p:spPr>
        <p:txBody>
          <a:bodyPr/>
          <a:lstStyle>
            <a:lvl1pPr marL="508000" indent="-508000">
              <a:lnSpc>
                <a:spcPct val="120000"/>
              </a:lnSpc>
              <a:buClrTx/>
              <a:buSzPct val="122000"/>
              <a:buChar char="•"/>
              <a:defRPr sz="4000" spc="0">
                <a:latin typeface="+mn-lt"/>
                <a:ea typeface="+mn-ea"/>
                <a:cs typeface="+mn-cs"/>
                <a:sym typeface="Arial"/>
              </a:defRPr>
            </a:lvl1pPr>
            <a:lvl2pPr marL="1117600" indent="-508000">
              <a:lnSpc>
                <a:spcPct val="120000"/>
              </a:lnSpc>
              <a:buClrTx/>
              <a:buSzPct val="123000"/>
              <a:buChar char="•"/>
              <a:defRPr sz="4000" spc="0">
                <a:latin typeface="+mn-lt"/>
                <a:ea typeface="+mn-ea"/>
                <a:cs typeface="+mn-cs"/>
                <a:sym typeface="Arial"/>
              </a:defRPr>
            </a:lvl2pPr>
            <a:lvl3pPr marL="1727200" indent="-508000">
              <a:lnSpc>
                <a:spcPct val="120000"/>
              </a:lnSpc>
              <a:buClrTx/>
              <a:buSzPct val="123000"/>
              <a:buChar char="•"/>
              <a:defRPr sz="4000" spc="0">
                <a:latin typeface="+mn-lt"/>
                <a:ea typeface="+mn-ea"/>
                <a:cs typeface="+mn-cs"/>
                <a:sym typeface="Arial"/>
              </a:defRPr>
            </a:lvl3pPr>
            <a:lvl4pPr marL="2336800" indent="-508000">
              <a:lnSpc>
                <a:spcPct val="120000"/>
              </a:lnSpc>
              <a:buClrTx/>
              <a:buSzPct val="123000"/>
              <a:buChar char="•"/>
              <a:defRPr sz="4000" spc="0">
                <a:latin typeface="+mn-lt"/>
                <a:ea typeface="+mn-ea"/>
                <a:cs typeface="+mn-cs"/>
                <a:sym typeface="Arial"/>
              </a:defRPr>
            </a:lvl4pPr>
            <a:lvl5pPr marL="2946400" indent="-508000">
              <a:lnSpc>
                <a:spcPct val="120000"/>
              </a:lnSpc>
              <a:buClrTx/>
              <a:buSzPct val="123000"/>
              <a:buChar char="•"/>
              <a:defRPr sz="4000" spc="0">
                <a:latin typeface="+mn-lt"/>
                <a:ea typeface="+mn-ea"/>
                <a:cs typeface="+mn-cs"/>
                <a:sym typeface="Arial"/>
              </a:defRPr>
            </a:lvl5pPr>
          </a:lstStyle>
          <a:p>
            <a:r>
              <a:rPr dirty="0"/>
              <a:t>Top Bullets</a:t>
            </a:r>
          </a:p>
          <a:p>
            <a:pPr lvl="1"/>
            <a:endParaRPr dirty="0"/>
          </a:p>
          <a:p>
            <a:pPr lvl="2"/>
            <a:endParaRPr dirty="0"/>
          </a:p>
          <a:p>
            <a:pPr lvl="3"/>
            <a:endParaRPr dirty="0"/>
          </a:p>
          <a:p>
            <a:pPr lvl="4"/>
            <a:endParaRPr dirty="0"/>
          </a:p>
        </p:txBody>
      </p:sp>
      <p:pic>
        <p:nvPicPr>
          <p:cNvPr id="1091" name="Image" descr="Image"/>
          <p:cNvPicPr>
            <a:picLocks noChangeAspect="1"/>
          </p:cNvPicPr>
          <p:nvPr userDrawn="1"/>
        </p:nvPicPr>
        <p:blipFill>
          <a:blip r:embed="rId2"/>
          <a:stretch>
            <a:fillRect/>
          </a:stretch>
        </p:blipFill>
        <p:spPr>
          <a:xfrm>
            <a:off x="38807" y="12507935"/>
            <a:ext cx="2793688" cy="1183604"/>
          </a:xfrm>
          <a:prstGeom prst="rect">
            <a:avLst/>
          </a:prstGeom>
          <a:ln w="12700">
            <a:miter lim="400000"/>
          </a:ln>
        </p:spPr>
      </p:pic>
      <p:sp>
        <p:nvSpPr>
          <p:cNvPr id="1092" name="Slide Number"/>
          <p:cNvSpPr txBox="1">
            <a:spLocks noGrp="1"/>
          </p:cNvSpPr>
          <p:nvPr>
            <p:ph type="sldNum" sz="quarter" idx="2"/>
          </p:nvPr>
        </p:nvSpPr>
        <p:spPr>
          <a:xfrm>
            <a:off x="23715228" y="13095999"/>
            <a:ext cx="751435" cy="500474"/>
          </a:xfrm>
          <a:prstGeom prst="rect">
            <a:avLst/>
          </a:prstGeom>
        </p:spPr>
        <p:txBody>
          <a:bodyPr wrap="square"/>
          <a:lstStyle>
            <a:lvl1pPr>
              <a:lnSpc>
                <a:spcPct val="100000"/>
              </a:lnSpc>
              <a:defRPr sz="2500">
                <a:latin typeface="+mn-lt"/>
                <a:ea typeface="+mn-ea"/>
                <a:cs typeface="+mn-cs"/>
                <a:sym typeface="Arial"/>
              </a:defRPr>
            </a:lvl1pPr>
          </a:lstStyle>
          <a:p>
            <a:fld id="{86CB4B4D-7CA3-9044-876B-883B54F8677D}" type="slidenum">
              <a:t>‹#›</a:t>
            </a:fld>
            <a:endParaRPr/>
          </a:p>
        </p:txBody>
      </p:sp>
      <p:pic>
        <p:nvPicPr>
          <p:cNvPr id="2" name="Image" descr="Image">
            <a:extLst>
              <a:ext uri="{FF2B5EF4-FFF2-40B4-BE49-F238E27FC236}">
                <a16:creationId xmlns:a16="http://schemas.microsoft.com/office/drawing/2014/main" id="{4E423E29-9D8B-F348-8307-1779F705C125}"/>
              </a:ext>
            </a:extLst>
          </p:cNvPr>
          <p:cNvPicPr>
            <a:picLocks noChangeAspect="1"/>
          </p:cNvPicPr>
          <p:nvPr userDrawn="1"/>
        </p:nvPicPr>
        <p:blipFill>
          <a:blip r:embed="rId3"/>
          <a:srcRect l="24234"/>
          <a:stretch>
            <a:fillRect/>
          </a:stretch>
        </p:blipFill>
        <p:spPr>
          <a:xfrm>
            <a:off x="19909079" y="12897719"/>
            <a:ext cx="3672720" cy="577441"/>
          </a:xfrm>
          <a:prstGeom prst="rect">
            <a:avLst/>
          </a:prstGeom>
          <a:ln w="12700">
            <a:miter lim="400000"/>
          </a:ln>
        </p:spPr>
      </p:pic>
      <p:pic>
        <p:nvPicPr>
          <p:cNvPr id="3" name="Image" descr="Image">
            <a:extLst>
              <a:ext uri="{FF2B5EF4-FFF2-40B4-BE49-F238E27FC236}">
                <a16:creationId xmlns:a16="http://schemas.microsoft.com/office/drawing/2014/main" id="{F9975E71-2F7A-496F-CEA8-899DCEA42F6C}"/>
              </a:ext>
            </a:extLst>
          </p:cNvPr>
          <p:cNvPicPr>
            <a:picLocks noChangeAspect="1"/>
          </p:cNvPicPr>
          <p:nvPr userDrawn="1"/>
        </p:nvPicPr>
        <p:blipFill>
          <a:blip r:embed="rId3"/>
          <a:srcRect r="75550"/>
          <a:stretch>
            <a:fillRect/>
          </a:stretch>
        </p:blipFill>
        <p:spPr>
          <a:xfrm>
            <a:off x="18795187" y="12897719"/>
            <a:ext cx="1184401" cy="577441"/>
          </a:xfrm>
          <a:prstGeom prst="rect">
            <a:avLst/>
          </a:prstGeom>
          <a:ln w="12700">
            <a:miter lim="400000"/>
          </a:ln>
        </p:spPr>
      </p:pic>
      <p:sp>
        <p:nvSpPr>
          <p:cNvPr id="4" name="TextBox 3">
            <a:extLst>
              <a:ext uri="{FF2B5EF4-FFF2-40B4-BE49-F238E27FC236}">
                <a16:creationId xmlns:a16="http://schemas.microsoft.com/office/drawing/2014/main" id="{B5148547-3295-DF90-AFE7-ACAE8FE6DD6F}"/>
              </a:ext>
            </a:extLst>
          </p:cNvPr>
          <p:cNvSpPr txBox="1"/>
          <p:nvPr userDrawn="1"/>
        </p:nvSpPr>
        <p:spPr>
          <a:xfrm>
            <a:off x="7880098" y="13083138"/>
            <a:ext cx="8556186" cy="75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mn-lt"/>
                <a:ea typeface="+mn-ea"/>
                <a:cs typeface="+mn-cs"/>
                <a:sym typeface="Arial"/>
              </a:rPr>
              <a:t>Materials at: </a:t>
            </a:r>
            <a:r>
              <a:rPr kumimoji="0" lang="en-US" sz="3600" b="1" i="0" u="none" strike="noStrike" cap="none" spc="0" normalizeH="0" baseline="0" dirty="0">
                <a:ln>
                  <a:noFill/>
                </a:ln>
                <a:solidFill>
                  <a:srgbClr val="000000"/>
                </a:solidFill>
                <a:effectLst/>
                <a:uFillTx/>
                <a:latin typeface="+mn-lt"/>
                <a:ea typeface="+mn-ea"/>
                <a:cs typeface="+mn-cs"/>
                <a:sym typeface="Arial"/>
                <a:hlinkClick r:id="rId4"/>
              </a:rPr>
              <a:t>https://torchquantum.org</a:t>
            </a:r>
            <a:r>
              <a:rPr kumimoji="0" lang="en-US" sz="3600" b="1" i="0" u="none" strike="noStrike" cap="none" spc="0" normalizeH="0" baseline="0" dirty="0">
                <a:ln>
                  <a:noFill/>
                </a:ln>
                <a:solidFill>
                  <a:srgbClr val="000000"/>
                </a:solidFill>
                <a:effectLst/>
                <a:uFillTx/>
                <a:latin typeface="+mn-lt"/>
                <a:ea typeface="+mn-ea"/>
                <a:cs typeface="+mn-cs"/>
                <a:sym typeface="Arial"/>
              </a:rPr>
              <a:t> </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Top&amp;Bottom Bullet">
    <p:spTree>
      <p:nvGrpSpPr>
        <p:cNvPr id="1" name=""/>
        <p:cNvGrpSpPr/>
        <p:nvPr/>
      </p:nvGrpSpPr>
      <p:grpSpPr>
        <a:xfrm>
          <a:off x="0" y="0"/>
          <a:ext cx="0" cy="0"/>
          <a:chOff x="0" y="0"/>
          <a:chExt cx="0" cy="0"/>
        </a:xfrm>
      </p:grpSpPr>
      <p:sp>
        <p:nvSpPr>
          <p:cNvPr id="1102" name="Title Text"/>
          <p:cNvSpPr txBox="1">
            <a:spLocks noGrp="1"/>
          </p:cNvSpPr>
          <p:nvPr>
            <p:ph type="title"/>
          </p:nvPr>
        </p:nvSpPr>
        <p:spPr>
          <a:xfrm>
            <a:off x="1218959" y="13799"/>
            <a:ext cx="21944882" cy="2516521"/>
          </a:xfrm>
          <a:prstGeom prst="rect">
            <a:avLst/>
          </a:prstGeom>
        </p:spPr>
        <p:txBody>
          <a:bodyPr lIns="0" tIns="0" rIns="0" bIns="0">
            <a:normAutofit/>
          </a:bodyPr>
          <a:lstStyle>
            <a:lvl1pPr defTabSz="914400">
              <a:lnSpc>
                <a:spcPct val="85000"/>
              </a:lnSpc>
              <a:defRPr spc="-1"/>
            </a:lvl1pPr>
          </a:lstStyle>
          <a:p>
            <a:r>
              <a:t>Title Text</a:t>
            </a:r>
          </a:p>
        </p:txBody>
      </p:sp>
      <p:sp>
        <p:nvSpPr>
          <p:cNvPr id="1103" name="Body Level One"/>
          <p:cNvSpPr txBox="1">
            <a:spLocks noGrp="1"/>
          </p:cNvSpPr>
          <p:nvPr>
            <p:ph type="body" sz="quarter" idx="21" hasCustomPrompt="1"/>
          </p:nvPr>
        </p:nvSpPr>
        <p:spPr>
          <a:xfrm>
            <a:off x="1219559" y="11586174"/>
            <a:ext cx="21944882" cy="889691"/>
          </a:xfrm>
          <a:prstGeom prst="rect">
            <a:avLst/>
          </a:prstGeom>
        </p:spPr>
        <p:txBody>
          <a:bodyPr/>
          <a:lstStyle>
            <a:lvl1pPr marL="508000" indent="-508000">
              <a:lnSpc>
                <a:spcPct val="120000"/>
              </a:lnSpc>
              <a:buClrTx/>
              <a:buSzPct val="123000"/>
              <a:buChar char="•"/>
              <a:defRPr sz="4000" spc="0">
                <a:latin typeface="+mn-lt"/>
                <a:ea typeface="+mn-ea"/>
                <a:cs typeface="+mn-cs"/>
                <a:sym typeface="Arial"/>
              </a:defRPr>
            </a:lvl1pPr>
          </a:lstStyle>
          <a:p>
            <a:r>
              <a:t>Bottom bullets</a:t>
            </a:r>
          </a:p>
        </p:txBody>
      </p:sp>
      <p:sp>
        <p:nvSpPr>
          <p:cNvPr id="1104" name="Body Level One…"/>
          <p:cNvSpPr txBox="1">
            <a:spLocks noGrp="1"/>
          </p:cNvSpPr>
          <p:nvPr>
            <p:ph type="body" idx="1" hasCustomPrompt="1"/>
          </p:nvPr>
        </p:nvSpPr>
        <p:spPr>
          <a:xfrm>
            <a:off x="1218959" y="2540000"/>
            <a:ext cx="21944882" cy="7954920"/>
          </a:xfrm>
          <a:prstGeom prst="rect">
            <a:avLst/>
          </a:prstGeom>
        </p:spPr>
        <p:txBody>
          <a:bodyPr/>
          <a:lstStyle>
            <a:lvl1pPr marL="508000" indent="-508000">
              <a:lnSpc>
                <a:spcPct val="120000"/>
              </a:lnSpc>
              <a:buClrTx/>
              <a:buSzPct val="122000"/>
              <a:buChar char="•"/>
              <a:defRPr sz="4000" spc="0">
                <a:latin typeface="+mn-lt"/>
                <a:ea typeface="+mn-ea"/>
                <a:cs typeface="+mn-cs"/>
                <a:sym typeface="Arial"/>
              </a:defRPr>
            </a:lvl1pPr>
            <a:lvl2pPr marL="1117600" indent="-508000">
              <a:lnSpc>
                <a:spcPct val="120000"/>
              </a:lnSpc>
              <a:buClrTx/>
              <a:buSzPct val="123000"/>
              <a:buChar char="•"/>
              <a:defRPr sz="4000" spc="0">
                <a:latin typeface="+mn-lt"/>
                <a:ea typeface="+mn-ea"/>
                <a:cs typeface="+mn-cs"/>
                <a:sym typeface="Arial"/>
              </a:defRPr>
            </a:lvl2pPr>
            <a:lvl3pPr marL="1727200" indent="-508000">
              <a:lnSpc>
                <a:spcPct val="120000"/>
              </a:lnSpc>
              <a:buClrTx/>
              <a:buSzPct val="123000"/>
              <a:buChar char="•"/>
              <a:defRPr sz="4000" spc="0">
                <a:latin typeface="+mn-lt"/>
                <a:ea typeface="+mn-ea"/>
                <a:cs typeface="+mn-cs"/>
                <a:sym typeface="Arial"/>
              </a:defRPr>
            </a:lvl3pPr>
            <a:lvl4pPr marL="2336800" indent="-508000">
              <a:lnSpc>
                <a:spcPct val="120000"/>
              </a:lnSpc>
              <a:buClrTx/>
              <a:buSzPct val="123000"/>
              <a:buChar char="•"/>
              <a:defRPr sz="4000" spc="0">
                <a:latin typeface="+mn-lt"/>
                <a:ea typeface="+mn-ea"/>
                <a:cs typeface="+mn-cs"/>
                <a:sym typeface="Arial"/>
              </a:defRPr>
            </a:lvl4pPr>
            <a:lvl5pPr marL="2946400" indent="-508000">
              <a:lnSpc>
                <a:spcPct val="120000"/>
              </a:lnSpc>
              <a:buClrTx/>
              <a:buSzPct val="123000"/>
              <a:buChar char="•"/>
              <a:defRPr sz="4000" spc="0">
                <a:latin typeface="+mn-lt"/>
                <a:ea typeface="+mn-ea"/>
                <a:cs typeface="+mn-cs"/>
                <a:sym typeface="Arial"/>
              </a:defRPr>
            </a:lvl5pPr>
          </a:lstStyle>
          <a:p>
            <a:r>
              <a:rPr dirty="0"/>
              <a:t>Top Bullets</a:t>
            </a:r>
          </a:p>
          <a:p>
            <a:pPr lvl="1"/>
            <a:endParaRPr dirty="0"/>
          </a:p>
          <a:p>
            <a:pPr lvl="2"/>
            <a:endParaRPr dirty="0"/>
          </a:p>
          <a:p>
            <a:pPr lvl="3"/>
            <a:endParaRPr dirty="0"/>
          </a:p>
          <a:p>
            <a:pPr lvl="4"/>
            <a:endParaRPr dirty="0"/>
          </a:p>
        </p:txBody>
      </p:sp>
      <p:pic>
        <p:nvPicPr>
          <p:cNvPr id="1105" name="Image" descr="Image"/>
          <p:cNvPicPr>
            <a:picLocks noChangeAspect="1"/>
          </p:cNvPicPr>
          <p:nvPr/>
        </p:nvPicPr>
        <p:blipFill>
          <a:blip r:embed="rId2"/>
          <a:stretch>
            <a:fillRect/>
          </a:stretch>
        </p:blipFill>
        <p:spPr>
          <a:xfrm>
            <a:off x="38807" y="12507935"/>
            <a:ext cx="2793688" cy="1183604"/>
          </a:xfrm>
          <a:prstGeom prst="rect">
            <a:avLst/>
          </a:prstGeom>
          <a:ln w="12700">
            <a:miter lim="400000"/>
          </a:ln>
        </p:spPr>
      </p:pic>
      <p:sp>
        <p:nvSpPr>
          <p:cNvPr id="1106" name="Slide Number"/>
          <p:cNvSpPr txBox="1">
            <a:spLocks noGrp="1"/>
          </p:cNvSpPr>
          <p:nvPr>
            <p:ph type="sldNum" sz="quarter" idx="2"/>
          </p:nvPr>
        </p:nvSpPr>
        <p:spPr>
          <a:xfrm>
            <a:off x="23715228" y="13095999"/>
            <a:ext cx="751435" cy="500474"/>
          </a:xfrm>
          <a:prstGeom prst="rect">
            <a:avLst/>
          </a:prstGeom>
        </p:spPr>
        <p:txBody>
          <a:bodyPr wrap="square"/>
          <a:lstStyle>
            <a:lvl1pPr>
              <a:lnSpc>
                <a:spcPct val="100000"/>
              </a:lnSpc>
              <a:defRPr sz="2500">
                <a:latin typeface="+mn-lt"/>
                <a:ea typeface="+mn-ea"/>
                <a:cs typeface="+mn-cs"/>
                <a:sym typeface="Arial"/>
              </a:defRPr>
            </a:lvl1pPr>
          </a:lstStyle>
          <a:p>
            <a:fld id="{86CB4B4D-7CA3-9044-876B-883B54F8677D}" type="slidenum">
              <a:t>‹#›</a:t>
            </a:fld>
            <a:endParaRPr/>
          </a:p>
        </p:txBody>
      </p:sp>
      <p:pic>
        <p:nvPicPr>
          <p:cNvPr id="2" name="Image" descr="Image">
            <a:extLst>
              <a:ext uri="{FF2B5EF4-FFF2-40B4-BE49-F238E27FC236}">
                <a16:creationId xmlns:a16="http://schemas.microsoft.com/office/drawing/2014/main" id="{98740A1A-446A-724B-F294-52ED6D9329F9}"/>
              </a:ext>
            </a:extLst>
          </p:cNvPr>
          <p:cNvPicPr>
            <a:picLocks noChangeAspect="1"/>
          </p:cNvPicPr>
          <p:nvPr userDrawn="1"/>
        </p:nvPicPr>
        <p:blipFill>
          <a:blip r:embed="rId3"/>
          <a:srcRect l="24234"/>
          <a:stretch>
            <a:fillRect/>
          </a:stretch>
        </p:blipFill>
        <p:spPr>
          <a:xfrm>
            <a:off x="19909079" y="12897719"/>
            <a:ext cx="3672720" cy="577441"/>
          </a:xfrm>
          <a:prstGeom prst="rect">
            <a:avLst/>
          </a:prstGeom>
          <a:ln w="12700">
            <a:miter lim="400000"/>
          </a:ln>
        </p:spPr>
      </p:pic>
      <p:pic>
        <p:nvPicPr>
          <p:cNvPr id="3" name="Image" descr="Image">
            <a:extLst>
              <a:ext uri="{FF2B5EF4-FFF2-40B4-BE49-F238E27FC236}">
                <a16:creationId xmlns:a16="http://schemas.microsoft.com/office/drawing/2014/main" id="{5CB2ED67-BB39-010A-D5A8-E1CAB07E9ED6}"/>
              </a:ext>
            </a:extLst>
          </p:cNvPr>
          <p:cNvPicPr>
            <a:picLocks noChangeAspect="1"/>
          </p:cNvPicPr>
          <p:nvPr userDrawn="1"/>
        </p:nvPicPr>
        <p:blipFill>
          <a:blip r:embed="rId3"/>
          <a:srcRect r="75550"/>
          <a:stretch>
            <a:fillRect/>
          </a:stretch>
        </p:blipFill>
        <p:spPr>
          <a:xfrm>
            <a:off x="18795187" y="12897719"/>
            <a:ext cx="1184401" cy="577441"/>
          </a:xfrm>
          <a:prstGeom prst="rect">
            <a:avLst/>
          </a:prstGeom>
          <a:ln w="12700">
            <a:miter lim="400000"/>
          </a:ln>
        </p:spPr>
      </p:pic>
      <p:sp>
        <p:nvSpPr>
          <p:cNvPr id="4" name="TextBox 3">
            <a:extLst>
              <a:ext uri="{FF2B5EF4-FFF2-40B4-BE49-F238E27FC236}">
                <a16:creationId xmlns:a16="http://schemas.microsoft.com/office/drawing/2014/main" id="{5CD6AE65-77EB-A0C1-894B-FA220A8EA57D}"/>
              </a:ext>
            </a:extLst>
          </p:cNvPr>
          <p:cNvSpPr txBox="1"/>
          <p:nvPr userDrawn="1"/>
        </p:nvSpPr>
        <p:spPr>
          <a:xfrm>
            <a:off x="7880098" y="13083138"/>
            <a:ext cx="8556186" cy="7571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3600" b="1" i="0" u="none" strike="noStrike" cap="none" spc="0" normalizeH="0" baseline="0" dirty="0">
                <a:ln>
                  <a:noFill/>
                </a:ln>
                <a:solidFill>
                  <a:srgbClr val="000000"/>
                </a:solidFill>
                <a:effectLst/>
                <a:uFillTx/>
                <a:latin typeface="+mn-lt"/>
                <a:ea typeface="+mn-ea"/>
                <a:cs typeface="+mn-cs"/>
                <a:sym typeface="Arial"/>
              </a:rPr>
              <a:t>Materials at: </a:t>
            </a:r>
            <a:r>
              <a:rPr kumimoji="0" lang="en-US" sz="3600" b="1" i="0" u="none" strike="noStrike" cap="none" spc="0" normalizeH="0" baseline="0" dirty="0">
                <a:ln>
                  <a:noFill/>
                </a:ln>
                <a:solidFill>
                  <a:srgbClr val="000000"/>
                </a:solidFill>
                <a:effectLst/>
                <a:uFillTx/>
                <a:latin typeface="+mn-lt"/>
                <a:ea typeface="+mn-ea"/>
                <a:cs typeface="+mn-cs"/>
                <a:sym typeface="Arial"/>
                <a:hlinkClick r:id="rId4"/>
              </a:rPr>
              <a:t>https://torchquantum.org</a:t>
            </a:r>
            <a:r>
              <a:rPr kumimoji="0" lang="en-US" sz="3600" b="1" i="0" u="none" strike="noStrike" cap="none" spc="0" normalizeH="0" baseline="0" dirty="0">
                <a:ln>
                  <a:noFill/>
                </a:ln>
                <a:solidFill>
                  <a:srgbClr val="000000"/>
                </a:solidFill>
                <a:effectLst/>
                <a:uFillTx/>
                <a:latin typeface="+mn-lt"/>
                <a:ea typeface="+mn-ea"/>
                <a:cs typeface="+mn-cs"/>
                <a:sym typeface="Arial"/>
              </a:rPr>
              <a:t> </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Image" descr="Image"/>
          <p:cNvPicPr>
            <a:picLocks noChangeAspect="1"/>
          </p:cNvPicPr>
          <p:nvPr userDrawn="1"/>
        </p:nvPicPr>
        <p:blipFill>
          <a:blip r:embed="rId5"/>
          <a:srcRect r="75550"/>
          <a:stretch>
            <a:fillRect/>
          </a:stretch>
        </p:blipFill>
        <p:spPr>
          <a:xfrm>
            <a:off x="623879" y="12897719"/>
            <a:ext cx="1184401" cy="577441"/>
          </a:xfrm>
          <a:prstGeom prst="rect">
            <a:avLst/>
          </a:prstGeom>
          <a:ln w="12700">
            <a:miter lim="400000"/>
          </a:ln>
        </p:spPr>
      </p:pic>
      <p:sp>
        <p:nvSpPr>
          <p:cNvPr id="5" name="Title Text"/>
          <p:cNvSpPr txBox="1">
            <a:spLocks noGrp="1"/>
          </p:cNvSpPr>
          <p:nvPr>
            <p:ph type="title"/>
          </p:nvPr>
        </p:nvSpPr>
        <p:spPr>
          <a:xfrm>
            <a:off x="1219200" y="-323851"/>
            <a:ext cx="21945600" cy="3016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279" tIns="71279" rIns="71279" bIns="71279" anchor="ctr"/>
          <a:lstStyle/>
          <a:p>
            <a:r>
              <a:rPr dirty="0"/>
              <a:t>Title Text</a:t>
            </a:r>
          </a:p>
        </p:txBody>
      </p:sp>
      <p:sp>
        <p:nvSpPr>
          <p:cNvPr id="8" name="Body Level One…">
            <a:extLst>
              <a:ext uri="{FF2B5EF4-FFF2-40B4-BE49-F238E27FC236}">
                <a16:creationId xmlns:a16="http://schemas.microsoft.com/office/drawing/2014/main" id="{7ABD0548-0D23-D9CF-E7CD-90AEB9174F26}"/>
              </a:ext>
            </a:extLst>
          </p:cNvPr>
          <p:cNvSpPr txBox="1">
            <a:spLocks/>
          </p:cNvSpPr>
          <p:nvPr userDrawn="1"/>
        </p:nvSpPr>
        <p:spPr>
          <a:xfrm>
            <a:off x="1218959" y="2540000"/>
            <a:ext cx="21944882" cy="7954920"/>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a:t>Top Bullets</a:t>
            </a:r>
          </a:p>
          <a:p>
            <a:pPr lvl="1" hangingPunct="1"/>
            <a:endParaRPr lang="en-US"/>
          </a:p>
          <a:p>
            <a:pPr lvl="2" hangingPunct="1"/>
            <a:endParaRPr lang="en-US"/>
          </a:p>
          <a:p>
            <a:pPr lvl="3" hangingPunct="1"/>
            <a:endParaRPr lang="en-US"/>
          </a:p>
          <a:p>
            <a:pPr lvl="4" hangingPunct="1"/>
            <a:endParaRPr lang="en-US" dirty="0"/>
          </a:p>
        </p:txBody>
      </p:sp>
      <p:sp>
        <p:nvSpPr>
          <p:cNvPr id="9" name="Slide Number">
            <a:extLst>
              <a:ext uri="{FF2B5EF4-FFF2-40B4-BE49-F238E27FC236}">
                <a16:creationId xmlns:a16="http://schemas.microsoft.com/office/drawing/2014/main" id="{C555773E-7226-52DB-F28E-03C5EE08544B}"/>
              </a:ext>
            </a:extLst>
          </p:cNvPr>
          <p:cNvSpPr txBox="1">
            <a:spLocks noGrp="1"/>
          </p:cNvSpPr>
          <p:nvPr>
            <p:ph type="sldNum" sz="quarter" idx="4"/>
          </p:nvPr>
        </p:nvSpPr>
        <p:spPr>
          <a:xfrm>
            <a:off x="23715228" y="13095999"/>
            <a:ext cx="751435" cy="500474"/>
          </a:xfrm>
          <a:prstGeom prst="rect">
            <a:avLst/>
          </a:prstGeom>
        </p:spPr>
        <p:txBody>
          <a:bodyPr wrap="square"/>
          <a:lstStyle>
            <a:lvl1pPr>
              <a:lnSpc>
                <a:spcPct val="100000"/>
              </a:lnSpc>
              <a:defRPr sz="2500">
                <a:latin typeface="+mn-lt"/>
                <a:ea typeface="+mn-ea"/>
                <a:cs typeface="+mn-cs"/>
                <a:sym typeface="Arial"/>
              </a:defRPr>
            </a:lvl1pPr>
          </a:lstStyle>
          <a:p>
            <a:fld id="{86CB4B4D-7CA3-9044-876B-883B54F8677D}" type="slidenum">
              <a:t>‹#›</a:t>
            </a:fld>
            <a:endParaRPr/>
          </a:p>
        </p:txBody>
      </p:sp>
      <p:pic>
        <p:nvPicPr>
          <p:cNvPr id="2" name="Image" descr="Image">
            <a:extLst>
              <a:ext uri="{FF2B5EF4-FFF2-40B4-BE49-F238E27FC236}">
                <a16:creationId xmlns:a16="http://schemas.microsoft.com/office/drawing/2014/main" id="{1A023611-AC0D-7EA3-0993-A2B6C00FBD44}"/>
              </a:ext>
            </a:extLst>
          </p:cNvPr>
          <p:cNvPicPr>
            <a:picLocks noChangeAspect="1"/>
          </p:cNvPicPr>
          <p:nvPr userDrawn="1"/>
        </p:nvPicPr>
        <p:blipFill>
          <a:blip r:embed="rId5"/>
          <a:srcRect l="24234"/>
          <a:stretch>
            <a:fillRect/>
          </a:stretch>
        </p:blipFill>
        <p:spPr>
          <a:xfrm>
            <a:off x="19909079" y="12897719"/>
            <a:ext cx="3672720" cy="577441"/>
          </a:xfrm>
          <a:prstGeom prst="rect">
            <a:avLst/>
          </a:prstGeom>
          <a:ln w="12700">
            <a:miter lim="400000"/>
          </a:ln>
        </p:spPr>
      </p:pic>
      <p:pic>
        <p:nvPicPr>
          <p:cNvPr id="4" name="Image" descr="Image">
            <a:extLst>
              <a:ext uri="{FF2B5EF4-FFF2-40B4-BE49-F238E27FC236}">
                <a16:creationId xmlns:a16="http://schemas.microsoft.com/office/drawing/2014/main" id="{15191D38-F4E8-4E21-755F-BACA84CE525F}"/>
              </a:ext>
            </a:extLst>
          </p:cNvPr>
          <p:cNvPicPr>
            <a:picLocks noChangeAspect="1"/>
          </p:cNvPicPr>
          <p:nvPr userDrawn="1"/>
        </p:nvPicPr>
        <p:blipFill>
          <a:blip r:embed="rId5"/>
          <a:srcRect r="75550"/>
          <a:stretch>
            <a:fillRect/>
          </a:stretch>
        </p:blipFill>
        <p:spPr>
          <a:xfrm>
            <a:off x="18795187" y="12897719"/>
            <a:ext cx="1184401" cy="577441"/>
          </a:xfrm>
          <a:prstGeom prst="rect">
            <a:avLst/>
          </a:prstGeom>
          <a:ln w="12700">
            <a:miter lim="400000"/>
          </a:ln>
        </p:spPr>
      </p:pic>
      <p:sp>
        <p:nvSpPr>
          <p:cNvPr id="6" name="Footer Placeholder 5">
            <a:extLst>
              <a:ext uri="{FF2B5EF4-FFF2-40B4-BE49-F238E27FC236}">
                <a16:creationId xmlns:a16="http://schemas.microsoft.com/office/drawing/2014/main" id="{775543C0-0519-7368-0BCE-E5CA5469FA6B}"/>
              </a:ext>
            </a:extLst>
          </p:cNvPr>
          <p:cNvSpPr>
            <a:spLocks noGrp="1"/>
          </p:cNvSpPr>
          <p:nvPr>
            <p:ph type="ftr" sz="quarter" idx="3"/>
          </p:nvPr>
        </p:nvSpPr>
        <p:spPr>
          <a:xfrm>
            <a:off x="8077200" y="12712700"/>
            <a:ext cx="8229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51" r:id="rId1"/>
    <p:sldLayoutId id="2147483749" r:id="rId2"/>
    <p:sldLayoutId id="2147483750" r:id="rId3"/>
  </p:sldLayoutIdLst>
  <p:transition spd="med"/>
  <p:txStyles>
    <p:titleStyle>
      <a:lvl1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p:titleStyle>
    <p:bodyStyle>
      <a:lvl1pPr marL="431999" marR="0" indent="-3239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1pPr>
      <a:lvl2pPr marL="863999" marR="0" indent="-323999" algn="l" defTabSz="914400" rtl="0" latinLnBrk="0">
        <a:lnSpc>
          <a:spcPct val="90000"/>
        </a:lnSpc>
        <a:spcBef>
          <a:spcPts val="1400"/>
        </a:spcBef>
        <a:spcAft>
          <a:spcPts val="0"/>
        </a:spcAft>
        <a:buClr>
          <a:srgbClr val="000000"/>
        </a:buClr>
        <a:buSzPct val="75000"/>
        <a:buFontTx/>
        <a:buChar char="−"/>
        <a:tabLst/>
        <a:defRPr sz="4800" b="0" i="0" u="none" strike="noStrike" cap="none" spc="-1" baseline="0">
          <a:solidFill>
            <a:srgbClr val="000000"/>
          </a:solidFill>
          <a:uFillTx/>
          <a:latin typeface="Helvetica Neue"/>
          <a:ea typeface="Helvetica Neue"/>
          <a:cs typeface="Helvetica Neue"/>
          <a:sym typeface="Helvetica Neue"/>
        </a:defRPr>
      </a:lvl2pPr>
      <a:lvl3pPr marL="1295999" marR="0" indent="-2880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3pPr>
      <a:lvl4pPr marL="1727999" marR="0" indent="-215999" algn="l" defTabSz="914400" rtl="0" latinLnBrk="0">
        <a:lnSpc>
          <a:spcPct val="90000"/>
        </a:lnSpc>
        <a:spcBef>
          <a:spcPts val="1400"/>
        </a:spcBef>
        <a:spcAft>
          <a:spcPts val="0"/>
        </a:spcAft>
        <a:buClr>
          <a:srgbClr val="000000"/>
        </a:buClr>
        <a:buSzPct val="75000"/>
        <a:buFontTx/>
        <a:buChar char="−"/>
        <a:tabLst/>
        <a:defRPr sz="4800" b="0" i="0" u="none" strike="noStrike" cap="none" spc="-1" baseline="0">
          <a:solidFill>
            <a:srgbClr val="000000"/>
          </a:solidFill>
          <a:uFillTx/>
          <a:latin typeface="Helvetica Neue"/>
          <a:ea typeface="Helvetica Neue"/>
          <a:cs typeface="Helvetica Neue"/>
          <a:sym typeface="Helvetica Neue"/>
        </a:defRPr>
      </a:lvl4pPr>
      <a:lvl5pPr marL="2462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p:bodyStyle>
    <p:otherStyle>
      <a:lvl1pPr marL="0" marR="0" indent="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1pPr>
      <a:lvl2pPr marL="0" marR="0" indent="4572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2pPr>
      <a:lvl3pPr marL="0" marR="0" indent="9144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3pPr>
      <a:lvl4pPr marL="0" marR="0" indent="13716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4pPr>
      <a:lvl5pPr marL="0" marR="0" indent="18288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5pPr>
      <a:lvl6pPr marL="0" marR="0" indent="22860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6pPr>
      <a:lvl7pPr marL="0" marR="0" indent="27432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7pPr>
      <a:lvl8pPr marL="0" marR="0" indent="32004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8pPr>
      <a:lvl9pPr marL="0" marR="0" indent="3657600" algn="just" defTabSz="825500" rtl="0" latinLnBrk="0">
        <a:lnSpc>
          <a:spcPct val="120000"/>
        </a:lnSpc>
        <a:spcBef>
          <a:spcPts val="0"/>
        </a:spcBef>
        <a:spcAft>
          <a:spcPts val="0"/>
        </a:spcAft>
        <a:buClrTx/>
        <a:buSzTx/>
        <a:buFontTx/>
        <a:buNone/>
        <a:tabLst/>
        <a:defRPr sz="32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orchquantum.org/"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0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0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0.png"/><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121.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50.png"/><Relationship Id="rId1" Type="http://schemas.openxmlformats.org/officeDocument/2006/relationships/slideLayout" Target="../slideLayouts/slideLayout2.xml"/><Relationship Id="rId5" Type="http://schemas.openxmlformats.org/officeDocument/2006/relationships/image" Target="../media/image680.png"/><Relationship Id="rId4" Type="http://schemas.openxmlformats.org/officeDocument/2006/relationships/image" Target="../media/image69.svg"/></Relationships>
</file>

<file path=ppt/slides/_rels/slide12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svg"/></Relationships>
</file>

<file path=ppt/slides/_rels/slide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5.svg"/></Relationships>
</file>

<file path=ppt/slides/_rels/slide1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72.svg"/></Relationships>
</file>

<file path=ppt/slides/_rels/slide12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hyperlink" Target="https://qmlsys.mit.edu/#transformer" TargetMode="Externa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1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1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08.png"/></Relationships>
</file>

<file path=ppt/slides/_rels/slide1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6.xml"/><Relationship Id="rId1" Type="http://schemas.openxmlformats.org/officeDocument/2006/relationships/slideLayout" Target="../slideLayouts/slideLayout3.xml"/><Relationship Id="rId4" Type="http://schemas.openxmlformats.org/officeDocument/2006/relationships/image" Target="../media/image1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hyperlink" Target="https://colab.research.google.com/drive/1fbSTMjHajyaYA19X0EdFYrPXE-oSBotH?usp=sharing" TargetMode="External"/><Relationship Id="rId4" Type="http://schemas.openxmlformats.org/officeDocument/2006/relationships/image" Target="../media/image111.pn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3.png"/></Relationships>
</file>

<file path=ppt/slides/_rels/slide1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1.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1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hyperlink" Target="https://colab.research.google.com/drive/1LTxarF9EWBVc1NTjRiEWZZp6drkVO989?usp=sharing" TargetMode="External"/><Relationship Id="rId4" Type="http://schemas.openxmlformats.org/officeDocument/2006/relationships/image" Target="../media/image111.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16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hyperlink" Target="https://colab.research.google.com/drive/11uZ6nhUm0TLbzZvMGo-SB459pF3G5Y3Z?usp=sharing" TargetMode="External"/><Relationship Id="rId4" Type="http://schemas.openxmlformats.org/officeDocument/2006/relationships/image" Target="../media/image111.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1.xml"/><Relationship Id="rId1" Type="http://schemas.openxmlformats.org/officeDocument/2006/relationships/slideLayout" Target="../slideLayouts/slideLayout3.xml"/><Relationship Id="rId5" Type="http://schemas.openxmlformats.org/officeDocument/2006/relationships/image" Target="../media/image124.png"/><Relationship Id="rId4" Type="http://schemas.openxmlformats.org/officeDocument/2006/relationships/image" Target="../media/image123.png"/></Relationships>
</file>

<file path=ppt/slides/_rels/slide1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26.jpeg"/></Relationships>
</file>

<file path=ppt/slides/_rels/slide1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18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0.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8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 Id="rId9" Type="http://schemas.openxmlformats.org/officeDocument/2006/relationships/image" Target="../media/image146.png"/></Relationships>
</file>

<file path=ppt/slides/_rels/slide1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9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19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20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20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20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2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image" Target="../media/image18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hyperlink" Target="http://qmlsys.mit.edu/" TargetMode="External"/><Relationship Id="rId5" Type="http://schemas.openxmlformats.org/officeDocument/2006/relationships/image" Target="../media/image187.tif"/><Relationship Id="rId4" Type="http://schemas.openxmlformats.org/officeDocument/2006/relationships/hyperlink" Target="https://github.com/mit-han-lab/torchquantum"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0E5A2-2846-B479-E81A-B5FDF09C7170}"/>
              </a:ext>
            </a:extLst>
          </p:cNvPr>
          <p:cNvSpPr>
            <a:spLocks noGrp="1"/>
          </p:cNvSpPr>
          <p:nvPr>
            <p:ph type="body" sz="quarter" idx="21"/>
          </p:nvPr>
        </p:nvSpPr>
        <p:spPr>
          <a:xfrm>
            <a:off x="1206499" y="6737762"/>
            <a:ext cx="21971002" cy="4912333"/>
          </a:xfrm>
        </p:spPr>
        <p:txBody>
          <a:bodyPr/>
          <a:lstStyle/>
          <a:p>
            <a:r>
              <a:rPr lang="en-US" sz="4000" u="sng" dirty="0"/>
              <a:t>Hanrui Wang, Song Han </a:t>
            </a:r>
            <a:r>
              <a:rPr lang="en-US" sz="4000" dirty="0"/>
              <a:t>(MIT)</a:t>
            </a:r>
          </a:p>
          <a:p>
            <a:r>
              <a:rPr lang="en-US" sz="4000" u="sng" dirty="0" err="1"/>
              <a:t>Zhiding</a:t>
            </a:r>
            <a:r>
              <a:rPr lang="en-US" sz="4000" u="sng" dirty="0"/>
              <a:t> Liang</a:t>
            </a:r>
            <a:r>
              <a:rPr lang="en-US" sz="4000" dirty="0"/>
              <a:t>, </a:t>
            </a:r>
            <a:r>
              <a:rPr lang="en-US" sz="4000" dirty="0" err="1"/>
              <a:t>Yiyu</a:t>
            </a:r>
            <a:r>
              <a:rPr lang="en-US" sz="4000" dirty="0"/>
              <a:t> Shi (Notre Dame)</a:t>
            </a:r>
          </a:p>
          <a:p>
            <a:r>
              <a:rPr lang="en-US" sz="4000" u="sng" dirty="0" err="1"/>
              <a:t>Jinglei</a:t>
            </a:r>
            <a:r>
              <a:rPr lang="en-US" sz="4000" u="sng" dirty="0"/>
              <a:t> Cheng</a:t>
            </a:r>
            <a:r>
              <a:rPr lang="en-US" sz="4000" dirty="0"/>
              <a:t>, </a:t>
            </a:r>
            <a:r>
              <a:rPr lang="en-US" sz="4000" dirty="0" err="1"/>
              <a:t>Xuehai</a:t>
            </a:r>
            <a:r>
              <a:rPr lang="en-US" sz="4000" dirty="0"/>
              <a:t> Qian (Purdue)</a:t>
            </a:r>
          </a:p>
          <a:p>
            <a:r>
              <a:rPr lang="en-US" sz="4000" u="sng" dirty="0" err="1"/>
              <a:t>Zhepeng</a:t>
            </a:r>
            <a:r>
              <a:rPr lang="en-US" sz="4000" u="sng" dirty="0"/>
              <a:t> Wang</a:t>
            </a:r>
            <a:r>
              <a:rPr lang="en-US" sz="4000" dirty="0"/>
              <a:t>, </a:t>
            </a:r>
            <a:r>
              <a:rPr lang="en-US" sz="4000" dirty="0" err="1"/>
              <a:t>Weiwen</a:t>
            </a:r>
            <a:r>
              <a:rPr lang="en-US" sz="4000" dirty="0"/>
              <a:t> Jiang (GMU)</a:t>
            </a:r>
          </a:p>
          <a:p>
            <a:r>
              <a:rPr lang="en-US" sz="4000" dirty="0"/>
              <a:t>Jiaqi Gu, David Pan (UT Austin)</a:t>
            </a:r>
          </a:p>
          <a:p>
            <a:r>
              <a:rPr lang="en-US" sz="4000" dirty="0" err="1"/>
              <a:t>Zirui</a:t>
            </a:r>
            <a:r>
              <a:rPr lang="en-US" sz="4000" dirty="0"/>
              <a:t> Li (Rutgers)</a:t>
            </a:r>
          </a:p>
          <a:p>
            <a:r>
              <a:rPr lang="en-US" sz="4000" dirty="0" err="1"/>
              <a:t>Yongshan</a:t>
            </a:r>
            <a:r>
              <a:rPr lang="en-US" sz="4000" dirty="0"/>
              <a:t> Ding (Yale)</a:t>
            </a:r>
          </a:p>
          <a:p>
            <a:r>
              <a:rPr lang="en-US" sz="4000" dirty="0"/>
              <a:t>Fred Chong (UChicago)</a:t>
            </a:r>
          </a:p>
        </p:txBody>
      </p:sp>
      <p:sp>
        <p:nvSpPr>
          <p:cNvPr id="3" name="Title 2">
            <a:extLst>
              <a:ext uri="{FF2B5EF4-FFF2-40B4-BE49-F238E27FC236}">
                <a16:creationId xmlns:a16="http://schemas.microsoft.com/office/drawing/2014/main" id="{E857D218-6CD5-6993-6889-7E0B72E083F9}"/>
              </a:ext>
            </a:extLst>
          </p:cNvPr>
          <p:cNvSpPr>
            <a:spLocks noGrp="1"/>
          </p:cNvSpPr>
          <p:nvPr>
            <p:ph type="title"/>
          </p:nvPr>
        </p:nvSpPr>
        <p:spPr>
          <a:xfrm>
            <a:off x="1206499" y="5037918"/>
            <a:ext cx="21971004" cy="1669384"/>
          </a:xfrm>
        </p:spPr>
        <p:txBody>
          <a:bodyPr/>
          <a:lstStyle/>
          <a:p>
            <a:r>
              <a:rPr lang="en-US" dirty="0"/>
              <a:t>TorchQuantum Tutorial</a:t>
            </a:r>
          </a:p>
        </p:txBody>
      </p:sp>
      <p:sp>
        <p:nvSpPr>
          <p:cNvPr id="4" name="Text Placeholder 3">
            <a:extLst>
              <a:ext uri="{FF2B5EF4-FFF2-40B4-BE49-F238E27FC236}">
                <a16:creationId xmlns:a16="http://schemas.microsoft.com/office/drawing/2014/main" id="{EEB3962C-7648-5206-37BD-7F92AACA2282}"/>
              </a:ext>
            </a:extLst>
          </p:cNvPr>
          <p:cNvSpPr>
            <a:spLocks noGrp="1"/>
          </p:cNvSpPr>
          <p:nvPr>
            <p:ph type="body" sz="quarter" idx="22"/>
          </p:nvPr>
        </p:nvSpPr>
        <p:spPr>
          <a:xfrm>
            <a:off x="10943262" y="12827374"/>
            <a:ext cx="2497479" cy="718145"/>
          </a:xfrm>
        </p:spPr>
        <p:txBody>
          <a:bodyPr/>
          <a:lstStyle/>
          <a:p>
            <a:r>
              <a:rPr lang="en-US" dirty="0"/>
              <a:t>QCE 2022</a:t>
            </a:r>
          </a:p>
        </p:txBody>
      </p:sp>
      <p:pic>
        <p:nvPicPr>
          <p:cNvPr id="5" name="Image" descr="Image">
            <a:extLst>
              <a:ext uri="{FF2B5EF4-FFF2-40B4-BE49-F238E27FC236}">
                <a16:creationId xmlns:a16="http://schemas.microsoft.com/office/drawing/2014/main" id="{29748114-7799-0189-B2C9-E25815F1DBB2}"/>
              </a:ext>
            </a:extLst>
          </p:cNvPr>
          <p:cNvPicPr>
            <a:picLocks noChangeAspect="1"/>
          </p:cNvPicPr>
          <p:nvPr/>
        </p:nvPicPr>
        <p:blipFill>
          <a:blip r:embed="rId3"/>
          <a:stretch>
            <a:fillRect/>
          </a:stretch>
        </p:blipFill>
        <p:spPr>
          <a:xfrm>
            <a:off x="7404888" y="927852"/>
            <a:ext cx="9574223" cy="4110066"/>
          </a:xfrm>
          <a:prstGeom prst="rect">
            <a:avLst/>
          </a:prstGeom>
          <a:ln w="12700">
            <a:miter lim="400000"/>
          </a:ln>
        </p:spPr>
      </p:pic>
      <p:sp>
        <p:nvSpPr>
          <p:cNvPr id="6" name="TextBox 5">
            <a:extLst>
              <a:ext uri="{FF2B5EF4-FFF2-40B4-BE49-F238E27FC236}">
                <a16:creationId xmlns:a16="http://schemas.microsoft.com/office/drawing/2014/main" id="{F210A7DB-25D6-B907-3086-56291B8563B7}"/>
              </a:ext>
            </a:extLst>
          </p:cNvPr>
          <p:cNvSpPr txBox="1"/>
          <p:nvPr/>
        </p:nvSpPr>
        <p:spPr>
          <a:xfrm>
            <a:off x="8452756" y="11838193"/>
            <a:ext cx="7478485" cy="18651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lang="en-US" sz="4800" dirty="0">
                <a:hlinkClick r:id="rId4"/>
              </a:rPr>
              <a:t>https://torchquantum.org</a:t>
            </a:r>
            <a:endParaRPr lang="en-US" sz="4800" dirty="0"/>
          </a:p>
          <a:p>
            <a:pPr marL="0" marR="0" indent="0" algn="ctr" defTabSz="825500" rtl="0" fontAlgn="auto" latinLnBrk="0" hangingPunct="0">
              <a:lnSpc>
                <a:spcPct val="120000"/>
              </a:lnSpc>
              <a:spcBef>
                <a:spcPts val="0"/>
              </a:spcBef>
              <a:spcAft>
                <a:spcPts val="0"/>
              </a:spcAft>
              <a:buClrTx/>
              <a:buSzTx/>
              <a:buFontTx/>
              <a:buNone/>
              <a:tabLst/>
            </a:pPr>
            <a:endParaRPr kumimoji="0" lang="en-US" sz="4800" b="1"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190879190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Quantum Bit"/>
          <p:cNvSpPr txBox="1">
            <a:spLocks noGrp="1"/>
          </p:cNvSpPr>
          <p:nvPr>
            <p:ph type="title"/>
          </p:nvPr>
        </p:nvSpPr>
        <p:spPr>
          <a:prstGeom prst="rect">
            <a:avLst/>
          </a:prstGeom>
        </p:spPr>
        <p:txBody>
          <a:bodyPr/>
          <a:lstStyle/>
          <a:p>
            <a:r>
              <a:t>Quantum Bit</a:t>
            </a:r>
          </a:p>
        </p:txBody>
      </p:sp>
      <p:sp>
        <p:nvSpPr>
          <p:cNvPr id="137" name="Quantum Bit (Qubit)…"/>
          <p:cNvSpPr txBox="1">
            <a:spLocks noGrp="1"/>
          </p:cNvSpPr>
          <p:nvPr>
            <p:ph type="body" idx="1"/>
          </p:nvPr>
        </p:nvSpPr>
        <p:spPr>
          <a:prstGeom prst="rect">
            <a:avLst/>
          </a:prstGeom>
        </p:spPr>
        <p:txBody>
          <a:bodyPr/>
          <a:lstStyle/>
          <a:p>
            <a:r>
              <a:t>Quantum Bit (Qubit)</a:t>
            </a:r>
          </a:p>
          <a:p>
            <a:pPr lvl="1"/>
            <a:r>
              <a:t>Statevector: contains      complex numbers for n qubit system</a:t>
            </a:r>
          </a:p>
          <a:p>
            <a:pPr lvl="1"/>
            <a:r>
              <a:t>The square sum of magnitude of      numbers are 1</a:t>
            </a:r>
          </a:p>
          <a:p>
            <a:pPr lvl="1"/>
            <a:r>
              <a:t>1 qubit:</a:t>
            </a:r>
          </a:p>
          <a:p>
            <a:pPr lvl="1"/>
            <a:endParaRPr/>
          </a:p>
          <a:p>
            <a:pPr lvl="1"/>
            <a:endParaRPr/>
          </a:p>
          <a:p>
            <a:pPr lvl="1"/>
            <a:endParaRPr/>
          </a:p>
          <a:p>
            <a:pPr lvl="1"/>
            <a:r>
              <a:t>2 qubits:</a:t>
            </a:r>
          </a:p>
        </p:txBody>
      </p:sp>
      <p:sp>
        <p:nvSpPr>
          <p:cNvPr id="1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139" name="Image" descr="Image"/>
          <p:cNvPicPr>
            <a:picLocks noChangeAspect="1"/>
          </p:cNvPicPr>
          <p:nvPr/>
        </p:nvPicPr>
        <p:blipFill>
          <a:blip r:embed="rId2"/>
          <a:stretch>
            <a:fillRect/>
          </a:stretch>
        </p:blipFill>
        <p:spPr>
          <a:xfrm>
            <a:off x="5376623" y="5203009"/>
            <a:ext cx="2070101" cy="2628901"/>
          </a:xfrm>
          <a:prstGeom prst="rect">
            <a:avLst/>
          </a:prstGeom>
          <a:ln w="12700">
            <a:miter lim="400000"/>
          </a:ln>
        </p:spPr>
      </p:pic>
      <p:pic>
        <p:nvPicPr>
          <p:cNvPr id="140" name="Image" descr="Image"/>
          <p:cNvPicPr>
            <a:picLocks noChangeAspect="1"/>
          </p:cNvPicPr>
          <p:nvPr/>
        </p:nvPicPr>
        <p:blipFill>
          <a:blip r:embed="rId3"/>
          <a:stretch>
            <a:fillRect/>
          </a:stretch>
        </p:blipFill>
        <p:spPr>
          <a:xfrm>
            <a:off x="7974160" y="5062916"/>
            <a:ext cx="4787901" cy="1625601"/>
          </a:xfrm>
          <a:prstGeom prst="rect">
            <a:avLst/>
          </a:prstGeom>
          <a:ln w="12700">
            <a:miter lim="400000"/>
          </a:ln>
        </p:spPr>
      </p:pic>
      <p:pic>
        <p:nvPicPr>
          <p:cNvPr id="141" name="Image" descr="Image"/>
          <p:cNvPicPr>
            <a:picLocks noChangeAspect="1"/>
          </p:cNvPicPr>
          <p:nvPr/>
        </p:nvPicPr>
        <p:blipFill>
          <a:blip r:embed="rId4"/>
          <a:stretch>
            <a:fillRect/>
          </a:stretch>
        </p:blipFill>
        <p:spPr>
          <a:xfrm>
            <a:off x="8113787" y="6571256"/>
            <a:ext cx="6921501" cy="1295401"/>
          </a:xfrm>
          <a:prstGeom prst="rect">
            <a:avLst/>
          </a:prstGeom>
          <a:ln w="12700">
            <a:miter lim="400000"/>
          </a:ln>
        </p:spPr>
      </p:pic>
      <p:pic>
        <p:nvPicPr>
          <p:cNvPr id="142" name="Image" descr="Image"/>
          <p:cNvPicPr>
            <a:picLocks noChangeAspect="1"/>
          </p:cNvPicPr>
          <p:nvPr/>
        </p:nvPicPr>
        <p:blipFill>
          <a:blip r:embed="rId5"/>
          <a:stretch>
            <a:fillRect/>
          </a:stretch>
        </p:blipFill>
        <p:spPr>
          <a:xfrm>
            <a:off x="5503623" y="8272208"/>
            <a:ext cx="1816101" cy="4635501"/>
          </a:xfrm>
          <a:prstGeom prst="rect">
            <a:avLst/>
          </a:prstGeom>
          <a:ln w="12700">
            <a:miter lim="400000"/>
          </a:ln>
        </p:spPr>
      </p:pic>
      <p:pic>
        <p:nvPicPr>
          <p:cNvPr id="143" name="Image" descr="Image"/>
          <p:cNvPicPr>
            <a:picLocks noChangeAspect="1"/>
          </p:cNvPicPr>
          <p:nvPr/>
        </p:nvPicPr>
        <p:blipFill>
          <a:blip r:embed="rId6"/>
          <a:stretch>
            <a:fillRect/>
          </a:stretch>
        </p:blipFill>
        <p:spPr>
          <a:xfrm>
            <a:off x="7832304" y="9221113"/>
            <a:ext cx="7035801" cy="1054101"/>
          </a:xfrm>
          <a:prstGeom prst="rect">
            <a:avLst/>
          </a:prstGeom>
          <a:ln w="12700">
            <a:miter lim="400000"/>
          </a:ln>
        </p:spPr>
      </p:pic>
      <p:pic>
        <p:nvPicPr>
          <p:cNvPr id="144" name="Image" descr="Image"/>
          <p:cNvPicPr>
            <a:picLocks noChangeAspect="1"/>
          </p:cNvPicPr>
          <p:nvPr/>
        </p:nvPicPr>
        <p:blipFill>
          <a:blip r:embed="rId7"/>
          <a:stretch>
            <a:fillRect/>
          </a:stretch>
        </p:blipFill>
        <p:spPr>
          <a:xfrm>
            <a:off x="7958194" y="10504600"/>
            <a:ext cx="12547601" cy="1270001"/>
          </a:xfrm>
          <a:prstGeom prst="rect">
            <a:avLst/>
          </a:prstGeom>
          <a:ln w="12700">
            <a:miter lim="400000"/>
          </a:ln>
        </p:spPr>
      </p:pic>
      <p:pic>
        <p:nvPicPr>
          <p:cNvPr id="145" name="Image" descr="Image"/>
          <p:cNvPicPr>
            <a:picLocks noChangeAspect="1"/>
          </p:cNvPicPr>
          <p:nvPr/>
        </p:nvPicPr>
        <p:blipFill>
          <a:blip r:embed="rId8"/>
          <a:stretch>
            <a:fillRect/>
          </a:stretch>
        </p:blipFill>
        <p:spPr>
          <a:xfrm>
            <a:off x="7235616" y="3301514"/>
            <a:ext cx="596901" cy="723901"/>
          </a:xfrm>
          <a:prstGeom prst="rect">
            <a:avLst/>
          </a:prstGeom>
          <a:ln w="12700">
            <a:miter lim="400000"/>
          </a:ln>
        </p:spPr>
      </p:pic>
      <p:pic>
        <p:nvPicPr>
          <p:cNvPr id="146" name="Image" descr="Image"/>
          <p:cNvPicPr>
            <a:picLocks noChangeAspect="1"/>
          </p:cNvPicPr>
          <p:nvPr/>
        </p:nvPicPr>
        <p:blipFill>
          <a:blip r:embed="rId8"/>
          <a:stretch>
            <a:fillRect/>
          </a:stretch>
        </p:blipFill>
        <p:spPr>
          <a:xfrm>
            <a:off x="9803822" y="4188837"/>
            <a:ext cx="596901" cy="723901"/>
          </a:xfrm>
          <a:prstGeom prst="rect">
            <a:avLst/>
          </a:prstGeom>
          <a:ln w="12700">
            <a:miter lim="400000"/>
          </a:ln>
        </p:spPr>
      </p:pic>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pPr lvl="1"/>
            <a:r>
              <a:rPr lang="en-US" dirty="0"/>
              <a:t>For example, we train the 4-qubit PQC with batch=50 then we have results as </a:t>
            </a:r>
            <a:br>
              <a:rPr lang="en-US" dirty="0"/>
            </a:br>
            <a:r>
              <a:rPr lang="en-US" dirty="0"/>
              <a:t>50 * 4 values</a:t>
            </a:r>
          </a:p>
          <a:p>
            <a:pPr lvl="2"/>
            <a:r>
              <a:rPr lang="en-US" dirty="0"/>
              <a:t>Compute the mean and std on of the measurement outcome on each qubit across batch dim</a:t>
            </a:r>
          </a:p>
          <a:p>
            <a:pPr lvl="2"/>
            <a:r>
              <a:rPr lang="en-US" dirty="0"/>
              <a:t>Normalize the measurement outcome with the computed mean and std</a:t>
            </a:r>
          </a:p>
          <a:p>
            <a:pPr lvl="2"/>
            <a:endParaRPr lang="en-US" dirty="0"/>
          </a:p>
          <a:p>
            <a:pPr lvl="2"/>
            <a:endParaRPr lang="en-US" dirty="0"/>
          </a:p>
          <a:p>
            <a:endParaRPr lang="en-US" dirty="0"/>
          </a:p>
        </p:txBody>
      </p:sp>
      <p:grpSp>
        <p:nvGrpSpPr>
          <p:cNvPr id="4" name="Group 3">
            <a:extLst>
              <a:ext uri="{FF2B5EF4-FFF2-40B4-BE49-F238E27FC236}">
                <a16:creationId xmlns:a16="http://schemas.microsoft.com/office/drawing/2014/main" id="{2A8E3880-C6DD-9237-BDBE-003911B5BA40}"/>
              </a:ext>
            </a:extLst>
          </p:cNvPr>
          <p:cNvGrpSpPr/>
          <p:nvPr/>
        </p:nvGrpSpPr>
        <p:grpSpPr>
          <a:xfrm>
            <a:off x="19488150" y="772470"/>
            <a:ext cx="4858586" cy="884880"/>
            <a:chOff x="8713574" y="352252"/>
            <a:chExt cx="3434832" cy="625576"/>
          </a:xfrm>
        </p:grpSpPr>
        <p:pic>
          <p:nvPicPr>
            <p:cNvPr id="5" name="Content Placeholder 15">
              <a:extLst>
                <a:ext uri="{FF2B5EF4-FFF2-40B4-BE49-F238E27FC236}">
                  <a16:creationId xmlns:a16="http://schemas.microsoft.com/office/drawing/2014/main" id="{A42CFBD1-CB14-8431-E303-7557BE8CCF6F}"/>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564A9A6-DC7A-0F5D-59B7-337047DAA9C2}"/>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6">
            <a:extLst>
              <a:ext uri="{FF2B5EF4-FFF2-40B4-BE49-F238E27FC236}">
                <a16:creationId xmlns:a16="http://schemas.microsoft.com/office/drawing/2014/main" id="{C8D0F079-AB3E-34AF-CFFF-65E3D42D07B2}"/>
              </a:ext>
            </a:extLst>
          </p:cNvPr>
          <p:cNvPicPr>
            <a:picLocks noChangeAspect="1"/>
          </p:cNvPicPr>
          <p:nvPr/>
        </p:nvPicPr>
        <p:blipFill>
          <a:blip r:embed="rId3"/>
          <a:stretch>
            <a:fillRect/>
          </a:stretch>
        </p:blipFill>
        <p:spPr>
          <a:xfrm>
            <a:off x="6184300" y="8241201"/>
            <a:ext cx="12014200" cy="5461000"/>
          </a:xfrm>
          <a:prstGeom prst="rect">
            <a:avLst/>
          </a:prstGeom>
        </p:spPr>
      </p:pic>
    </p:spTree>
    <p:extLst>
      <p:ext uri="{BB962C8B-B14F-4D97-AF65-F5344CB8AC3E}">
        <p14:creationId xmlns:p14="http://schemas.microsoft.com/office/powerpoint/2010/main" val="4170376170"/>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r>
              <a:rPr lang="en-US" dirty="0"/>
              <a:t>Measurement outcome distribution of 50 quantum circuits:</a:t>
            </a:r>
          </a:p>
          <a:p>
            <a:endParaRPr lang="en-US" dirty="0"/>
          </a:p>
        </p:txBody>
      </p:sp>
      <p:grpSp>
        <p:nvGrpSpPr>
          <p:cNvPr id="4" name="Group 3">
            <a:extLst>
              <a:ext uri="{FF2B5EF4-FFF2-40B4-BE49-F238E27FC236}">
                <a16:creationId xmlns:a16="http://schemas.microsoft.com/office/drawing/2014/main" id="{52D9FDE0-81C5-2720-2967-EDA2513437EF}"/>
              </a:ext>
            </a:extLst>
          </p:cNvPr>
          <p:cNvGrpSpPr/>
          <p:nvPr/>
        </p:nvGrpSpPr>
        <p:grpSpPr>
          <a:xfrm>
            <a:off x="19488150" y="715320"/>
            <a:ext cx="4858586" cy="884880"/>
            <a:chOff x="8713574" y="352252"/>
            <a:chExt cx="3434832" cy="625576"/>
          </a:xfrm>
        </p:grpSpPr>
        <p:pic>
          <p:nvPicPr>
            <p:cNvPr id="5" name="Content Placeholder 15">
              <a:extLst>
                <a:ext uri="{FF2B5EF4-FFF2-40B4-BE49-F238E27FC236}">
                  <a16:creationId xmlns:a16="http://schemas.microsoft.com/office/drawing/2014/main" id="{47A3FC4D-309D-2AA5-3DC8-73E17A3CEC06}"/>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C77A9718-5D95-D853-757E-948FAA63EEA6}"/>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a:extLst>
              <a:ext uri="{FF2B5EF4-FFF2-40B4-BE49-F238E27FC236}">
                <a16:creationId xmlns:a16="http://schemas.microsoft.com/office/drawing/2014/main" id="{F981FB66-8A81-16E9-2BF2-F9A49E3D3219}"/>
              </a:ext>
            </a:extLst>
          </p:cNvPr>
          <p:cNvPicPr>
            <a:picLocks noChangeAspect="1"/>
          </p:cNvPicPr>
          <p:nvPr/>
        </p:nvPicPr>
        <p:blipFill rotWithShape="1">
          <a:blip r:embed="rId3"/>
          <a:srcRect b="9827"/>
          <a:stretch/>
        </p:blipFill>
        <p:spPr>
          <a:xfrm>
            <a:off x="2678693" y="5543551"/>
            <a:ext cx="19026614" cy="5977890"/>
          </a:xfrm>
          <a:prstGeom prst="rect">
            <a:avLst/>
          </a:prstGeom>
        </p:spPr>
      </p:pic>
      <p:sp>
        <p:nvSpPr>
          <p:cNvPr id="11" name="TextBox 10">
            <a:extLst>
              <a:ext uri="{FF2B5EF4-FFF2-40B4-BE49-F238E27FC236}">
                <a16:creationId xmlns:a16="http://schemas.microsoft.com/office/drawing/2014/main" id="{55C69DA7-4A76-34D0-E097-B32764283F4E}"/>
              </a:ext>
            </a:extLst>
          </p:cNvPr>
          <p:cNvSpPr txBox="1"/>
          <p:nvPr/>
        </p:nvSpPr>
        <p:spPr>
          <a:xfrm>
            <a:off x="227051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2" name="TextBox 11">
            <a:extLst>
              <a:ext uri="{FF2B5EF4-FFF2-40B4-BE49-F238E27FC236}">
                <a16:creationId xmlns:a16="http://schemas.microsoft.com/office/drawing/2014/main" id="{EB277CB4-BDB2-B774-40C9-4072CE08DDEC}"/>
              </a:ext>
            </a:extLst>
          </p:cNvPr>
          <p:cNvSpPr txBox="1"/>
          <p:nvPr/>
        </p:nvSpPr>
        <p:spPr>
          <a:xfrm>
            <a:off x="975275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3" name="TextBox 12">
            <a:extLst>
              <a:ext uri="{FF2B5EF4-FFF2-40B4-BE49-F238E27FC236}">
                <a16:creationId xmlns:a16="http://schemas.microsoft.com/office/drawing/2014/main" id="{5C3DFCBB-73E2-3715-9BCA-592EE6055060}"/>
              </a:ext>
            </a:extLst>
          </p:cNvPr>
          <p:cNvSpPr txBox="1"/>
          <p:nvPr/>
        </p:nvSpPr>
        <p:spPr>
          <a:xfrm>
            <a:off x="19995933"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4" name="TextBox 13">
            <a:extLst>
              <a:ext uri="{FF2B5EF4-FFF2-40B4-BE49-F238E27FC236}">
                <a16:creationId xmlns:a16="http://schemas.microsoft.com/office/drawing/2014/main" id="{CD1D1098-D472-9931-9ACE-60DC7063A4C5}"/>
              </a:ext>
            </a:extLst>
          </p:cNvPr>
          <p:cNvSpPr txBox="1"/>
          <p:nvPr/>
        </p:nvSpPr>
        <p:spPr>
          <a:xfrm>
            <a:off x="12661094"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6" name="Rectangle 15">
            <a:extLst>
              <a:ext uri="{FF2B5EF4-FFF2-40B4-BE49-F238E27FC236}">
                <a16:creationId xmlns:a16="http://schemas.microsoft.com/office/drawing/2014/main" id="{2FCBF219-32FD-22D7-5D74-8A1FBFE3048D}"/>
              </a:ext>
            </a:extLst>
          </p:cNvPr>
          <p:cNvSpPr/>
          <p:nvPr/>
        </p:nvSpPr>
        <p:spPr>
          <a:xfrm>
            <a:off x="13213080" y="6309360"/>
            <a:ext cx="9555480" cy="6309360"/>
          </a:xfrm>
          <a:prstGeom prst="rect">
            <a:avLst/>
          </a:prstGeom>
          <a:solidFill>
            <a:srgbClr val="FFFFFF"/>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4083944237"/>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r>
              <a:rPr lang="en-US" dirty="0"/>
              <a:t>Measurement outcome distribution of 50 quantum circuits:</a:t>
            </a:r>
          </a:p>
          <a:p>
            <a:endParaRPr lang="en-US" dirty="0"/>
          </a:p>
        </p:txBody>
      </p:sp>
      <p:grpSp>
        <p:nvGrpSpPr>
          <p:cNvPr id="4" name="Group 3">
            <a:extLst>
              <a:ext uri="{FF2B5EF4-FFF2-40B4-BE49-F238E27FC236}">
                <a16:creationId xmlns:a16="http://schemas.microsoft.com/office/drawing/2014/main" id="{52D9FDE0-81C5-2720-2967-EDA2513437EF}"/>
              </a:ext>
            </a:extLst>
          </p:cNvPr>
          <p:cNvGrpSpPr/>
          <p:nvPr/>
        </p:nvGrpSpPr>
        <p:grpSpPr>
          <a:xfrm>
            <a:off x="19488150" y="715320"/>
            <a:ext cx="4858586" cy="884880"/>
            <a:chOff x="8713574" y="352252"/>
            <a:chExt cx="3434832" cy="625576"/>
          </a:xfrm>
        </p:grpSpPr>
        <p:pic>
          <p:nvPicPr>
            <p:cNvPr id="5" name="Content Placeholder 15">
              <a:extLst>
                <a:ext uri="{FF2B5EF4-FFF2-40B4-BE49-F238E27FC236}">
                  <a16:creationId xmlns:a16="http://schemas.microsoft.com/office/drawing/2014/main" id="{47A3FC4D-309D-2AA5-3DC8-73E17A3CEC06}"/>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C77A9718-5D95-D853-757E-948FAA63EEA6}"/>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 name="Picture 8">
            <a:extLst>
              <a:ext uri="{FF2B5EF4-FFF2-40B4-BE49-F238E27FC236}">
                <a16:creationId xmlns:a16="http://schemas.microsoft.com/office/drawing/2014/main" id="{F981FB66-8A81-16E9-2BF2-F9A49E3D3219}"/>
              </a:ext>
            </a:extLst>
          </p:cNvPr>
          <p:cNvPicPr>
            <a:picLocks noChangeAspect="1"/>
          </p:cNvPicPr>
          <p:nvPr/>
        </p:nvPicPr>
        <p:blipFill rotWithShape="1">
          <a:blip r:embed="rId3"/>
          <a:srcRect b="9827"/>
          <a:stretch/>
        </p:blipFill>
        <p:spPr>
          <a:xfrm>
            <a:off x="2678693" y="5543551"/>
            <a:ext cx="19026614" cy="5977890"/>
          </a:xfrm>
          <a:prstGeom prst="rect">
            <a:avLst/>
          </a:prstGeom>
        </p:spPr>
      </p:pic>
      <p:sp>
        <p:nvSpPr>
          <p:cNvPr id="11" name="TextBox 10">
            <a:extLst>
              <a:ext uri="{FF2B5EF4-FFF2-40B4-BE49-F238E27FC236}">
                <a16:creationId xmlns:a16="http://schemas.microsoft.com/office/drawing/2014/main" id="{55C69DA7-4A76-34D0-E097-B32764283F4E}"/>
              </a:ext>
            </a:extLst>
          </p:cNvPr>
          <p:cNvSpPr txBox="1"/>
          <p:nvPr/>
        </p:nvSpPr>
        <p:spPr>
          <a:xfrm>
            <a:off x="227051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2" name="TextBox 11">
            <a:extLst>
              <a:ext uri="{FF2B5EF4-FFF2-40B4-BE49-F238E27FC236}">
                <a16:creationId xmlns:a16="http://schemas.microsoft.com/office/drawing/2014/main" id="{EB277CB4-BDB2-B774-40C9-4072CE08DDEC}"/>
              </a:ext>
            </a:extLst>
          </p:cNvPr>
          <p:cNvSpPr txBox="1"/>
          <p:nvPr/>
        </p:nvSpPr>
        <p:spPr>
          <a:xfrm>
            <a:off x="9752759"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3" name="TextBox 12">
            <a:extLst>
              <a:ext uri="{FF2B5EF4-FFF2-40B4-BE49-F238E27FC236}">
                <a16:creationId xmlns:a16="http://schemas.microsoft.com/office/drawing/2014/main" id="{5C3DFCBB-73E2-3715-9BCA-592EE6055060}"/>
              </a:ext>
            </a:extLst>
          </p:cNvPr>
          <p:cNvSpPr txBox="1"/>
          <p:nvPr/>
        </p:nvSpPr>
        <p:spPr>
          <a:xfrm>
            <a:off x="19995933"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
        <p:nvSpPr>
          <p:cNvPr id="14" name="TextBox 13">
            <a:extLst>
              <a:ext uri="{FF2B5EF4-FFF2-40B4-BE49-F238E27FC236}">
                <a16:creationId xmlns:a16="http://schemas.microsoft.com/office/drawing/2014/main" id="{CD1D1098-D472-9931-9ACE-60DC7063A4C5}"/>
              </a:ext>
            </a:extLst>
          </p:cNvPr>
          <p:cNvSpPr txBox="1"/>
          <p:nvPr/>
        </p:nvSpPr>
        <p:spPr>
          <a:xfrm>
            <a:off x="12661094" y="11521441"/>
            <a:ext cx="2438641"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dirty="0"/>
              <a:t>-1</a:t>
            </a:r>
            <a:endParaRPr lang="en-US" dirty="0"/>
          </a:p>
        </p:txBody>
      </p:sp>
    </p:spTree>
    <p:extLst>
      <p:ext uri="{BB962C8B-B14F-4D97-AF65-F5344CB8AC3E}">
        <p14:creationId xmlns:p14="http://schemas.microsoft.com/office/powerpoint/2010/main" val="1995716247"/>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spTree>
    <p:extLst>
      <p:ext uri="{BB962C8B-B14F-4D97-AF65-F5344CB8AC3E}">
        <p14:creationId xmlns:p14="http://schemas.microsoft.com/office/powerpoint/2010/main" val="345238913"/>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pic>
        <p:nvPicPr>
          <p:cNvPr id="9" name="Picture 8">
            <a:extLst>
              <a:ext uri="{FF2B5EF4-FFF2-40B4-BE49-F238E27FC236}">
                <a16:creationId xmlns:a16="http://schemas.microsoft.com/office/drawing/2014/main" id="{66063DB8-DD78-BE24-6836-6D4295BEAB4B}"/>
              </a:ext>
            </a:extLst>
          </p:cNvPr>
          <p:cNvPicPr>
            <a:picLocks noChangeAspect="1"/>
          </p:cNvPicPr>
          <p:nvPr/>
        </p:nvPicPr>
        <p:blipFill>
          <a:blip r:embed="rId4"/>
          <a:stretch>
            <a:fillRect/>
          </a:stretch>
        </p:blipFill>
        <p:spPr>
          <a:xfrm>
            <a:off x="8819272" y="6724646"/>
            <a:ext cx="3372128" cy="4098072"/>
          </a:xfrm>
          <a:prstGeom prst="rect">
            <a:avLst/>
          </a:prstGeom>
        </p:spPr>
      </p:pic>
      <p:sp>
        <p:nvSpPr>
          <p:cNvPr id="10" name="Rectangle 9">
            <a:extLst>
              <a:ext uri="{FF2B5EF4-FFF2-40B4-BE49-F238E27FC236}">
                <a16:creationId xmlns:a16="http://schemas.microsoft.com/office/drawing/2014/main" id="{F5767134-BB6A-85F4-F9C6-644A0178EF30}"/>
              </a:ext>
            </a:extLst>
          </p:cNvPr>
          <p:cNvSpPr/>
          <p:nvPr/>
        </p:nvSpPr>
        <p:spPr>
          <a:xfrm>
            <a:off x="3026419" y="11152594"/>
            <a:ext cx="18329962" cy="763094"/>
          </a:xfrm>
          <a:prstGeom prst="rect">
            <a:avLst/>
          </a:prstGeom>
        </p:spPr>
        <p:txBody>
          <a:bodyPr wrap="square">
            <a:spAutoFit/>
          </a:bodyPr>
          <a:lstStyle/>
          <a:p>
            <a:r>
              <a:rPr lang="en-US" dirty="0"/>
              <a:t>Pauli error: SX gate: {X: 0.00096, Y: 0.00096, Z: 0.00096, None: 0.99712}</a:t>
            </a:r>
          </a:p>
        </p:txBody>
      </p:sp>
      <p:sp>
        <p:nvSpPr>
          <p:cNvPr id="11" name="Rectangle 10">
            <a:extLst>
              <a:ext uri="{FF2B5EF4-FFF2-40B4-BE49-F238E27FC236}">
                <a16:creationId xmlns:a16="http://schemas.microsoft.com/office/drawing/2014/main" id="{1BFE05F7-F757-3763-46C4-68557ABCB53F}"/>
              </a:ext>
            </a:extLst>
          </p:cNvPr>
          <p:cNvSpPr/>
          <p:nvPr/>
        </p:nvSpPr>
        <p:spPr>
          <a:xfrm>
            <a:off x="9038475" y="11820330"/>
            <a:ext cx="4544307" cy="1501758"/>
          </a:xfrm>
          <a:prstGeom prst="rect">
            <a:avLst/>
          </a:prstGeom>
        </p:spPr>
        <p:txBody>
          <a:bodyPr wrap="square">
            <a:spAutoFit/>
          </a:bodyPr>
          <a:lstStyle/>
          <a:p>
            <a:r>
              <a:rPr lang="en-US" dirty="0"/>
              <a:t>0.984, 0.016</a:t>
            </a:r>
          </a:p>
          <a:p>
            <a:r>
              <a:rPr lang="en-US" dirty="0"/>
              <a:t>0.022, 0.978</a:t>
            </a:r>
          </a:p>
        </p:txBody>
      </p:sp>
      <p:sp>
        <p:nvSpPr>
          <p:cNvPr id="12" name="Rectangle 11">
            <a:extLst>
              <a:ext uri="{FF2B5EF4-FFF2-40B4-BE49-F238E27FC236}">
                <a16:creationId xmlns:a16="http://schemas.microsoft.com/office/drawing/2014/main" id="{65C1DBD4-8314-1A8D-E955-F56DF25E49EC}"/>
              </a:ext>
            </a:extLst>
          </p:cNvPr>
          <p:cNvSpPr/>
          <p:nvPr/>
        </p:nvSpPr>
        <p:spPr>
          <a:xfrm>
            <a:off x="3593139" y="12189662"/>
            <a:ext cx="6141133" cy="763093"/>
          </a:xfrm>
          <a:prstGeom prst="rect">
            <a:avLst/>
          </a:prstGeom>
        </p:spPr>
        <p:txBody>
          <a:bodyPr wrap="square">
            <a:spAutoFit/>
          </a:bodyPr>
          <a:lstStyle/>
          <a:p>
            <a:r>
              <a:rPr lang="en-US" dirty="0"/>
              <a:t>Readout Error Matrix:</a:t>
            </a:r>
          </a:p>
        </p:txBody>
      </p:sp>
    </p:spTree>
    <p:extLst>
      <p:ext uri="{BB962C8B-B14F-4D97-AF65-F5344CB8AC3E}">
        <p14:creationId xmlns:p14="http://schemas.microsoft.com/office/powerpoint/2010/main" val="3601879844"/>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pic>
        <p:nvPicPr>
          <p:cNvPr id="9" name="Picture 8">
            <a:extLst>
              <a:ext uri="{FF2B5EF4-FFF2-40B4-BE49-F238E27FC236}">
                <a16:creationId xmlns:a16="http://schemas.microsoft.com/office/drawing/2014/main" id="{66063DB8-DD78-BE24-6836-6D4295BEAB4B}"/>
              </a:ext>
            </a:extLst>
          </p:cNvPr>
          <p:cNvPicPr>
            <a:picLocks noChangeAspect="1"/>
          </p:cNvPicPr>
          <p:nvPr/>
        </p:nvPicPr>
        <p:blipFill>
          <a:blip r:embed="rId4"/>
          <a:stretch>
            <a:fillRect/>
          </a:stretch>
        </p:blipFill>
        <p:spPr>
          <a:xfrm>
            <a:off x="8819272" y="6724646"/>
            <a:ext cx="3372128" cy="4098072"/>
          </a:xfrm>
          <a:prstGeom prst="rect">
            <a:avLst/>
          </a:prstGeom>
        </p:spPr>
      </p:pic>
      <p:sp>
        <p:nvSpPr>
          <p:cNvPr id="10" name="Rectangle 9">
            <a:extLst>
              <a:ext uri="{FF2B5EF4-FFF2-40B4-BE49-F238E27FC236}">
                <a16:creationId xmlns:a16="http://schemas.microsoft.com/office/drawing/2014/main" id="{F5767134-BB6A-85F4-F9C6-644A0178EF30}"/>
              </a:ext>
            </a:extLst>
          </p:cNvPr>
          <p:cNvSpPr/>
          <p:nvPr/>
        </p:nvSpPr>
        <p:spPr>
          <a:xfrm>
            <a:off x="3026419" y="11152594"/>
            <a:ext cx="18329962" cy="763094"/>
          </a:xfrm>
          <a:prstGeom prst="rect">
            <a:avLst/>
          </a:prstGeom>
        </p:spPr>
        <p:txBody>
          <a:bodyPr wrap="square">
            <a:spAutoFit/>
          </a:bodyPr>
          <a:lstStyle/>
          <a:p>
            <a:r>
              <a:rPr lang="en-US" dirty="0"/>
              <a:t>Pauli error: SX gate: {X: 0.00096, Y: 0.00096, Z: 0.00096, None: 0.99712}</a:t>
            </a:r>
          </a:p>
        </p:txBody>
      </p:sp>
      <p:sp>
        <p:nvSpPr>
          <p:cNvPr id="11" name="Rectangle 10">
            <a:extLst>
              <a:ext uri="{FF2B5EF4-FFF2-40B4-BE49-F238E27FC236}">
                <a16:creationId xmlns:a16="http://schemas.microsoft.com/office/drawing/2014/main" id="{1BFE05F7-F757-3763-46C4-68557ABCB53F}"/>
              </a:ext>
            </a:extLst>
          </p:cNvPr>
          <p:cNvSpPr/>
          <p:nvPr/>
        </p:nvSpPr>
        <p:spPr>
          <a:xfrm>
            <a:off x="9038475" y="11820330"/>
            <a:ext cx="4544307" cy="1501758"/>
          </a:xfrm>
          <a:prstGeom prst="rect">
            <a:avLst/>
          </a:prstGeom>
        </p:spPr>
        <p:txBody>
          <a:bodyPr wrap="square">
            <a:spAutoFit/>
          </a:bodyPr>
          <a:lstStyle/>
          <a:p>
            <a:r>
              <a:rPr lang="en-US" dirty="0"/>
              <a:t>0.984, 0.016</a:t>
            </a:r>
          </a:p>
          <a:p>
            <a:r>
              <a:rPr lang="en-US" dirty="0"/>
              <a:t>0.022, 0.978</a:t>
            </a:r>
          </a:p>
        </p:txBody>
      </p:sp>
      <p:sp>
        <p:nvSpPr>
          <p:cNvPr id="12" name="Rectangle 11">
            <a:extLst>
              <a:ext uri="{FF2B5EF4-FFF2-40B4-BE49-F238E27FC236}">
                <a16:creationId xmlns:a16="http://schemas.microsoft.com/office/drawing/2014/main" id="{65C1DBD4-8314-1A8D-E955-F56DF25E49EC}"/>
              </a:ext>
            </a:extLst>
          </p:cNvPr>
          <p:cNvSpPr/>
          <p:nvPr/>
        </p:nvSpPr>
        <p:spPr>
          <a:xfrm>
            <a:off x="3593139" y="12189662"/>
            <a:ext cx="6141133" cy="763093"/>
          </a:xfrm>
          <a:prstGeom prst="rect">
            <a:avLst/>
          </a:prstGeom>
        </p:spPr>
        <p:txBody>
          <a:bodyPr wrap="square">
            <a:spAutoFit/>
          </a:bodyPr>
          <a:lstStyle/>
          <a:p>
            <a:r>
              <a:rPr lang="en-US" dirty="0"/>
              <a:t>Readout Error Matrix:</a:t>
            </a:r>
          </a:p>
        </p:txBody>
      </p:sp>
      <p:pic>
        <p:nvPicPr>
          <p:cNvPr id="13" name="Picture 12">
            <a:extLst>
              <a:ext uri="{FF2B5EF4-FFF2-40B4-BE49-F238E27FC236}">
                <a16:creationId xmlns:a16="http://schemas.microsoft.com/office/drawing/2014/main" id="{4EBBC4AE-22EF-42DA-3535-E9593E8CDDC5}"/>
              </a:ext>
            </a:extLst>
          </p:cNvPr>
          <p:cNvPicPr>
            <a:picLocks noChangeAspect="1"/>
          </p:cNvPicPr>
          <p:nvPr/>
        </p:nvPicPr>
        <p:blipFill rotWithShape="1">
          <a:blip r:embed="rId5"/>
          <a:srcRect b="51220"/>
          <a:stretch/>
        </p:blipFill>
        <p:spPr>
          <a:xfrm>
            <a:off x="13582782" y="2479872"/>
            <a:ext cx="8164142" cy="4072990"/>
          </a:xfrm>
          <a:prstGeom prst="rect">
            <a:avLst/>
          </a:prstGeom>
        </p:spPr>
      </p:pic>
    </p:spTree>
    <p:extLst>
      <p:ext uri="{BB962C8B-B14F-4D97-AF65-F5344CB8AC3E}">
        <p14:creationId xmlns:p14="http://schemas.microsoft.com/office/powerpoint/2010/main" val="2889421756"/>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Noise Injection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Inject noise during training on classical simulator</a:t>
            </a:r>
          </a:p>
          <a:p>
            <a:pPr lvl="1"/>
            <a:r>
              <a:rPr lang="en-US" dirty="0"/>
              <a:t>Pauli error</a:t>
            </a:r>
          </a:p>
          <a:p>
            <a:pPr lvl="1"/>
            <a:r>
              <a:rPr lang="en-US" dirty="0"/>
              <a:t>Readout error</a:t>
            </a:r>
          </a:p>
          <a:p>
            <a:endParaRPr lang="en-US" dirty="0"/>
          </a:p>
        </p:txBody>
      </p:sp>
      <p:grpSp>
        <p:nvGrpSpPr>
          <p:cNvPr id="4" name="Group 3">
            <a:extLst>
              <a:ext uri="{FF2B5EF4-FFF2-40B4-BE49-F238E27FC236}">
                <a16:creationId xmlns:a16="http://schemas.microsoft.com/office/drawing/2014/main" id="{3A841157-E2AA-0A62-BBD6-F4FBF06ED597}"/>
              </a:ext>
            </a:extLst>
          </p:cNvPr>
          <p:cNvGrpSpPr/>
          <p:nvPr/>
        </p:nvGrpSpPr>
        <p:grpSpPr>
          <a:xfrm>
            <a:off x="15910560" y="242400"/>
            <a:ext cx="8336280" cy="1510117"/>
            <a:chOff x="8713574" y="351090"/>
            <a:chExt cx="3434832" cy="622220"/>
          </a:xfrm>
        </p:grpSpPr>
        <p:pic>
          <p:nvPicPr>
            <p:cNvPr id="5" name="Content Placeholder 15">
              <a:extLst>
                <a:ext uri="{FF2B5EF4-FFF2-40B4-BE49-F238E27FC236}">
                  <a16:creationId xmlns:a16="http://schemas.microsoft.com/office/drawing/2014/main" id="{BF81742F-EFE8-97A6-C640-557E07ED1F86}"/>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42610209-7300-E5CD-9DBA-1FC6523D32E1}"/>
                </a:ext>
              </a:extLst>
            </p:cNvPr>
            <p:cNvPicPr>
              <a:picLocks noChangeAspect="1"/>
            </p:cNvPicPr>
            <p:nvPr/>
          </p:nvPicPr>
          <p:blipFill rotWithShape="1">
            <a:blip r:embed="rId2">
              <a:alphaModFix amt="28000"/>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A1FEEEBB-175B-6EBC-3F34-A5BA345E8821}"/>
                </a:ext>
              </a:extLst>
            </p:cNvPr>
            <p:cNvPicPr>
              <a:picLocks noChangeAspect="1"/>
            </p:cNvPicPr>
            <p:nvPr/>
          </p:nvPicPr>
          <p:blipFill rotWithShape="1">
            <a:blip r:embed="rId2">
              <a:alphaModFix/>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2104865B-0BDF-24EB-290F-A0A604035FAA}"/>
              </a:ext>
            </a:extLst>
          </p:cNvPr>
          <p:cNvPicPr>
            <a:picLocks noChangeAspect="1"/>
          </p:cNvPicPr>
          <p:nvPr/>
        </p:nvPicPr>
        <p:blipFill>
          <a:blip r:embed="rId3"/>
          <a:stretch>
            <a:fillRect/>
          </a:stretch>
        </p:blipFill>
        <p:spPr>
          <a:xfrm>
            <a:off x="795780" y="6017943"/>
            <a:ext cx="8938492" cy="4804775"/>
          </a:xfrm>
          <a:prstGeom prst="rect">
            <a:avLst/>
          </a:prstGeom>
        </p:spPr>
      </p:pic>
      <p:pic>
        <p:nvPicPr>
          <p:cNvPr id="9" name="Picture 8">
            <a:extLst>
              <a:ext uri="{FF2B5EF4-FFF2-40B4-BE49-F238E27FC236}">
                <a16:creationId xmlns:a16="http://schemas.microsoft.com/office/drawing/2014/main" id="{66063DB8-DD78-BE24-6836-6D4295BEAB4B}"/>
              </a:ext>
            </a:extLst>
          </p:cNvPr>
          <p:cNvPicPr>
            <a:picLocks noChangeAspect="1"/>
          </p:cNvPicPr>
          <p:nvPr/>
        </p:nvPicPr>
        <p:blipFill>
          <a:blip r:embed="rId4"/>
          <a:stretch>
            <a:fillRect/>
          </a:stretch>
        </p:blipFill>
        <p:spPr>
          <a:xfrm>
            <a:off x="8819272" y="6724646"/>
            <a:ext cx="3372128" cy="4098072"/>
          </a:xfrm>
          <a:prstGeom prst="rect">
            <a:avLst/>
          </a:prstGeom>
        </p:spPr>
      </p:pic>
      <p:sp>
        <p:nvSpPr>
          <p:cNvPr id="10" name="Rectangle 9">
            <a:extLst>
              <a:ext uri="{FF2B5EF4-FFF2-40B4-BE49-F238E27FC236}">
                <a16:creationId xmlns:a16="http://schemas.microsoft.com/office/drawing/2014/main" id="{F5767134-BB6A-85F4-F9C6-644A0178EF30}"/>
              </a:ext>
            </a:extLst>
          </p:cNvPr>
          <p:cNvSpPr/>
          <p:nvPr/>
        </p:nvSpPr>
        <p:spPr>
          <a:xfrm>
            <a:off x="3026419" y="11152594"/>
            <a:ext cx="18329962" cy="763094"/>
          </a:xfrm>
          <a:prstGeom prst="rect">
            <a:avLst/>
          </a:prstGeom>
        </p:spPr>
        <p:txBody>
          <a:bodyPr wrap="square">
            <a:spAutoFit/>
          </a:bodyPr>
          <a:lstStyle/>
          <a:p>
            <a:r>
              <a:rPr lang="en-US" dirty="0"/>
              <a:t>Pauli error: SX gate: {X: 0.00096, Y: 0.00096, Z: 0.00096, None: 0.99712}</a:t>
            </a:r>
          </a:p>
        </p:txBody>
      </p:sp>
      <p:sp>
        <p:nvSpPr>
          <p:cNvPr id="11" name="Rectangle 10">
            <a:extLst>
              <a:ext uri="{FF2B5EF4-FFF2-40B4-BE49-F238E27FC236}">
                <a16:creationId xmlns:a16="http://schemas.microsoft.com/office/drawing/2014/main" id="{1BFE05F7-F757-3763-46C4-68557ABCB53F}"/>
              </a:ext>
            </a:extLst>
          </p:cNvPr>
          <p:cNvSpPr/>
          <p:nvPr/>
        </p:nvSpPr>
        <p:spPr>
          <a:xfrm>
            <a:off x="9038475" y="11820330"/>
            <a:ext cx="4544307" cy="1501758"/>
          </a:xfrm>
          <a:prstGeom prst="rect">
            <a:avLst/>
          </a:prstGeom>
        </p:spPr>
        <p:txBody>
          <a:bodyPr wrap="square">
            <a:spAutoFit/>
          </a:bodyPr>
          <a:lstStyle/>
          <a:p>
            <a:r>
              <a:rPr lang="en-US" dirty="0"/>
              <a:t>0.984, 0.016</a:t>
            </a:r>
          </a:p>
          <a:p>
            <a:r>
              <a:rPr lang="en-US" dirty="0"/>
              <a:t>0.022, 0.978</a:t>
            </a:r>
          </a:p>
        </p:txBody>
      </p:sp>
      <p:sp>
        <p:nvSpPr>
          <p:cNvPr id="12" name="Rectangle 11">
            <a:extLst>
              <a:ext uri="{FF2B5EF4-FFF2-40B4-BE49-F238E27FC236}">
                <a16:creationId xmlns:a16="http://schemas.microsoft.com/office/drawing/2014/main" id="{65C1DBD4-8314-1A8D-E955-F56DF25E49EC}"/>
              </a:ext>
            </a:extLst>
          </p:cNvPr>
          <p:cNvSpPr/>
          <p:nvPr/>
        </p:nvSpPr>
        <p:spPr>
          <a:xfrm>
            <a:off x="3593139" y="12189662"/>
            <a:ext cx="6141133" cy="763093"/>
          </a:xfrm>
          <a:prstGeom prst="rect">
            <a:avLst/>
          </a:prstGeom>
        </p:spPr>
        <p:txBody>
          <a:bodyPr wrap="square">
            <a:spAutoFit/>
          </a:bodyPr>
          <a:lstStyle/>
          <a:p>
            <a:r>
              <a:rPr lang="en-US" dirty="0"/>
              <a:t>Readout Error Matrix:</a:t>
            </a:r>
          </a:p>
        </p:txBody>
      </p:sp>
      <p:pic>
        <p:nvPicPr>
          <p:cNvPr id="13" name="Picture 12">
            <a:extLst>
              <a:ext uri="{FF2B5EF4-FFF2-40B4-BE49-F238E27FC236}">
                <a16:creationId xmlns:a16="http://schemas.microsoft.com/office/drawing/2014/main" id="{4EBBC4AE-22EF-42DA-3535-E9593E8CDDC5}"/>
              </a:ext>
            </a:extLst>
          </p:cNvPr>
          <p:cNvPicPr>
            <a:picLocks noChangeAspect="1"/>
          </p:cNvPicPr>
          <p:nvPr/>
        </p:nvPicPr>
        <p:blipFill rotWithShape="1">
          <a:blip r:embed="rId5"/>
          <a:srcRect b="51220"/>
          <a:stretch/>
        </p:blipFill>
        <p:spPr>
          <a:xfrm>
            <a:off x="13582782" y="2479872"/>
            <a:ext cx="8164142" cy="4072990"/>
          </a:xfrm>
          <a:prstGeom prst="rect">
            <a:avLst/>
          </a:prstGeom>
        </p:spPr>
      </p:pic>
      <p:pic>
        <p:nvPicPr>
          <p:cNvPr id="14" name="Picture 13">
            <a:extLst>
              <a:ext uri="{FF2B5EF4-FFF2-40B4-BE49-F238E27FC236}">
                <a16:creationId xmlns:a16="http://schemas.microsoft.com/office/drawing/2014/main" id="{4AC30B36-C594-83FA-55D6-ABAF2CDB5EB7}"/>
              </a:ext>
            </a:extLst>
          </p:cNvPr>
          <p:cNvPicPr>
            <a:picLocks noChangeAspect="1"/>
          </p:cNvPicPr>
          <p:nvPr/>
        </p:nvPicPr>
        <p:blipFill>
          <a:blip r:embed="rId5"/>
          <a:stretch>
            <a:fillRect/>
          </a:stretch>
        </p:blipFill>
        <p:spPr>
          <a:xfrm>
            <a:off x="13591849" y="2530320"/>
            <a:ext cx="8032611" cy="8215170"/>
          </a:xfrm>
          <a:prstGeom prst="rect">
            <a:avLst/>
          </a:prstGeom>
        </p:spPr>
      </p:pic>
    </p:spTree>
    <p:extLst>
      <p:ext uri="{BB962C8B-B14F-4D97-AF65-F5344CB8AC3E}">
        <p14:creationId xmlns:p14="http://schemas.microsoft.com/office/powerpoint/2010/main" val="3465354633"/>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Quantization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Quantize measurement outcomes</a:t>
            </a:r>
          </a:p>
          <a:p>
            <a:pPr lvl="1"/>
            <a:r>
              <a:rPr lang="en-US" dirty="0"/>
              <a:t>Denoising effect</a:t>
            </a:r>
          </a:p>
          <a:p>
            <a:pPr lvl="1"/>
            <a:r>
              <a:rPr lang="en-US" dirty="0"/>
              <a:t>Small errors will be mitigated</a:t>
            </a:r>
          </a:p>
        </p:txBody>
      </p:sp>
      <p:grpSp>
        <p:nvGrpSpPr>
          <p:cNvPr id="4" name="Group 3">
            <a:extLst>
              <a:ext uri="{FF2B5EF4-FFF2-40B4-BE49-F238E27FC236}">
                <a16:creationId xmlns:a16="http://schemas.microsoft.com/office/drawing/2014/main" id="{7A31FE64-C1E7-38EF-E581-701E967597D8}"/>
              </a:ext>
            </a:extLst>
          </p:cNvPr>
          <p:cNvGrpSpPr/>
          <p:nvPr/>
        </p:nvGrpSpPr>
        <p:grpSpPr>
          <a:xfrm>
            <a:off x="19011051" y="675265"/>
            <a:ext cx="5372949" cy="973310"/>
            <a:chOff x="8713574" y="351090"/>
            <a:chExt cx="3434832" cy="622220"/>
          </a:xfrm>
        </p:grpSpPr>
        <p:pic>
          <p:nvPicPr>
            <p:cNvPr id="5" name="Content Placeholder 15">
              <a:extLst>
                <a:ext uri="{FF2B5EF4-FFF2-40B4-BE49-F238E27FC236}">
                  <a16:creationId xmlns:a16="http://schemas.microsoft.com/office/drawing/2014/main" id="{75B17B34-4370-4E01-87C0-01EAF5DFB16D}"/>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6E3DF91-7A6C-6D30-6103-64AC2B5DD112}"/>
                </a:ext>
              </a:extLst>
            </p:cNvPr>
            <p:cNvPicPr>
              <a:picLocks noChangeAspect="1"/>
            </p:cNvPicPr>
            <p:nvPr/>
          </p:nvPicPr>
          <p:blipFill rotWithShape="1">
            <a:blip r:embed="rId2">
              <a:alphaModFix/>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E3DA4058-CB77-EA1E-0AEE-3D065FC99076}"/>
                </a:ext>
              </a:extLst>
            </p:cNvPr>
            <p:cNvPicPr>
              <a:picLocks noChangeAspect="1"/>
            </p:cNvPicPr>
            <p:nvPr/>
          </p:nvPicPr>
          <p:blipFill rotWithShape="1">
            <a:blip r:embed="rId2">
              <a:alphaModFix amt="28000"/>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A7955BD5-9CF5-23C1-D421-2E8BE866A0C0}"/>
              </a:ext>
            </a:extLst>
          </p:cNvPr>
          <p:cNvPicPr>
            <a:picLocks noChangeAspect="1"/>
          </p:cNvPicPr>
          <p:nvPr/>
        </p:nvPicPr>
        <p:blipFill>
          <a:blip r:embed="rId3"/>
          <a:stretch>
            <a:fillRect/>
          </a:stretch>
        </p:blipFill>
        <p:spPr>
          <a:xfrm>
            <a:off x="10775739" y="2540000"/>
            <a:ext cx="10009753" cy="5116096"/>
          </a:xfrm>
          <a:prstGeom prst="rect">
            <a:avLst/>
          </a:prstGeom>
        </p:spPr>
      </p:pic>
    </p:spTree>
    <p:extLst>
      <p:ext uri="{BB962C8B-B14F-4D97-AF65-F5344CB8AC3E}">
        <p14:creationId xmlns:p14="http://schemas.microsoft.com/office/powerpoint/2010/main" val="2561243053"/>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Quantization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a:xfrm>
            <a:off x="1218959" y="2539999"/>
            <a:ext cx="21944882" cy="9078259"/>
          </a:xfrm>
        </p:spPr>
        <p:txBody>
          <a:bodyPr/>
          <a:lstStyle/>
          <a:p>
            <a:r>
              <a:rPr lang="en-US" dirty="0"/>
              <a:t>Quantize measurement outcomes</a:t>
            </a:r>
          </a:p>
          <a:p>
            <a:pPr lvl="1"/>
            <a:r>
              <a:rPr lang="en-US" dirty="0"/>
              <a:t>Denoising effect</a:t>
            </a:r>
          </a:p>
          <a:p>
            <a:pPr lvl="1"/>
            <a:r>
              <a:rPr lang="en-US" dirty="0"/>
              <a:t>Small errors will be mitigated</a:t>
            </a:r>
          </a:p>
          <a:p>
            <a:endParaRPr lang="en-US" dirty="0"/>
          </a:p>
          <a:p>
            <a:endParaRPr lang="en-US" dirty="0"/>
          </a:p>
          <a:p>
            <a:endParaRPr lang="en-US" dirty="0"/>
          </a:p>
          <a:p>
            <a:endParaRPr lang="en-US" dirty="0"/>
          </a:p>
          <a:p>
            <a:r>
              <a:rPr lang="en-US" b="1" dirty="0"/>
              <a:t>Loss</a:t>
            </a:r>
            <a:r>
              <a:rPr lang="en-US" dirty="0"/>
              <a:t> term to encourage</a:t>
            </a:r>
            <a:br>
              <a:rPr lang="en-US" dirty="0"/>
            </a:br>
            <a:r>
              <a:rPr lang="en-US" dirty="0"/>
              <a:t>measurement outcomes to be </a:t>
            </a:r>
            <a:br>
              <a:rPr lang="en-US" dirty="0"/>
            </a:br>
            <a:r>
              <a:rPr lang="en-US" dirty="0"/>
              <a:t>close to </a:t>
            </a:r>
            <a:r>
              <a:rPr lang="en-US" b="1" dirty="0"/>
              <a:t>centroids</a:t>
            </a:r>
          </a:p>
          <a:p>
            <a:endParaRPr lang="en-US" dirty="0"/>
          </a:p>
        </p:txBody>
      </p:sp>
      <p:grpSp>
        <p:nvGrpSpPr>
          <p:cNvPr id="4" name="Group 3">
            <a:extLst>
              <a:ext uri="{FF2B5EF4-FFF2-40B4-BE49-F238E27FC236}">
                <a16:creationId xmlns:a16="http://schemas.microsoft.com/office/drawing/2014/main" id="{7A31FE64-C1E7-38EF-E581-701E967597D8}"/>
              </a:ext>
            </a:extLst>
          </p:cNvPr>
          <p:cNvGrpSpPr/>
          <p:nvPr/>
        </p:nvGrpSpPr>
        <p:grpSpPr>
          <a:xfrm>
            <a:off x="19011051" y="675265"/>
            <a:ext cx="5372949" cy="973310"/>
            <a:chOff x="8713574" y="351090"/>
            <a:chExt cx="3434832" cy="622220"/>
          </a:xfrm>
        </p:grpSpPr>
        <p:pic>
          <p:nvPicPr>
            <p:cNvPr id="5" name="Content Placeholder 15">
              <a:extLst>
                <a:ext uri="{FF2B5EF4-FFF2-40B4-BE49-F238E27FC236}">
                  <a16:creationId xmlns:a16="http://schemas.microsoft.com/office/drawing/2014/main" id="{75B17B34-4370-4E01-87C0-01EAF5DFB16D}"/>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6E3DF91-7A6C-6D30-6103-64AC2B5DD112}"/>
                </a:ext>
              </a:extLst>
            </p:cNvPr>
            <p:cNvPicPr>
              <a:picLocks noChangeAspect="1"/>
            </p:cNvPicPr>
            <p:nvPr/>
          </p:nvPicPr>
          <p:blipFill rotWithShape="1">
            <a:blip r:embed="rId2">
              <a:alphaModFix/>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E3DA4058-CB77-EA1E-0AEE-3D065FC99076}"/>
                </a:ext>
              </a:extLst>
            </p:cNvPr>
            <p:cNvPicPr>
              <a:picLocks noChangeAspect="1"/>
            </p:cNvPicPr>
            <p:nvPr/>
          </p:nvPicPr>
          <p:blipFill rotWithShape="1">
            <a:blip r:embed="rId2">
              <a:alphaModFix amt="28000"/>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A7955BD5-9CF5-23C1-D421-2E8BE866A0C0}"/>
              </a:ext>
            </a:extLst>
          </p:cNvPr>
          <p:cNvPicPr>
            <a:picLocks noChangeAspect="1"/>
          </p:cNvPicPr>
          <p:nvPr/>
        </p:nvPicPr>
        <p:blipFill>
          <a:blip r:embed="rId3"/>
          <a:stretch>
            <a:fillRect/>
          </a:stretch>
        </p:blipFill>
        <p:spPr>
          <a:xfrm>
            <a:off x="10775739" y="2540000"/>
            <a:ext cx="10009753" cy="5116096"/>
          </a:xfrm>
          <a:prstGeom prst="rect">
            <a:avLst/>
          </a:prstGeom>
        </p:spPr>
      </p:pic>
      <p:pic>
        <p:nvPicPr>
          <p:cNvPr id="9" name="Picture 8">
            <a:extLst>
              <a:ext uri="{FF2B5EF4-FFF2-40B4-BE49-F238E27FC236}">
                <a16:creationId xmlns:a16="http://schemas.microsoft.com/office/drawing/2014/main" id="{F51E0029-0BF2-B797-3B21-2F54E9B974A3}"/>
              </a:ext>
            </a:extLst>
          </p:cNvPr>
          <p:cNvPicPr>
            <a:picLocks noChangeAspect="1"/>
          </p:cNvPicPr>
          <p:nvPr/>
        </p:nvPicPr>
        <p:blipFill>
          <a:blip r:embed="rId4"/>
          <a:stretch>
            <a:fillRect/>
          </a:stretch>
        </p:blipFill>
        <p:spPr>
          <a:xfrm>
            <a:off x="10775739" y="7516195"/>
            <a:ext cx="6155830" cy="6186006"/>
          </a:xfrm>
          <a:prstGeom prst="rect">
            <a:avLst/>
          </a:prstGeom>
        </p:spPr>
      </p:pic>
    </p:spTree>
    <p:extLst>
      <p:ext uri="{BB962C8B-B14F-4D97-AF65-F5344CB8AC3E}">
        <p14:creationId xmlns:p14="http://schemas.microsoft.com/office/powerpoint/2010/main" val="323901356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Quantization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Quantization reduces errors and improves SNR</a:t>
            </a:r>
          </a:p>
          <a:p>
            <a:endParaRPr lang="en-US" dirty="0"/>
          </a:p>
        </p:txBody>
      </p:sp>
      <p:grpSp>
        <p:nvGrpSpPr>
          <p:cNvPr id="4" name="Group 3">
            <a:extLst>
              <a:ext uri="{FF2B5EF4-FFF2-40B4-BE49-F238E27FC236}">
                <a16:creationId xmlns:a16="http://schemas.microsoft.com/office/drawing/2014/main" id="{7A31FE64-C1E7-38EF-E581-701E967597D8}"/>
              </a:ext>
            </a:extLst>
          </p:cNvPr>
          <p:cNvGrpSpPr/>
          <p:nvPr/>
        </p:nvGrpSpPr>
        <p:grpSpPr>
          <a:xfrm>
            <a:off x="19011051" y="675265"/>
            <a:ext cx="5372949" cy="973310"/>
            <a:chOff x="8713574" y="351090"/>
            <a:chExt cx="3434832" cy="622220"/>
          </a:xfrm>
        </p:grpSpPr>
        <p:pic>
          <p:nvPicPr>
            <p:cNvPr id="5" name="Content Placeholder 15">
              <a:extLst>
                <a:ext uri="{FF2B5EF4-FFF2-40B4-BE49-F238E27FC236}">
                  <a16:creationId xmlns:a16="http://schemas.microsoft.com/office/drawing/2014/main" id="{75B17B34-4370-4E01-87C0-01EAF5DFB16D}"/>
                </a:ext>
              </a:extLst>
            </p:cNvPr>
            <p:cNvPicPr>
              <a:picLocks noChangeAspect="1"/>
            </p:cNvPicPr>
            <p:nvPr/>
          </p:nvPicPr>
          <p:blipFill rotWithShape="1">
            <a:blip r:embed="rId2">
              <a:alphaModFix amt="28000"/>
            </a:blip>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6E3DF91-7A6C-6D30-6103-64AC2B5DD112}"/>
                </a:ext>
              </a:extLst>
            </p:cNvPr>
            <p:cNvPicPr>
              <a:picLocks noChangeAspect="1"/>
            </p:cNvPicPr>
            <p:nvPr/>
          </p:nvPicPr>
          <p:blipFill rotWithShape="1">
            <a:blip r:embed="rId2">
              <a:alphaModFix/>
            </a:blip>
            <a:srcRect l="66975"/>
            <a:stretch/>
          </p:blipFill>
          <p:spPr bwMode="auto">
            <a:xfrm>
              <a:off x="11014037" y="351090"/>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Content Placeholder 15">
              <a:extLst>
                <a:ext uri="{FF2B5EF4-FFF2-40B4-BE49-F238E27FC236}">
                  <a16:creationId xmlns:a16="http://schemas.microsoft.com/office/drawing/2014/main" id="{E3DA4058-CB77-EA1E-0AEE-3D065FC99076}"/>
                </a:ext>
              </a:extLst>
            </p:cNvPr>
            <p:cNvPicPr>
              <a:picLocks noChangeAspect="1"/>
            </p:cNvPicPr>
            <p:nvPr/>
          </p:nvPicPr>
          <p:blipFill rotWithShape="1">
            <a:blip r:embed="rId2">
              <a:alphaModFix amt="28000"/>
            </a:blip>
            <a:srcRect l="33026" r="33025"/>
            <a:stretch/>
          </p:blipFill>
          <p:spPr bwMode="auto">
            <a:xfrm>
              <a:off x="9847944" y="352252"/>
              <a:ext cx="1166094"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7">
            <a:extLst>
              <a:ext uri="{FF2B5EF4-FFF2-40B4-BE49-F238E27FC236}">
                <a16:creationId xmlns:a16="http://schemas.microsoft.com/office/drawing/2014/main" id="{614F93BA-3091-E2BB-3E53-B4CD9DC2AD8C}"/>
              </a:ext>
            </a:extLst>
          </p:cNvPr>
          <p:cNvPicPr>
            <a:picLocks noChangeAspect="1"/>
          </p:cNvPicPr>
          <p:nvPr/>
        </p:nvPicPr>
        <p:blipFill>
          <a:blip r:embed="rId3"/>
          <a:stretch>
            <a:fillRect/>
          </a:stretch>
        </p:blipFill>
        <p:spPr>
          <a:xfrm>
            <a:off x="1505202" y="3377718"/>
            <a:ext cx="21104357" cy="9177107"/>
          </a:xfrm>
          <a:prstGeom prst="rect">
            <a:avLst/>
          </a:prstGeom>
        </p:spPr>
      </p:pic>
    </p:spTree>
    <p:extLst>
      <p:ext uri="{BB962C8B-B14F-4D97-AF65-F5344CB8AC3E}">
        <p14:creationId xmlns:p14="http://schemas.microsoft.com/office/powerpoint/2010/main" val="26572617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Quantum Bit"/>
          <p:cNvSpPr txBox="1">
            <a:spLocks noGrp="1"/>
          </p:cNvSpPr>
          <p:nvPr>
            <p:ph type="title"/>
          </p:nvPr>
        </p:nvSpPr>
        <p:spPr>
          <a:prstGeom prst="rect">
            <a:avLst/>
          </a:prstGeom>
        </p:spPr>
        <p:txBody>
          <a:bodyPr/>
          <a:lstStyle/>
          <a:p>
            <a:r>
              <a:t>Quantum Bit</a:t>
            </a:r>
          </a:p>
        </p:txBody>
      </p:sp>
      <p:sp>
        <p:nvSpPr>
          <p:cNvPr id="149" name="Classical bits represented in statevector…"/>
          <p:cNvSpPr txBox="1">
            <a:spLocks noGrp="1"/>
          </p:cNvSpPr>
          <p:nvPr>
            <p:ph type="body" idx="1"/>
          </p:nvPr>
        </p:nvSpPr>
        <p:spPr>
          <a:xfrm>
            <a:off x="1218959" y="2540000"/>
            <a:ext cx="21944882" cy="10177551"/>
          </a:xfrm>
          <a:prstGeom prst="rect">
            <a:avLst/>
          </a:prstGeom>
        </p:spPr>
        <p:txBody>
          <a:bodyPr/>
          <a:lstStyle/>
          <a:p>
            <a:r>
              <a:t>Classical bits represented in statevector</a:t>
            </a:r>
          </a:p>
          <a:p>
            <a:pPr lvl="1"/>
            <a:r>
              <a:t>Classical 0:</a:t>
            </a:r>
          </a:p>
          <a:p>
            <a:pPr lvl="1"/>
            <a:endParaRPr/>
          </a:p>
          <a:p>
            <a:pPr lvl="1"/>
            <a:endParaRPr/>
          </a:p>
          <a:p>
            <a:pPr lvl="1"/>
            <a:endParaRPr/>
          </a:p>
          <a:p>
            <a:pPr lvl="1"/>
            <a:r>
              <a:t>Classical 1:</a:t>
            </a:r>
          </a:p>
          <a:p>
            <a:pPr lvl="1"/>
            <a:endParaRPr/>
          </a:p>
          <a:p>
            <a:pPr lvl="1"/>
            <a:endParaRPr/>
          </a:p>
          <a:p>
            <a:pPr lvl="1"/>
            <a:endParaRPr/>
          </a:p>
          <a:p>
            <a:pPr lvl="1"/>
            <a:r>
              <a:t>An arbitrary quantum states:</a:t>
            </a:r>
          </a:p>
        </p:txBody>
      </p:sp>
      <p:sp>
        <p:nvSpPr>
          <p:cNvPr id="15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151" name="Image" descr="Image"/>
          <p:cNvPicPr>
            <a:picLocks noChangeAspect="1"/>
          </p:cNvPicPr>
          <p:nvPr/>
        </p:nvPicPr>
        <p:blipFill>
          <a:blip r:embed="rId2"/>
          <a:stretch>
            <a:fillRect/>
          </a:stretch>
        </p:blipFill>
        <p:spPr>
          <a:xfrm>
            <a:off x="6431059" y="3195533"/>
            <a:ext cx="1308101" cy="2667001"/>
          </a:xfrm>
          <a:prstGeom prst="rect">
            <a:avLst/>
          </a:prstGeom>
          <a:ln w="12700">
            <a:miter lim="400000"/>
          </a:ln>
        </p:spPr>
      </p:pic>
      <p:pic>
        <p:nvPicPr>
          <p:cNvPr id="152" name="Image" descr="Image"/>
          <p:cNvPicPr>
            <a:picLocks noChangeAspect="1"/>
          </p:cNvPicPr>
          <p:nvPr/>
        </p:nvPicPr>
        <p:blipFill>
          <a:blip r:embed="rId3"/>
          <a:stretch>
            <a:fillRect/>
          </a:stretch>
        </p:blipFill>
        <p:spPr>
          <a:xfrm>
            <a:off x="6462809" y="6527748"/>
            <a:ext cx="1244601" cy="2578101"/>
          </a:xfrm>
          <a:prstGeom prst="rect">
            <a:avLst/>
          </a:prstGeom>
          <a:ln w="12700">
            <a:miter lim="400000"/>
          </a:ln>
        </p:spPr>
      </p:pic>
      <p:pic>
        <p:nvPicPr>
          <p:cNvPr id="153" name="Image" descr="Image"/>
          <p:cNvPicPr>
            <a:picLocks noChangeAspect="1"/>
          </p:cNvPicPr>
          <p:nvPr/>
        </p:nvPicPr>
        <p:blipFill>
          <a:blip r:embed="rId4"/>
          <a:stretch>
            <a:fillRect/>
          </a:stretch>
        </p:blipFill>
        <p:spPr>
          <a:xfrm>
            <a:off x="9426059" y="9169075"/>
            <a:ext cx="10795700" cy="2844511"/>
          </a:xfrm>
          <a:prstGeom prst="rect">
            <a:avLst/>
          </a:prstGeom>
          <a:ln w="12700">
            <a:miter lim="400000"/>
          </a:ln>
        </p:spPr>
      </p:pic>
    </p:spTree>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Benchmarks</a:t>
            </a:r>
          </a:p>
          <a:p>
            <a:pPr lvl="1"/>
            <a:r>
              <a:rPr lang="en-US" dirty="0"/>
              <a:t>Quantum Machine Learning task: </a:t>
            </a:r>
          </a:p>
          <a:p>
            <a:pPr lvl="2"/>
            <a:r>
              <a:rPr lang="en-US" dirty="0"/>
              <a:t>MNIST 10-class, 4-class, 2-class</a:t>
            </a:r>
          </a:p>
          <a:p>
            <a:pPr lvl="2"/>
            <a:r>
              <a:rPr lang="en-US" dirty="0"/>
              <a:t>Fashion MNIST 10-class, 4-class, 2-class</a:t>
            </a:r>
          </a:p>
          <a:p>
            <a:pPr lvl="2"/>
            <a:r>
              <a:rPr lang="en-US" dirty="0"/>
              <a:t>Vowel 4-class</a:t>
            </a:r>
          </a:p>
          <a:p>
            <a:pPr lvl="2"/>
            <a:r>
              <a:rPr lang="en-US" dirty="0"/>
              <a:t>Cifar-2 class</a:t>
            </a:r>
          </a:p>
          <a:p>
            <a:r>
              <a:rPr lang="en-US" dirty="0"/>
              <a:t>Quantum Devices</a:t>
            </a:r>
          </a:p>
          <a:p>
            <a:pPr lvl="1"/>
            <a:r>
              <a:rPr lang="en-US" dirty="0"/>
              <a:t>IBMQ</a:t>
            </a:r>
          </a:p>
          <a:p>
            <a:pPr lvl="1"/>
            <a:r>
              <a:rPr lang="en-US" dirty="0"/>
              <a:t>#Qubits: 5 to 15</a:t>
            </a:r>
          </a:p>
          <a:p>
            <a:pPr lvl="1"/>
            <a:r>
              <a:rPr lang="en-US" dirty="0"/>
              <a:t>Quantum Volume: 8 to 32</a:t>
            </a:r>
          </a:p>
          <a:p>
            <a:endParaRPr lang="en-US" dirty="0"/>
          </a:p>
        </p:txBody>
      </p:sp>
    </p:spTree>
    <p:extLst>
      <p:ext uri="{BB962C8B-B14F-4D97-AF65-F5344CB8AC3E}">
        <p14:creationId xmlns:p14="http://schemas.microsoft.com/office/powerpoint/2010/main" val="4169662919"/>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a:xfrm>
            <a:off x="1218959" y="2540000"/>
            <a:ext cx="21944882" cy="10369176"/>
          </a:xfrm>
        </p:spPr>
        <p:txBody>
          <a:bodyPr/>
          <a:lstStyle/>
          <a:p>
            <a:r>
              <a:rPr lang="en-US" dirty="0" err="1"/>
              <a:t>QuantumNAT</a:t>
            </a:r>
            <a:r>
              <a:rPr lang="en-US" dirty="0"/>
              <a:t> significantly improves real measurement accuracy</a:t>
            </a:r>
          </a:p>
          <a:p>
            <a:endParaRPr lang="en-US" dirty="0"/>
          </a:p>
        </p:txBody>
      </p:sp>
      <p:pic>
        <p:nvPicPr>
          <p:cNvPr id="4" name="Picture 3">
            <a:extLst>
              <a:ext uri="{FF2B5EF4-FFF2-40B4-BE49-F238E27FC236}">
                <a16:creationId xmlns:a16="http://schemas.microsoft.com/office/drawing/2014/main" id="{074E2BB6-BD56-38D4-F0F4-22B4B26A83D3}"/>
              </a:ext>
            </a:extLst>
          </p:cNvPr>
          <p:cNvPicPr>
            <a:picLocks noChangeAspect="1"/>
          </p:cNvPicPr>
          <p:nvPr/>
        </p:nvPicPr>
        <p:blipFill>
          <a:blip r:embed="rId2"/>
          <a:stretch>
            <a:fillRect/>
          </a:stretch>
        </p:blipFill>
        <p:spPr>
          <a:xfrm>
            <a:off x="1218959" y="3816051"/>
            <a:ext cx="20617142" cy="7817073"/>
          </a:xfrm>
          <a:prstGeom prst="rect">
            <a:avLst/>
          </a:prstGeom>
        </p:spPr>
      </p:pic>
    </p:spTree>
    <p:extLst>
      <p:ext uri="{BB962C8B-B14F-4D97-AF65-F5344CB8AC3E}">
        <p14:creationId xmlns:p14="http://schemas.microsoft.com/office/powerpoint/2010/main" val="128437688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Consistent Improvements on Various </a:t>
            </a:r>
            <a:br>
              <a:rPr lang="en-US" dirty="0"/>
            </a:br>
            <a:r>
              <a:rPr lang="en-US" dirty="0"/>
              <a:t>Benchmarks</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a:xfrm>
            <a:off x="1218959" y="2540000"/>
            <a:ext cx="21944882" cy="2516521"/>
          </a:xfrm>
        </p:spPr>
        <p:txBody>
          <a:bodyPr/>
          <a:lstStyle/>
          <a:p>
            <a:r>
              <a:rPr lang="en-US" dirty="0"/>
              <a:t>On IBMQ </a:t>
            </a:r>
            <a:r>
              <a:rPr lang="en-US" dirty="0" err="1"/>
              <a:t>santiago</a:t>
            </a:r>
            <a:endParaRPr lang="en-US" dirty="0"/>
          </a:p>
        </p:txBody>
      </p:sp>
      <p:graphicFrame>
        <p:nvGraphicFramePr>
          <p:cNvPr id="6" name="Table 4">
            <a:extLst>
              <a:ext uri="{FF2B5EF4-FFF2-40B4-BE49-F238E27FC236}">
                <a16:creationId xmlns:a16="http://schemas.microsoft.com/office/drawing/2014/main" id="{82F5F247-D7FE-49C4-AACE-0CF23038E6B0}"/>
              </a:ext>
            </a:extLst>
          </p:cNvPr>
          <p:cNvGraphicFramePr>
            <a:graphicFrameLocks noGrp="1"/>
          </p:cNvGraphicFramePr>
          <p:nvPr>
            <p:extLst>
              <p:ext uri="{D42A27DB-BD31-4B8C-83A1-F6EECF244321}">
                <p14:modId xmlns:p14="http://schemas.microsoft.com/office/powerpoint/2010/main" val="795286279"/>
              </p:ext>
            </p:extLst>
          </p:nvPr>
        </p:nvGraphicFramePr>
        <p:xfrm>
          <a:off x="905313" y="4631816"/>
          <a:ext cx="22572174" cy="7447539"/>
        </p:xfrm>
        <a:graphic>
          <a:graphicData uri="http://schemas.openxmlformats.org/drawingml/2006/table">
            <a:tbl>
              <a:tblPr firstRow="1" bandRow="1">
                <a:tableStyleId>{5C22544A-7EE6-4342-B048-85BDC9FD1C3A}</a:tableStyleId>
              </a:tblPr>
              <a:tblGrid>
                <a:gridCol w="5093820">
                  <a:extLst>
                    <a:ext uri="{9D8B030D-6E8A-4147-A177-3AD203B41FA5}">
                      <a16:colId xmlns:a16="http://schemas.microsoft.com/office/drawing/2014/main" val="650385498"/>
                    </a:ext>
                  </a:extLst>
                </a:gridCol>
                <a:gridCol w="2913059">
                  <a:extLst>
                    <a:ext uri="{9D8B030D-6E8A-4147-A177-3AD203B41FA5}">
                      <a16:colId xmlns:a16="http://schemas.microsoft.com/office/drawing/2014/main" val="3688960864"/>
                    </a:ext>
                  </a:extLst>
                </a:gridCol>
                <a:gridCol w="2913059">
                  <a:extLst>
                    <a:ext uri="{9D8B030D-6E8A-4147-A177-3AD203B41FA5}">
                      <a16:colId xmlns:a16="http://schemas.microsoft.com/office/drawing/2014/main" val="4223233933"/>
                    </a:ext>
                  </a:extLst>
                </a:gridCol>
                <a:gridCol w="2913059">
                  <a:extLst>
                    <a:ext uri="{9D8B030D-6E8A-4147-A177-3AD203B41FA5}">
                      <a16:colId xmlns:a16="http://schemas.microsoft.com/office/drawing/2014/main" val="3096584122"/>
                    </a:ext>
                  </a:extLst>
                </a:gridCol>
                <a:gridCol w="2913059">
                  <a:extLst>
                    <a:ext uri="{9D8B030D-6E8A-4147-A177-3AD203B41FA5}">
                      <a16:colId xmlns:a16="http://schemas.microsoft.com/office/drawing/2014/main" val="3305213895"/>
                    </a:ext>
                  </a:extLst>
                </a:gridCol>
                <a:gridCol w="2913059">
                  <a:extLst>
                    <a:ext uri="{9D8B030D-6E8A-4147-A177-3AD203B41FA5}">
                      <a16:colId xmlns:a16="http://schemas.microsoft.com/office/drawing/2014/main" val="2206560507"/>
                    </a:ext>
                  </a:extLst>
                </a:gridCol>
                <a:gridCol w="2913059">
                  <a:extLst>
                    <a:ext uri="{9D8B030D-6E8A-4147-A177-3AD203B41FA5}">
                      <a16:colId xmlns:a16="http://schemas.microsoft.com/office/drawing/2014/main" val="4293047972"/>
                    </a:ext>
                  </a:extLst>
                </a:gridCol>
              </a:tblGrid>
              <a:tr h="1780168">
                <a:tc>
                  <a:txBody>
                    <a:bodyPr/>
                    <a:lstStyle/>
                    <a:p>
                      <a:r>
                        <a:rPr lang="en-US" sz="5400" dirty="0"/>
                        <a:t>Method</a:t>
                      </a:r>
                    </a:p>
                  </a:txBody>
                  <a:tcPr/>
                </a:tc>
                <a:tc>
                  <a:txBody>
                    <a:bodyPr/>
                    <a:lstStyle/>
                    <a:p>
                      <a:r>
                        <a:rPr lang="en-US" sz="5400" dirty="0"/>
                        <a:t>MNIST-4</a:t>
                      </a:r>
                    </a:p>
                  </a:txBody>
                  <a:tcPr/>
                </a:tc>
                <a:tc>
                  <a:txBody>
                    <a:bodyPr/>
                    <a:lstStyle/>
                    <a:p>
                      <a:r>
                        <a:rPr lang="en-US" sz="5400" dirty="0"/>
                        <a:t>FMNIST-4</a:t>
                      </a:r>
                    </a:p>
                  </a:txBody>
                  <a:tcPr/>
                </a:tc>
                <a:tc>
                  <a:txBody>
                    <a:bodyPr/>
                    <a:lstStyle/>
                    <a:p>
                      <a:r>
                        <a:rPr lang="en-US" sz="5400" dirty="0"/>
                        <a:t>Vowel-4</a:t>
                      </a:r>
                    </a:p>
                  </a:txBody>
                  <a:tcPr/>
                </a:tc>
                <a:tc>
                  <a:txBody>
                    <a:bodyPr/>
                    <a:lstStyle/>
                    <a:p>
                      <a:r>
                        <a:rPr lang="en-US" sz="5400" dirty="0"/>
                        <a:t>MNIST-2</a:t>
                      </a:r>
                    </a:p>
                  </a:txBody>
                  <a:tcPr/>
                </a:tc>
                <a:tc>
                  <a:txBody>
                    <a:bodyPr/>
                    <a:lstStyle/>
                    <a:p>
                      <a:r>
                        <a:rPr lang="en-US" sz="5400" dirty="0"/>
                        <a:t>FMNIST-2</a:t>
                      </a:r>
                    </a:p>
                  </a:txBody>
                  <a:tcPr/>
                </a:tc>
                <a:tc>
                  <a:txBody>
                    <a:bodyPr/>
                    <a:lstStyle/>
                    <a:p>
                      <a:r>
                        <a:rPr lang="en-US" sz="5400" dirty="0"/>
                        <a:t>Cifar-2</a:t>
                      </a:r>
                    </a:p>
                  </a:txBody>
                  <a:tcPr/>
                </a:tc>
                <a:extLst>
                  <a:ext uri="{0D108BD9-81ED-4DB2-BD59-A6C34878D82A}">
                    <a16:rowId xmlns:a16="http://schemas.microsoft.com/office/drawing/2014/main" val="650565203"/>
                  </a:ext>
                </a:extLst>
              </a:tr>
              <a:tr h="1367950">
                <a:tc>
                  <a:txBody>
                    <a:bodyPr/>
                    <a:lstStyle/>
                    <a:p>
                      <a:r>
                        <a:rPr lang="en-US" sz="5400" dirty="0"/>
                        <a:t>Baseline</a:t>
                      </a:r>
                    </a:p>
                  </a:txBody>
                  <a:tcPr/>
                </a:tc>
                <a:tc>
                  <a:txBody>
                    <a:bodyPr/>
                    <a:lstStyle/>
                    <a:p>
                      <a:r>
                        <a:rPr lang="en-US" sz="5400" dirty="0"/>
                        <a:t>0.30</a:t>
                      </a:r>
                    </a:p>
                  </a:txBody>
                  <a:tcPr/>
                </a:tc>
                <a:tc>
                  <a:txBody>
                    <a:bodyPr/>
                    <a:lstStyle/>
                    <a:p>
                      <a:r>
                        <a:rPr lang="en-US" sz="5400" dirty="0"/>
                        <a:t>0.32</a:t>
                      </a:r>
                    </a:p>
                  </a:txBody>
                  <a:tcPr/>
                </a:tc>
                <a:tc>
                  <a:txBody>
                    <a:bodyPr/>
                    <a:lstStyle/>
                    <a:p>
                      <a:r>
                        <a:rPr lang="en-US" sz="5400" dirty="0"/>
                        <a:t>0.28</a:t>
                      </a:r>
                    </a:p>
                  </a:txBody>
                  <a:tcPr/>
                </a:tc>
                <a:tc>
                  <a:txBody>
                    <a:bodyPr/>
                    <a:lstStyle/>
                    <a:p>
                      <a:r>
                        <a:rPr lang="en-US" sz="5400" dirty="0"/>
                        <a:t>0.84</a:t>
                      </a:r>
                    </a:p>
                  </a:txBody>
                  <a:tcPr/>
                </a:tc>
                <a:tc>
                  <a:txBody>
                    <a:bodyPr/>
                    <a:lstStyle/>
                    <a:p>
                      <a:r>
                        <a:rPr lang="en-US" sz="5400" dirty="0"/>
                        <a:t>0.78</a:t>
                      </a:r>
                    </a:p>
                  </a:txBody>
                  <a:tcPr/>
                </a:tc>
                <a:tc>
                  <a:txBody>
                    <a:bodyPr/>
                    <a:lstStyle/>
                    <a:p>
                      <a:r>
                        <a:rPr lang="en-US" altLang="zh-CN" sz="5400" dirty="0"/>
                        <a:t>0.51</a:t>
                      </a:r>
                      <a:endParaRPr lang="en-US" sz="5400" dirty="0"/>
                    </a:p>
                  </a:txBody>
                  <a:tcPr/>
                </a:tc>
                <a:extLst>
                  <a:ext uri="{0D108BD9-81ED-4DB2-BD59-A6C34878D82A}">
                    <a16:rowId xmlns:a16="http://schemas.microsoft.com/office/drawing/2014/main" val="1767886234"/>
                  </a:ext>
                </a:extLst>
              </a:tr>
              <a:tr h="1367950">
                <a:tc>
                  <a:txBody>
                    <a:bodyPr/>
                    <a:lstStyle/>
                    <a:p>
                      <a:r>
                        <a:rPr lang="en-US" sz="5400" dirty="0"/>
                        <a:t>+ Normalization</a:t>
                      </a:r>
                    </a:p>
                  </a:txBody>
                  <a:tcPr/>
                </a:tc>
                <a:tc>
                  <a:txBody>
                    <a:bodyPr/>
                    <a:lstStyle/>
                    <a:p>
                      <a:r>
                        <a:rPr lang="en-US" sz="5400" dirty="0"/>
                        <a:t>0.41</a:t>
                      </a:r>
                    </a:p>
                  </a:txBody>
                  <a:tcPr/>
                </a:tc>
                <a:tc>
                  <a:txBody>
                    <a:bodyPr/>
                    <a:lstStyle/>
                    <a:p>
                      <a:r>
                        <a:rPr lang="en-US" sz="5400" dirty="0"/>
                        <a:t>0.61</a:t>
                      </a:r>
                    </a:p>
                  </a:txBody>
                  <a:tcPr/>
                </a:tc>
                <a:tc>
                  <a:txBody>
                    <a:bodyPr/>
                    <a:lstStyle/>
                    <a:p>
                      <a:r>
                        <a:rPr lang="en-US" sz="5400" dirty="0"/>
                        <a:t>0.29</a:t>
                      </a:r>
                    </a:p>
                  </a:txBody>
                  <a:tcPr/>
                </a:tc>
                <a:tc>
                  <a:txBody>
                    <a:bodyPr/>
                    <a:lstStyle/>
                    <a:p>
                      <a:r>
                        <a:rPr lang="en-US" sz="5400" dirty="0"/>
                        <a:t>0.87</a:t>
                      </a:r>
                    </a:p>
                  </a:txBody>
                  <a:tcPr/>
                </a:tc>
                <a:tc>
                  <a:txBody>
                    <a:bodyPr/>
                    <a:lstStyle/>
                    <a:p>
                      <a:r>
                        <a:rPr lang="en-US" sz="5400" dirty="0"/>
                        <a:t>0.68</a:t>
                      </a:r>
                    </a:p>
                  </a:txBody>
                  <a:tcPr/>
                </a:tc>
                <a:tc>
                  <a:txBody>
                    <a:bodyPr/>
                    <a:lstStyle/>
                    <a:p>
                      <a:r>
                        <a:rPr lang="en-US" altLang="zh-CN" sz="5400" dirty="0"/>
                        <a:t>0.56</a:t>
                      </a:r>
                      <a:endParaRPr lang="en-US" sz="5400" dirty="0"/>
                    </a:p>
                  </a:txBody>
                  <a:tcPr/>
                </a:tc>
                <a:extLst>
                  <a:ext uri="{0D108BD9-81ED-4DB2-BD59-A6C34878D82A}">
                    <a16:rowId xmlns:a16="http://schemas.microsoft.com/office/drawing/2014/main" val="4246564319"/>
                  </a:ext>
                </a:extLst>
              </a:tr>
              <a:tr h="1367950">
                <a:tc>
                  <a:txBody>
                    <a:bodyPr/>
                    <a:lstStyle/>
                    <a:p>
                      <a:r>
                        <a:rPr lang="en-US" sz="5400" dirty="0"/>
                        <a:t>+Noise Injection</a:t>
                      </a:r>
                    </a:p>
                  </a:txBody>
                  <a:tcPr/>
                </a:tc>
                <a:tc>
                  <a:txBody>
                    <a:bodyPr/>
                    <a:lstStyle/>
                    <a:p>
                      <a:r>
                        <a:rPr lang="en-US" sz="5400" dirty="0"/>
                        <a:t>0.61</a:t>
                      </a:r>
                    </a:p>
                  </a:txBody>
                  <a:tcPr/>
                </a:tc>
                <a:tc>
                  <a:txBody>
                    <a:bodyPr/>
                    <a:lstStyle/>
                    <a:p>
                      <a:r>
                        <a:rPr lang="en-US" sz="5400" dirty="0"/>
                        <a:t>0.70</a:t>
                      </a:r>
                    </a:p>
                  </a:txBody>
                  <a:tcPr/>
                </a:tc>
                <a:tc>
                  <a:txBody>
                    <a:bodyPr/>
                    <a:lstStyle/>
                    <a:p>
                      <a:r>
                        <a:rPr lang="en-US" sz="5400" dirty="0"/>
                        <a:t>0.44</a:t>
                      </a:r>
                    </a:p>
                  </a:txBody>
                  <a:tcPr/>
                </a:tc>
                <a:tc>
                  <a:txBody>
                    <a:bodyPr/>
                    <a:lstStyle/>
                    <a:p>
                      <a:r>
                        <a:rPr lang="en-US" sz="5400" dirty="0"/>
                        <a:t>0.93</a:t>
                      </a:r>
                    </a:p>
                  </a:txBody>
                  <a:tcPr/>
                </a:tc>
                <a:tc>
                  <a:txBody>
                    <a:bodyPr/>
                    <a:lstStyle/>
                    <a:p>
                      <a:r>
                        <a:rPr lang="en-US" sz="5400" dirty="0"/>
                        <a:t>0.86</a:t>
                      </a:r>
                    </a:p>
                  </a:txBody>
                  <a:tcPr/>
                </a:tc>
                <a:tc>
                  <a:txBody>
                    <a:bodyPr/>
                    <a:lstStyle/>
                    <a:p>
                      <a:r>
                        <a:rPr lang="en-US" altLang="zh-CN" sz="5400" dirty="0"/>
                        <a:t>0.57</a:t>
                      </a:r>
                      <a:endParaRPr lang="en-US" sz="5400" dirty="0"/>
                    </a:p>
                  </a:txBody>
                  <a:tcPr/>
                </a:tc>
                <a:extLst>
                  <a:ext uri="{0D108BD9-81ED-4DB2-BD59-A6C34878D82A}">
                    <a16:rowId xmlns:a16="http://schemas.microsoft.com/office/drawing/2014/main" val="1554369961"/>
                  </a:ext>
                </a:extLst>
              </a:tr>
              <a:tr h="1367950">
                <a:tc>
                  <a:txBody>
                    <a:bodyPr/>
                    <a:lstStyle/>
                    <a:p>
                      <a:r>
                        <a:rPr lang="en-US" sz="5400" dirty="0"/>
                        <a:t>+ Quantization</a:t>
                      </a:r>
                    </a:p>
                  </a:txBody>
                  <a:tcPr/>
                </a:tc>
                <a:tc>
                  <a:txBody>
                    <a:bodyPr/>
                    <a:lstStyle/>
                    <a:p>
                      <a:r>
                        <a:rPr lang="en-US" sz="5400" b="1" dirty="0"/>
                        <a:t>0.68</a:t>
                      </a:r>
                    </a:p>
                  </a:txBody>
                  <a:tcPr/>
                </a:tc>
                <a:tc>
                  <a:txBody>
                    <a:bodyPr/>
                    <a:lstStyle/>
                    <a:p>
                      <a:r>
                        <a:rPr lang="en-US" sz="5400" b="1" dirty="0"/>
                        <a:t>0.75</a:t>
                      </a:r>
                    </a:p>
                  </a:txBody>
                  <a:tcPr/>
                </a:tc>
                <a:tc>
                  <a:txBody>
                    <a:bodyPr/>
                    <a:lstStyle/>
                    <a:p>
                      <a:r>
                        <a:rPr lang="en-US" sz="5400" b="1" dirty="0"/>
                        <a:t>0.48</a:t>
                      </a:r>
                    </a:p>
                  </a:txBody>
                  <a:tcPr/>
                </a:tc>
                <a:tc>
                  <a:txBody>
                    <a:bodyPr/>
                    <a:lstStyle/>
                    <a:p>
                      <a:r>
                        <a:rPr lang="en-US" sz="5400" b="1" dirty="0"/>
                        <a:t>0.94</a:t>
                      </a:r>
                    </a:p>
                  </a:txBody>
                  <a:tcPr/>
                </a:tc>
                <a:tc>
                  <a:txBody>
                    <a:bodyPr/>
                    <a:lstStyle/>
                    <a:p>
                      <a:r>
                        <a:rPr lang="en-US" sz="5400" b="1" dirty="0"/>
                        <a:t>0.88</a:t>
                      </a:r>
                    </a:p>
                  </a:txBody>
                  <a:tcPr/>
                </a:tc>
                <a:tc>
                  <a:txBody>
                    <a:bodyPr/>
                    <a:lstStyle/>
                    <a:p>
                      <a:r>
                        <a:rPr lang="en-US" altLang="zh-CN" sz="5400" b="1" dirty="0"/>
                        <a:t>0.59</a:t>
                      </a:r>
                      <a:endParaRPr lang="en-US" sz="5400" b="1" dirty="0"/>
                    </a:p>
                  </a:txBody>
                  <a:tcPr/>
                </a:tc>
                <a:extLst>
                  <a:ext uri="{0D108BD9-81ED-4DB2-BD59-A6C34878D82A}">
                    <a16:rowId xmlns:a16="http://schemas.microsoft.com/office/drawing/2014/main" val="588746680"/>
                  </a:ext>
                </a:extLst>
              </a:tr>
            </a:tbl>
          </a:graphicData>
        </a:graphic>
      </p:graphicFrame>
    </p:spTree>
    <p:extLst>
      <p:ext uri="{BB962C8B-B14F-4D97-AF65-F5344CB8AC3E}">
        <p14:creationId xmlns:p14="http://schemas.microsoft.com/office/powerpoint/2010/main" val="2363480592"/>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Visualization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err="1"/>
              <a:t>QuantumNAT</a:t>
            </a:r>
            <a:r>
              <a:rPr lang="en-US" dirty="0"/>
              <a:t> stretches the </a:t>
            </a:r>
            <a:br>
              <a:rPr lang="en-US" dirty="0"/>
            </a:br>
            <a:r>
              <a:rPr lang="en-US" dirty="0"/>
              <a:t>distribution of features</a:t>
            </a:r>
          </a:p>
          <a:p>
            <a:pPr lvl="1"/>
            <a:r>
              <a:rPr lang="en-US" dirty="0"/>
              <a:t>MNIST-2 classification task</a:t>
            </a:r>
          </a:p>
          <a:p>
            <a:endParaRPr lang="en-US" dirty="0"/>
          </a:p>
        </p:txBody>
      </p:sp>
      <p:pic>
        <p:nvPicPr>
          <p:cNvPr id="6" name="Picture 5">
            <a:extLst>
              <a:ext uri="{FF2B5EF4-FFF2-40B4-BE49-F238E27FC236}">
                <a16:creationId xmlns:a16="http://schemas.microsoft.com/office/drawing/2014/main" id="{D06FF3AF-9240-671B-C1D1-AC7BFDCCD508}"/>
              </a:ext>
            </a:extLst>
          </p:cNvPr>
          <p:cNvPicPr>
            <a:picLocks noChangeAspect="1"/>
          </p:cNvPicPr>
          <p:nvPr/>
        </p:nvPicPr>
        <p:blipFill>
          <a:blip r:embed="rId2"/>
          <a:stretch>
            <a:fillRect/>
          </a:stretch>
        </p:blipFill>
        <p:spPr>
          <a:xfrm>
            <a:off x="11796877" y="1556321"/>
            <a:ext cx="10740393" cy="10603358"/>
          </a:xfrm>
          <a:prstGeom prst="rect">
            <a:avLst/>
          </a:prstGeom>
        </p:spPr>
      </p:pic>
    </p:spTree>
    <p:extLst>
      <p:ext uri="{BB962C8B-B14F-4D97-AF65-F5344CB8AC3E}">
        <p14:creationId xmlns:p14="http://schemas.microsoft.com/office/powerpoint/2010/main" val="584554366"/>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76BB7-18E9-D06A-FD46-C23E85CA7748}"/>
              </a:ext>
            </a:extLst>
          </p:cNvPr>
          <p:cNvSpPr>
            <a:spLocks noGrp="1"/>
          </p:cNvSpPr>
          <p:nvPr>
            <p:ph type="title"/>
          </p:nvPr>
        </p:nvSpPr>
        <p:spPr/>
        <p:txBody>
          <a:bodyPr/>
          <a:lstStyle/>
          <a:p>
            <a:r>
              <a:rPr lang="en-US" dirty="0"/>
              <a:t>Noise Model in TQ</a:t>
            </a:r>
          </a:p>
        </p:txBody>
      </p:sp>
      <p:sp>
        <p:nvSpPr>
          <p:cNvPr id="3" name="Text Placeholder 2">
            <a:extLst>
              <a:ext uri="{FF2B5EF4-FFF2-40B4-BE49-F238E27FC236}">
                <a16:creationId xmlns:a16="http://schemas.microsoft.com/office/drawing/2014/main" id="{B8078BDD-E451-36A3-28B5-46B9E94063EC}"/>
              </a:ext>
            </a:extLst>
          </p:cNvPr>
          <p:cNvSpPr>
            <a:spLocks noGrp="1"/>
          </p:cNvSpPr>
          <p:nvPr>
            <p:ph type="body" idx="1"/>
          </p:nvPr>
        </p:nvSpPr>
        <p:spPr/>
        <p:txBody>
          <a:bodyPr/>
          <a:lstStyle/>
          <a:p>
            <a:r>
              <a:rPr lang="en-US" dirty="0" err="1">
                <a:latin typeface="Courier" pitchFamily="2" charset="0"/>
              </a:rPr>
              <a:t>noise_model_tq</a:t>
            </a:r>
            <a:r>
              <a:rPr lang="en-US" dirty="0">
                <a:latin typeface="Courier" pitchFamily="2" charset="0"/>
              </a:rPr>
              <a:t> = </a:t>
            </a:r>
            <a:r>
              <a:rPr lang="en-US" dirty="0" err="1">
                <a:latin typeface="Courier" pitchFamily="2" charset="0"/>
              </a:rPr>
              <a:t>tq.NoiseModelTQ</a:t>
            </a:r>
            <a:r>
              <a:rPr lang="en-US" dirty="0">
                <a:latin typeface="Courier" pitchFamily="2" charset="0"/>
              </a:rPr>
              <a:t>(</a:t>
            </a:r>
          </a:p>
          <a:p>
            <a:r>
              <a:rPr lang="en-US" dirty="0">
                <a:latin typeface="Courier" pitchFamily="2" charset="0"/>
              </a:rPr>
              <a:t>        </a:t>
            </a:r>
            <a:r>
              <a:rPr lang="en-US" dirty="0" err="1">
                <a:latin typeface="Courier" pitchFamily="2" charset="0"/>
              </a:rPr>
              <a:t>noise_model_name</a:t>
            </a:r>
            <a:r>
              <a:rPr lang="en-US" dirty="0">
                <a:latin typeface="Courier" pitchFamily="2" charset="0"/>
              </a:rPr>
              <a:t>='</a:t>
            </a:r>
            <a:r>
              <a:rPr lang="en-US" dirty="0" err="1">
                <a:latin typeface="Courier" pitchFamily="2" charset="0"/>
              </a:rPr>
              <a:t>ibmq_quito</a:t>
            </a:r>
            <a:r>
              <a:rPr lang="en-US" dirty="0">
                <a:latin typeface="Courier" pitchFamily="2" charset="0"/>
              </a:rPr>
              <a:t>’,</a:t>
            </a:r>
          </a:p>
          <a:p>
            <a:r>
              <a:rPr lang="en-US" dirty="0">
                <a:latin typeface="Courier" pitchFamily="2" charset="0"/>
              </a:rPr>
              <a:t>        factor=10,</a:t>
            </a:r>
          </a:p>
          <a:p>
            <a:r>
              <a:rPr lang="en-US" dirty="0">
                <a:latin typeface="Courier" pitchFamily="2" charset="0"/>
              </a:rPr>
              <a:t>        </a:t>
            </a:r>
            <a:r>
              <a:rPr lang="en-US" dirty="0" err="1">
                <a:latin typeface="Courier" pitchFamily="2" charset="0"/>
              </a:rPr>
              <a:t>add_thermal</a:t>
            </a:r>
            <a:r>
              <a:rPr lang="en-US" dirty="0">
                <a:latin typeface="Courier" pitchFamily="2" charset="0"/>
              </a:rPr>
              <a:t>=True</a:t>
            </a:r>
          </a:p>
          <a:p>
            <a:r>
              <a:rPr lang="en-US" dirty="0">
                <a:latin typeface="Courier" pitchFamily="2" charset="0"/>
              </a:rPr>
              <a:t>    )</a:t>
            </a:r>
          </a:p>
        </p:txBody>
      </p:sp>
    </p:spTree>
    <p:extLst>
      <p:ext uri="{BB962C8B-B14F-4D97-AF65-F5344CB8AC3E}">
        <p14:creationId xmlns:p14="http://schemas.microsoft.com/office/powerpoint/2010/main" val="206533976"/>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1751734" cy="2516521"/>
          </a:xfrm>
          <a:prstGeom prst="rect">
            <a:avLst/>
          </a:prstGeom>
        </p:spPr>
        <p:txBody>
          <a:bodyPr>
            <a:normAutofit/>
          </a:bodyPr>
          <a:lstStyle/>
          <a:p>
            <a:pPr algn="l"/>
            <a:r>
              <a:rPr lang="en-US" b="0" dirty="0">
                <a:solidFill>
                  <a:schemeClr val="tx1"/>
                </a:solidFill>
              </a:rPr>
              <a:t>Hands-On Section</a:t>
            </a:r>
            <a:br>
              <a:rPr lang="en-US" dirty="0">
                <a:solidFill>
                  <a:schemeClr val="tx1"/>
                </a:solidFill>
              </a:rPr>
            </a:br>
            <a:r>
              <a:rPr lang="en-US" dirty="0">
                <a:solidFill>
                  <a:schemeClr val="tx1"/>
                </a:solidFill>
              </a:rPr>
              <a:t>2.2 </a:t>
            </a:r>
            <a:r>
              <a:rPr lang="en-US" dirty="0" err="1">
                <a:solidFill>
                  <a:schemeClr val="tx1"/>
                </a:solidFill>
              </a:rPr>
              <a:t>QuantumNAT</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115</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778517"/>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19985"/>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.3 QOC:</a:t>
            </a:r>
            <a:r>
              <a:rPr lang="en-US" sz="3500" b="0" dirty="0"/>
              <a:t> On-Chip Training</a:t>
            </a:r>
            <a:endParaRPr kumimoji="0" lang="en-US" sz="3500" b="0" i="0" u="none" strike="noStrike" cap="none" spc="0" normalizeH="0" baseline="0" dirty="0">
              <a:ln>
                <a:noFill/>
              </a:ln>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3409409630"/>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9C80-E190-9B48-7636-B049AD666560}"/>
              </a:ext>
            </a:extLst>
          </p:cNvPr>
          <p:cNvSpPr>
            <a:spLocks noGrp="1"/>
          </p:cNvSpPr>
          <p:nvPr>
            <p:ph type="title"/>
          </p:nvPr>
        </p:nvSpPr>
        <p:spPr/>
        <p:txBody>
          <a:bodyPr/>
          <a:lstStyle/>
          <a:p>
            <a:r>
              <a:rPr lang="en-US" dirty="0"/>
              <a:t>QOC for High Scalability</a:t>
            </a:r>
          </a:p>
        </p:txBody>
      </p:sp>
      <p:sp>
        <p:nvSpPr>
          <p:cNvPr id="3" name="Text Placeholder 2">
            <a:extLst>
              <a:ext uri="{FF2B5EF4-FFF2-40B4-BE49-F238E27FC236}">
                <a16:creationId xmlns:a16="http://schemas.microsoft.com/office/drawing/2014/main" id="{2E8B2E1F-4ADC-03AD-372D-B2F2AE09BF75}"/>
              </a:ext>
            </a:extLst>
          </p:cNvPr>
          <p:cNvSpPr>
            <a:spLocks noGrp="1"/>
          </p:cNvSpPr>
          <p:nvPr>
            <p:ph type="body" idx="1"/>
          </p:nvPr>
        </p:nvSpPr>
        <p:spPr/>
        <p:txBody>
          <a:bodyPr/>
          <a:lstStyle/>
          <a:p>
            <a:r>
              <a:rPr lang="en-US" dirty="0"/>
              <a:t>How to further improve the scalability of PQC training?</a:t>
            </a:r>
          </a:p>
          <a:p>
            <a:r>
              <a:rPr lang="en-US" dirty="0"/>
              <a:t>Train the parameters directly on real quantum machine</a:t>
            </a:r>
          </a:p>
        </p:txBody>
      </p:sp>
      <p:pic>
        <p:nvPicPr>
          <p:cNvPr id="4" name="Picture 3">
            <a:extLst>
              <a:ext uri="{FF2B5EF4-FFF2-40B4-BE49-F238E27FC236}">
                <a16:creationId xmlns:a16="http://schemas.microsoft.com/office/drawing/2014/main" id="{A5C059E5-C20E-E221-B328-D1A6C74C0ACC}"/>
              </a:ext>
            </a:extLst>
          </p:cNvPr>
          <p:cNvPicPr>
            <a:picLocks noChangeAspect="1"/>
          </p:cNvPicPr>
          <p:nvPr/>
        </p:nvPicPr>
        <p:blipFill>
          <a:blip r:embed="rId2"/>
          <a:stretch>
            <a:fillRect/>
          </a:stretch>
        </p:blipFill>
        <p:spPr>
          <a:xfrm>
            <a:off x="2781299" y="6044474"/>
            <a:ext cx="17123086" cy="3747226"/>
          </a:xfrm>
          <a:prstGeom prst="rect">
            <a:avLst/>
          </a:prstGeom>
        </p:spPr>
      </p:pic>
    </p:spTree>
    <p:extLst>
      <p:ext uri="{BB962C8B-B14F-4D97-AF65-F5344CB8AC3E}">
        <p14:creationId xmlns:p14="http://schemas.microsoft.com/office/powerpoint/2010/main" val="2317755931"/>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altLang="en-US" dirty="0"/>
              <a:t>Challenge of On-chip Training: noise</a:t>
            </a:r>
            <a:endParaRPr lang="en-US" dirty="0"/>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Noise </a:t>
            </a:r>
            <a:r>
              <a:rPr lang="en-US" altLang="zh-CN" b="1" dirty="0"/>
              <a:t>reduces reliability </a:t>
            </a:r>
            <a:r>
              <a:rPr lang="en-US" altLang="zh-CN" dirty="0"/>
              <a:t>of on-chip computed gradients</a:t>
            </a:r>
          </a:p>
          <a:p>
            <a:endParaRPr lang="en-US" dirty="0"/>
          </a:p>
        </p:txBody>
      </p:sp>
      <p:pic>
        <p:nvPicPr>
          <p:cNvPr id="4" name="图形 3">
            <a:extLst>
              <a:ext uri="{FF2B5EF4-FFF2-40B4-BE49-F238E27FC236}">
                <a16:creationId xmlns:a16="http://schemas.microsoft.com/office/drawing/2014/main" id="{AFCED7E5-D8F0-ADF7-45FE-6DF8A134A8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01729" y="3928650"/>
            <a:ext cx="11179341" cy="8006167"/>
          </a:xfrm>
          <a:prstGeom prst="rect">
            <a:avLst/>
          </a:prstGeom>
        </p:spPr>
      </p:pic>
    </p:spTree>
    <p:extLst>
      <p:ext uri="{BB962C8B-B14F-4D97-AF65-F5344CB8AC3E}">
        <p14:creationId xmlns:p14="http://schemas.microsoft.com/office/powerpoint/2010/main" val="806522346"/>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altLang="en-US" dirty="0"/>
              <a:t>Challenge of On-chip Training: noise</a:t>
            </a:r>
            <a:endParaRPr lang="en-US" dirty="0"/>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Noise </a:t>
            </a:r>
            <a:r>
              <a:rPr lang="en-US" altLang="zh-CN" b="1" dirty="0"/>
              <a:t>reduces reliability </a:t>
            </a:r>
            <a:r>
              <a:rPr lang="en-US" altLang="zh-CN" dirty="0"/>
              <a:t>of on-chip computed gradients</a:t>
            </a:r>
          </a:p>
          <a:p>
            <a:r>
              <a:rPr lang="en-US" altLang="zh-CN" b="1" dirty="0"/>
              <a:t>Small</a:t>
            </a:r>
            <a:r>
              <a:rPr lang="en-US" altLang="zh-CN" dirty="0"/>
              <a:t> magnitude gradients have </a:t>
            </a:r>
            <a:r>
              <a:rPr lang="en-US" altLang="zh-CN" b="1" dirty="0"/>
              <a:t>large</a:t>
            </a:r>
            <a:r>
              <a:rPr lang="en-US" altLang="zh-CN" dirty="0"/>
              <a:t> relative errors</a:t>
            </a:r>
            <a:endParaRPr lang="zh-CN" altLang="en-US" dirty="0"/>
          </a:p>
          <a:p>
            <a:endParaRPr lang="en-US" dirty="0"/>
          </a:p>
        </p:txBody>
      </p:sp>
      <p:pic>
        <p:nvPicPr>
          <p:cNvPr id="5" name="Picture 4">
            <a:extLst>
              <a:ext uri="{FF2B5EF4-FFF2-40B4-BE49-F238E27FC236}">
                <a16:creationId xmlns:a16="http://schemas.microsoft.com/office/drawing/2014/main" id="{8CCFE32F-3BFA-78F8-171F-C7595DCC5661}"/>
              </a:ext>
            </a:extLst>
          </p:cNvPr>
          <p:cNvPicPr>
            <a:picLocks noChangeAspect="1"/>
          </p:cNvPicPr>
          <p:nvPr/>
        </p:nvPicPr>
        <p:blipFill>
          <a:blip r:embed="rId2"/>
          <a:stretch>
            <a:fillRect/>
          </a:stretch>
        </p:blipFill>
        <p:spPr>
          <a:xfrm>
            <a:off x="6304494" y="4275716"/>
            <a:ext cx="11775012" cy="8106784"/>
          </a:xfrm>
          <a:prstGeom prst="rect">
            <a:avLst/>
          </a:prstGeom>
        </p:spPr>
      </p:pic>
    </p:spTree>
    <p:extLst>
      <p:ext uri="{BB962C8B-B14F-4D97-AF65-F5344CB8AC3E}">
        <p14:creationId xmlns:p14="http://schemas.microsoft.com/office/powerpoint/2010/main" val="19545059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Quantum Gates"/>
          <p:cNvSpPr txBox="1">
            <a:spLocks noGrp="1"/>
          </p:cNvSpPr>
          <p:nvPr>
            <p:ph type="title"/>
          </p:nvPr>
        </p:nvSpPr>
        <p:spPr>
          <a:prstGeom prst="rect">
            <a:avLst/>
          </a:prstGeom>
        </p:spPr>
        <p:txBody>
          <a:bodyPr/>
          <a:lstStyle/>
          <a:p>
            <a:r>
              <a:t>Quantum Gates</a:t>
            </a:r>
          </a:p>
        </p:txBody>
      </p:sp>
      <p:sp>
        <p:nvSpPr>
          <p:cNvPr id="156" name="Qubit gates: operations on one qubit or multiple qubits…"/>
          <p:cNvSpPr txBox="1">
            <a:spLocks noGrp="1"/>
          </p:cNvSpPr>
          <p:nvPr>
            <p:ph type="body" idx="1"/>
          </p:nvPr>
        </p:nvSpPr>
        <p:spPr>
          <a:prstGeom prst="rect">
            <a:avLst/>
          </a:prstGeom>
        </p:spPr>
        <p:txBody>
          <a:bodyPr/>
          <a:lstStyle/>
          <a:p>
            <a:r>
              <a:t>Qubit gates: operations on one qubit or multiple qubits</a:t>
            </a:r>
          </a:p>
          <a:p>
            <a:r>
              <a:t>The qubit gates can be represented with matrix format with dimension </a:t>
            </a:r>
          </a:p>
          <a:p>
            <a:r>
              <a:t>All gate matrices are unitary matrices: the conjugate transpose is the same as its inverse</a:t>
            </a:r>
          </a:p>
          <a:p>
            <a:r>
              <a:t>Single qubit gates:</a:t>
            </a:r>
          </a:p>
          <a:p>
            <a:pPr lvl="1"/>
            <a:r>
              <a:t>Not (X) gate:</a:t>
            </a:r>
          </a:p>
          <a:p>
            <a:pPr lvl="2"/>
            <a:endParaRPr/>
          </a:p>
          <a:p>
            <a:pPr lvl="2"/>
            <a:endParaRPr/>
          </a:p>
          <a:p>
            <a:pPr lvl="1"/>
            <a:r>
              <a:t>Parameterized gate: Rotation X (RX) with parameter theta</a:t>
            </a:r>
          </a:p>
        </p:txBody>
      </p:sp>
      <p:sp>
        <p:nvSpPr>
          <p:cNvPr id="15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pic>
        <p:nvPicPr>
          <p:cNvPr id="158" name="Image" descr="Image"/>
          <p:cNvPicPr>
            <a:picLocks noChangeAspect="1"/>
          </p:cNvPicPr>
          <p:nvPr/>
        </p:nvPicPr>
        <p:blipFill>
          <a:blip r:embed="rId2"/>
          <a:stretch>
            <a:fillRect/>
          </a:stretch>
        </p:blipFill>
        <p:spPr>
          <a:xfrm>
            <a:off x="6290665" y="6438900"/>
            <a:ext cx="3048001" cy="1625600"/>
          </a:xfrm>
          <a:prstGeom prst="rect">
            <a:avLst/>
          </a:prstGeom>
          <a:ln w="12700">
            <a:miter lim="400000"/>
          </a:ln>
        </p:spPr>
      </p:pic>
      <p:pic>
        <p:nvPicPr>
          <p:cNvPr id="159" name="Image" descr="Image"/>
          <p:cNvPicPr>
            <a:picLocks noChangeAspect="1"/>
          </p:cNvPicPr>
          <p:nvPr/>
        </p:nvPicPr>
        <p:blipFill>
          <a:blip r:embed="rId3"/>
          <a:stretch>
            <a:fillRect/>
          </a:stretch>
        </p:blipFill>
        <p:spPr>
          <a:xfrm>
            <a:off x="6344702" y="9951699"/>
            <a:ext cx="7429501" cy="1727201"/>
          </a:xfrm>
          <a:prstGeom prst="rect">
            <a:avLst/>
          </a:prstGeom>
          <a:ln w="12700">
            <a:miter lim="400000"/>
          </a:ln>
        </p:spPr>
      </p:pic>
      <p:pic>
        <p:nvPicPr>
          <p:cNvPr id="160" name="Image" descr="Image"/>
          <p:cNvPicPr>
            <a:picLocks noChangeAspect="1"/>
          </p:cNvPicPr>
          <p:nvPr/>
        </p:nvPicPr>
        <p:blipFill>
          <a:blip r:embed="rId4"/>
          <a:stretch>
            <a:fillRect/>
          </a:stretch>
        </p:blipFill>
        <p:spPr>
          <a:xfrm>
            <a:off x="17606759" y="3388693"/>
            <a:ext cx="2057401" cy="635001"/>
          </a:xfrm>
          <a:prstGeom prst="rect">
            <a:avLst/>
          </a:prstGeom>
          <a:ln w="12700">
            <a:miter lim="400000"/>
          </a:ln>
        </p:spPr>
      </p:pic>
    </p:spTree>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Calculate the gradient of </a:t>
                </a:r>
                <a14:m>
                  <m:oMath xmlns:m="http://schemas.openxmlformats.org/officeDocument/2006/math">
                    <m:r>
                      <a:rPr lang="en-US" altLang="zh-CN" b="0" i="1" smtClean="0">
                        <a:latin typeface="Cambria Math" panose="02040503050406030204" pitchFamily="18" charset="0"/>
                      </a:rPr>
                      <m:t>𝜃</m:t>
                    </m:r>
                  </m:oMath>
                </a14:m>
                <a:r>
                  <a:rPr lang="zh-CN" altLang="en-US" dirty="0"/>
                  <a:t> </a:t>
                </a:r>
                <a:r>
                  <a:rPr lang="en-US" altLang="zh-CN" dirty="0" err="1"/>
                  <a:t>w.r.t.</a:t>
                </a:r>
                <a:r>
                  <a:rPr lang="en-US" altLang="zh-CN"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oMath>
                </a14:m>
                <a:endParaRPr lang="zh-CN" altLang="en-US" dirty="0"/>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4" name="图形 4">
            <a:extLst>
              <a:ext uri="{FF2B5EF4-FFF2-40B4-BE49-F238E27FC236}">
                <a16:creationId xmlns:a16="http://schemas.microsoft.com/office/drawing/2014/main" id="{15EB1E05-4827-547F-07DF-489E2F2909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8959" y="4556100"/>
            <a:ext cx="16140407" cy="5464200"/>
          </a:xfrm>
          <a:prstGeom prst="rect">
            <a:avLst/>
          </a:prstGeom>
        </p:spPr>
      </p:pic>
    </p:spTree>
    <p:extLst>
      <p:ext uri="{BB962C8B-B14F-4D97-AF65-F5344CB8AC3E}">
        <p14:creationId xmlns:p14="http://schemas.microsoft.com/office/powerpoint/2010/main" val="2250957841"/>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Calculate the gradient of </a:t>
                </a:r>
                <a14:m>
                  <m:oMath xmlns:m="http://schemas.openxmlformats.org/officeDocument/2006/math">
                    <m:r>
                      <a:rPr lang="en-US" altLang="zh-CN" b="0" i="1" smtClean="0">
                        <a:latin typeface="Cambria Math" panose="02040503050406030204" pitchFamily="18" charset="0"/>
                      </a:rPr>
                      <m:t>𝜃</m:t>
                    </m:r>
                  </m:oMath>
                </a14:m>
                <a:r>
                  <a:rPr lang="zh-CN" altLang="en-US" dirty="0"/>
                  <a:t> </a:t>
                </a:r>
                <a:r>
                  <a:rPr lang="en-US" altLang="zh-CN" dirty="0" err="1"/>
                  <a:t>w.r.t.</a:t>
                </a:r>
                <a:r>
                  <a:rPr lang="en-US" altLang="zh-CN" dirty="0"/>
                  <a:t> </a:t>
                </a: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oMath>
                </a14:m>
                <a:endParaRPr lang="zh-CN" altLang="en-US" dirty="0"/>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spTree>
    <p:extLst>
      <p:ext uri="{BB962C8B-B14F-4D97-AF65-F5344CB8AC3E}">
        <p14:creationId xmlns:p14="http://schemas.microsoft.com/office/powerpoint/2010/main" val="120519954"/>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Shift </a:t>
                </a:r>
                <a14:m>
                  <m:oMath xmlns:m="http://schemas.openxmlformats.org/officeDocument/2006/math">
                    <m:r>
                      <a:rPr lang="en-US" altLang="zh-CN" i="1">
                        <a:latin typeface="Cambria Math" panose="02040503050406030204" pitchFamily="18" charset="0"/>
                      </a:rPr>
                      <m:t>𝜃</m:t>
                    </m:r>
                  </m:oMath>
                </a14:m>
                <a:r>
                  <a:rPr lang="zh-CN" altLang="en-US" dirty="0"/>
                  <a:t> </a:t>
                </a:r>
                <a:r>
                  <a:rPr lang="en-US" altLang="zh-CN" dirty="0"/>
                  <a:t>twice</a:t>
                </a:r>
                <a:endParaRPr lang="zh-CN" altLang="en-US" dirty="0"/>
              </a:p>
              <a:p>
                <a:endParaRPr lang="en-US" dirty="0"/>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5" name="图形 5">
            <a:extLst>
              <a:ext uri="{FF2B5EF4-FFF2-40B4-BE49-F238E27FC236}">
                <a16:creationId xmlns:a16="http://schemas.microsoft.com/office/drawing/2014/main" id="{6C16301B-8737-52A3-AB92-C970FCDB2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8959" y="3856077"/>
            <a:ext cx="10211041" cy="6839023"/>
          </a:xfrm>
          <a:prstGeom prst="rect">
            <a:avLst/>
          </a:prstGeom>
        </p:spPr>
      </p:pic>
      <mc:AlternateContent xmlns:mc="http://schemas.openxmlformats.org/markup-compatibility/2006" xmlns:a14="http://schemas.microsoft.com/office/drawing/2010/main">
        <mc:Choice Requires="a14">
          <p:sp>
            <p:nvSpPr>
              <p:cNvPr id="6" name="文本框 6">
                <a:extLst>
                  <a:ext uri="{FF2B5EF4-FFF2-40B4-BE49-F238E27FC236}">
                    <a16:creationId xmlns:a16="http://schemas.microsoft.com/office/drawing/2014/main" id="{43422980-80CE-7730-D3E1-1E6FAD9290CD}"/>
                  </a:ext>
                </a:extLst>
              </p:cNvPr>
              <p:cNvSpPr txBox="1"/>
              <p:nvPr/>
            </p:nvSpPr>
            <p:spPr>
              <a:xfrm>
                <a:off x="12952800" y="5981991"/>
                <a:ext cx="10211041" cy="1752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𝜕𝜃</m:t>
                          </m:r>
                        </m:den>
                      </m:f>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e>
                      </m:d>
                    </m:oMath>
                  </m:oMathPara>
                </a14:m>
                <a:endParaRPr lang="en-US" altLang="zh-CN" dirty="0"/>
              </a:p>
            </p:txBody>
          </p:sp>
        </mc:Choice>
        <mc:Fallback xmlns="">
          <p:sp>
            <p:nvSpPr>
              <p:cNvPr id="6" name="文本框 6">
                <a:extLst>
                  <a:ext uri="{FF2B5EF4-FFF2-40B4-BE49-F238E27FC236}">
                    <a16:creationId xmlns:a16="http://schemas.microsoft.com/office/drawing/2014/main" id="{43422980-80CE-7730-D3E1-1E6FAD9290CD}"/>
                  </a:ext>
                </a:extLst>
              </p:cNvPr>
              <p:cNvSpPr txBox="1">
                <a:spLocks noRot="1" noChangeAspect="1" noMove="1" noResize="1" noEditPoints="1" noAdjustHandles="1" noChangeArrowheads="1" noChangeShapeType="1" noTextEdit="1"/>
              </p:cNvSpPr>
              <p:nvPr/>
            </p:nvSpPr>
            <p:spPr>
              <a:xfrm>
                <a:off x="12952800" y="5981991"/>
                <a:ext cx="10211041" cy="1752018"/>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3485239"/>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Parameter Shift Rules</a:t>
            </a:r>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t>This formula is valid to all rotation gates</a:t>
            </a:r>
          </a:p>
          <a:p>
            <a:pPr lvl="1"/>
            <a:r>
              <a:rPr lang="en-US" altLang="zh-CN" dirty="0"/>
              <a:t>RZ, RY, RX, RXX, RZZ</a:t>
            </a:r>
          </a:p>
          <a:p>
            <a:r>
              <a:rPr lang="en-US" altLang="zh-CN" dirty="0"/>
              <a:t>One gradient requires two runs on real quantum machine</a:t>
            </a:r>
            <a:endParaRPr lang="zh-CN" altLang="en-US" dirty="0"/>
          </a:p>
          <a:p>
            <a:endParaRPr lang="en-US" dirty="0"/>
          </a:p>
        </p:txBody>
      </p:sp>
      <mc:AlternateContent xmlns:mc="http://schemas.openxmlformats.org/markup-compatibility/2006" xmlns:a14="http://schemas.microsoft.com/office/drawing/2010/main">
        <mc:Choice Requires="a14">
          <p:sp>
            <p:nvSpPr>
              <p:cNvPr id="5" name="文本框 6">
                <a:extLst>
                  <a:ext uri="{FF2B5EF4-FFF2-40B4-BE49-F238E27FC236}">
                    <a16:creationId xmlns:a16="http://schemas.microsoft.com/office/drawing/2014/main" id="{8B347394-2D89-5FEE-FE7A-518586233D55}"/>
                  </a:ext>
                </a:extLst>
              </p:cNvPr>
              <p:cNvSpPr txBox="1"/>
              <p:nvPr/>
            </p:nvSpPr>
            <p:spPr>
              <a:xfrm>
                <a:off x="7085879" y="6517460"/>
                <a:ext cx="10211041" cy="17520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num>
                        <m:den>
                          <m:r>
                            <a:rPr lang="en-US" altLang="zh-CN" b="0" i="1" smtClean="0">
                              <a:latin typeface="Cambria Math" panose="02040503050406030204" pitchFamily="18" charset="0"/>
                            </a:rPr>
                            <m:t>𝜕𝜃</m:t>
                          </m:r>
                        </m:den>
                      </m:f>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𝜋</m:t>
                                  </m:r>
                                </m:num>
                                <m:den>
                                  <m:r>
                                    <a:rPr lang="en-US" altLang="zh-CN" b="0" i="1" smtClean="0">
                                      <a:latin typeface="Cambria Math" panose="02040503050406030204" pitchFamily="18" charset="0"/>
                                    </a:rPr>
                                    <m:t>2</m:t>
                                  </m:r>
                                </m:den>
                              </m:f>
                            </m:e>
                          </m:d>
                        </m:e>
                      </m:d>
                    </m:oMath>
                  </m:oMathPara>
                </a14:m>
                <a:endParaRPr lang="en-US" altLang="zh-CN" dirty="0"/>
              </a:p>
            </p:txBody>
          </p:sp>
        </mc:Choice>
        <mc:Fallback xmlns="">
          <p:sp>
            <p:nvSpPr>
              <p:cNvPr id="5" name="文本框 6">
                <a:extLst>
                  <a:ext uri="{FF2B5EF4-FFF2-40B4-BE49-F238E27FC236}">
                    <a16:creationId xmlns:a16="http://schemas.microsoft.com/office/drawing/2014/main" id="{8B347394-2D89-5FEE-FE7A-518586233D55}"/>
                  </a:ext>
                </a:extLst>
              </p:cNvPr>
              <p:cNvSpPr txBox="1">
                <a:spLocks noRot="1" noChangeAspect="1" noMove="1" noResize="1" noEditPoints="1" noAdjustHandles="1" noChangeArrowheads="1" noChangeShapeType="1" noTextEdit="1"/>
              </p:cNvSpPr>
              <p:nvPr/>
            </p:nvSpPr>
            <p:spPr>
              <a:xfrm>
                <a:off x="7085879" y="6517460"/>
                <a:ext cx="10211041" cy="1752018"/>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52022776"/>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sz="4000" dirty="0">
                    <a:latin typeface="Arial" panose="020B0604020202020204" pitchFamily="34" charset="0"/>
                    <a:cs typeface="Arial" panose="020B0604020202020204" pitchFamily="34" charset="0"/>
                  </a:rPr>
                  <a:t>Step 1: Run on </a:t>
                </a:r>
                <a:r>
                  <a:rPr lang="en-US" altLang="zh-CN" dirty="0">
                    <a:latin typeface="Arial" panose="020B0604020202020204" pitchFamily="34" charset="0"/>
                    <a:cs typeface="Arial" panose="020B0604020202020204" pitchFamily="34" charset="0"/>
                  </a:rPr>
                  <a:t>QC </a:t>
                </a:r>
                <a:r>
                  <a:rPr lang="en-US" altLang="zh-CN" sz="4000" dirty="0">
                    <a:latin typeface="Arial" panose="020B0604020202020204" pitchFamily="34" charset="0"/>
                    <a:cs typeface="Arial" panose="020B0604020202020204" pitchFamily="34" charset="0"/>
                  </a:rPr>
                  <a:t>without shift to obtain </a:t>
                </a:r>
                <a14:m>
                  <m:oMath xmlns:m="http://schemas.openxmlformats.org/officeDocument/2006/math">
                    <m:r>
                      <a:rPr lang="en-US" altLang="zh-CN" i="1">
                        <a:latin typeface=""/>
                      </a:rPr>
                      <m:t>𝑓</m:t>
                    </m:r>
                  </m:oMath>
                </a14:m>
                <a:endParaRPr lang="en-US" altLang="zh-CN" sz="4000" dirty="0">
                  <a:latin typeface="Arial" panose="020B0604020202020204" pitchFamily="34" charset="0"/>
                  <a:cs typeface="Arial" panose="020B0604020202020204" pitchFamily="34" charset="0"/>
                </a:endParaRPr>
              </a:p>
              <a:p>
                <a:endParaRPr lang="en-US" dirty="0"/>
              </a:p>
            </p:txBody>
          </p:sp>
        </mc:Choice>
        <mc:Fallback>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4" name="图形 4">
            <a:extLst>
              <a:ext uri="{FF2B5EF4-FFF2-40B4-BE49-F238E27FC236}">
                <a16:creationId xmlns:a16="http://schemas.microsoft.com/office/drawing/2014/main" id="{0E89C23A-358F-42D0-BE1C-B61AB74C1A0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06" t="1193" r="38271" b="64826"/>
          <a:stretch/>
        </p:blipFill>
        <p:spPr>
          <a:xfrm>
            <a:off x="4632960" y="3765368"/>
            <a:ext cx="9496815" cy="4281352"/>
          </a:xfrm>
          <a:prstGeom prst="rect">
            <a:avLst/>
          </a:prstGeom>
        </p:spPr>
      </p:pic>
    </p:spTree>
    <p:extLst>
      <p:ext uri="{BB962C8B-B14F-4D97-AF65-F5344CB8AC3E}">
        <p14:creationId xmlns:p14="http://schemas.microsoft.com/office/powerpoint/2010/main" val="896604407"/>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en-US" dirty="0">
                    <a:latin typeface="Arial" panose="020B0604020202020204" pitchFamily="34" charset="0"/>
                    <a:cs typeface="Arial" panose="020B0604020202020204" pitchFamily="34" charset="0"/>
                  </a:rPr>
                  <a:t>Step 2: Further forward to get </a:t>
                </a:r>
                <a14:m>
                  <m:oMath xmlns:m="http://schemas.openxmlformats.org/officeDocument/2006/math">
                    <m:r>
                      <a:rPr lang="en-US" altLang="zh-CN" i="1" dirty="0">
                        <a:latin typeface="Cambria Math" panose="02040503050406030204" pitchFamily="18" charset="0"/>
                      </a:rPr>
                      <m:t>𝐿𝑜𝑠𝑠</m:t>
                    </m:r>
                  </m:oMath>
                </a14:m>
                <a:r>
                  <a:rPr lang="en-US" altLang="en-US" dirty="0">
                    <a:latin typeface="Arial" panose="020B0604020202020204" pitchFamily="34" charset="0"/>
                    <a:cs typeface="Arial" panose="020B0604020202020204" pitchFamily="34" charset="0"/>
                  </a:rPr>
                  <a:t> </a:t>
                </a:r>
              </a:p>
              <a:p>
                <a:endParaRPr lang="en-US" dirty="0"/>
              </a:p>
            </p:txBody>
          </p:sp>
        </mc:Choice>
        <mc:Fallback>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t="-1914"/>
                </a:stretch>
              </a:blipFill>
            </p:spPr>
            <p:txBody>
              <a:bodyPr/>
              <a:lstStyle/>
              <a:p>
                <a:r>
                  <a:rPr lang="en-US">
                    <a:noFill/>
                  </a:rPr>
                  <a:t> </a:t>
                </a:r>
              </a:p>
            </p:txBody>
          </p:sp>
        </mc:Fallback>
      </mc:AlternateContent>
      <p:pic>
        <p:nvPicPr>
          <p:cNvPr id="5" name="图形 3">
            <a:extLst>
              <a:ext uri="{FF2B5EF4-FFF2-40B4-BE49-F238E27FC236}">
                <a16:creationId xmlns:a16="http://schemas.microsoft.com/office/drawing/2014/main" id="{D074C916-8CD6-1D39-0C5C-4A0E9DED75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81806" y="4120118"/>
            <a:ext cx="5066314" cy="8801096"/>
          </a:xfrm>
          <a:prstGeom prst="rect">
            <a:avLst/>
          </a:prstGeom>
        </p:spPr>
      </p:pic>
    </p:spTree>
    <p:extLst>
      <p:ext uri="{BB962C8B-B14F-4D97-AF65-F5344CB8AC3E}">
        <p14:creationId xmlns:p14="http://schemas.microsoft.com/office/powerpoint/2010/main" val="3777354632"/>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Step 3: B</a:t>
                </a:r>
                <a:r>
                  <a:rPr lang="en-US" altLang="en-US" dirty="0">
                    <a:latin typeface="Arial" panose="020B0604020202020204" pitchFamily="34" charset="0"/>
                    <a:cs typeface="Arial" panose="020B0604020202020204" pitchFamily="34" charset="0"/>
                  </a:rPr>
                  <a:t>ackpropagation to calculate </a:t>
                </a:r>
                <a14:m>
                  <m:oMath xmlns:m="http://schemas.openxmlformats.org/officeDocument/2006/math">
                    <m:f>
                      <m:fPr>
                        <m:ctrlPr>
                          <a:rPr lang="en-US" altLang="en-US" i="1">
                            <a:latin typeface="Cambria Math" panose="02040503050406030204" pitchFamily="18" charset="0"/>
                          </a:rPr>
                        </m:ctrlPr>
                      </m:fPr>
                      <m:num>
                        <m:r>
                          <a:rPr lang="en-US" altLang="en-US">
                            <a:latin typeface="Cambria Math" panose="02040503050406030204" pitchFamily="18" charset="0"/>
                          </a:rPr>
                          <m:t>𝜕</m:t>
                        </m:r>
                        <m:r>
                          <a:rPr lang="en-US" altLang="en-US" i="1">
                            <a:latin typeface="Cambria Math" panose="02040503050406030204" pitchFamily="18" charset="0"/>
                          </a:rPr>
                          <m:t>𝐿𝑜𝑠𝑠</m:t>
                        </m:r>
                      </m:num>
                      <m:den>
                        <m:r>
                          <a:rPr lang="en-US" altLang="en-US" i="1">
                            <a:latin typeface="Cambria Math" panose="02040503050406030204" pitchFamily="18" charset="0"/>
                          </a:rPr>
                          <m:t>𝜕</m:t>
                        </m:r>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𝜃</m:t>
                            </m:r>
                          </m:e>
                        </m:d>
                      </m:den>
                    </m:f>
                  </m:oMath>
                </a14:m>
                <a:endParaRPr lang="en-US" altLang="en-US" dirty="0">
                  <a:latin typeface="Arial" panose="020B0604020202020204" pitchFamily="34" charset="0"/>
                  <a:cs typeface="Arial" panose="020B0604020202020204" pitchFamily="34" charset="0"/>
                </a:endParaRPr>
              </a:p>
              <a:p>
                <a:endParaRPr lang="en-US" dirty="0"/>
              </a:p>
            </p:txBody>
          </p:sp>
        </mc:Choice>
        <mc:Fallback>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a:stretch>
              </a:blipFill>
            </p:spPr>
            <p:txBody>
              <a:bodyPr/>
              <a:lstStyle/>
              <a:p>
                <a:r>
                  <a:rPr lang="en-US">
                    <a:noFill/>
                  </a:rPr>
                  <a:t> </a:t>
                </a:r>
              </a:p>
            </p:txBody>
          </p:sp>
        </mc:Fallback>
      </mc:AlternateContent>
      <p:pic>
        <p:nvPicPr>
          <p:cNvPr id="5" name="图形 3">
            <a:extLst>
              <a:ext uri="{FF2B5EF4-FFF2-40B4-BE49-F238E27FC236}">
                <a16:creationId xmlns:a16="http://schemas.microsoft.com/office/drawing/2014/main" id="{D074C916-8CD6-1D39-0C5C-4A0E9DED75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181806" y="4120118"/>
            <a:ext cx="5066314" cy="8801096"/>
          </a:xfrm>
          <a:prstGeom prst="rect">
            <a:avLst/>
          </a:prstGeom>
        </p:spPr>
      </p:pic>
      <p:pic>
        <p:nvPicPr>
          <p:cNvPr id="4" name="图形 5">
            <a:extLst>
              <a:ext uri="{FF2B5EF4-FFF2-40B4-BE49-F238E27FC236}">
                <a16:creationId xmlns:a16="http://schemas.microsoft.com/office/drawing/2014/main" id="{650AC829-3DD1-EB20-8F64-6F3EBAC86E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03898" y="4107775"/>
            <a:ext cx="5044221" cy="8762715"/>
          </a:xfrm>
          <a:prstGeom prst="rect">
            <a:avLst/>
          </a:prstGeom>
        </p:spPr>
      </p:pic>
    </p:spTree>
    <p:extLst>
      <p:ext uri="{BB962C8B-B14F-4D97-AF65-F5344CB8AC3E}">
        <p14:creationId xmlns:p14="http://schemas.microsoft.com/office/powerpoint/2010/main" val="1665380013"/>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Step 4: Shift twice and run on QC to calculate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den>
                    </m:f>
                  </m:oMath>
                </a14:m>
                <a:endParaRPr lang="en-US" altLang="zh-CN"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mc:Choice>
        <mc:Fallback>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a:stretch>
              </a:blipFill>
            </p:spPr>
            <p:txBody>
              <a:bodyPr/>
              <a:lstStyle/>
              <a:p>
                <a:r>
                  <a:rPr lang="en-US">
                    <a:noFill/>
                  </a:rPr>
                  <a:t> </a:t>
                </a:r>
              </a:p>
            </p:txBody>
          </p:sp>
        </mc:Fallback>
      </mc:AlternateContent>
      <p:pic>
        <p:nvPicPr>
          <p:cNvPr id="6" name="图形 4">
            <a:extLst>
              <a:ext uri="{FF2B5EF4-FFF2-40B4-BE49-F238E27FC236}">
                <a16:creationId xmlns:a16="http://schemas.microsoft.com/office/drawing/2014/main" id="{9D23DE57-1A27-711E-469B-9995EE9A294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36805" b="11475"/>
          <a:stretch/>
        </p:blipFill>
        <p:spPr>
          <a:xfrm>
            <a:off x="5835765" y="4278118"/>
            <a:ext cx="8505030" cy="9424083"/>
          </a:xfrm>
          <a:prstGeom prst="rect">
            <a:avLst/>
          </a:prstGeom>
        </p:spPr>
      </p:pic>
    </p:spTree>
    <p:extLst>
      <p:ext uri="{BB962C8B-B14F-4D97-AF65-F5344CB8AC3E}">
        <p14:creationId xmlns:p14="http://schemas.microsoft.com/office/powerpoint/2010/main" val="322241740"/>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dirty="0"/>
              <a:t>Calculate Gradients of PQC</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dirty="0">
                    <a:latin typeface="Arial" panose="020B0604020202020204" pitchFamily="34" charset="0"/>
                    <a:cs typeface="Arial" panose="020B0604020202020204" pitchFamily="34" charset="0"/>
                  </a:rPr>
                  <a:t>Step 5: By Chain Rule:     </a:t>
                </a:r>
                <a14:m>
                  <m:oMath xmlns:m="http://schemas.openxmlformats.org/officeDocument/2006/math">
                    <m:f>
                      <m:fPr>
                        <m:ctrlPr>
                          <a:rPr lang="en-US" altLang="en-US" i="1">
                            <a:latin typeface="Cambria Math" panose="02040503050406030204" pitchFamily="18" charset="0"/>
                          </a:rPr>
                        </m:ctrlPr>
                      </m:fPr>
                      <m:num>
                        <m:r>
                          <a:rPr lang="en-US" altLang="en-US" i="1">
                            <a:latin typeface="Cambria Math" panose="02040503050406030204" pitchFamily="18" charset="0"/>
                          </a:rPr>
                          <m:t>𝜕</m:t>
                        </m:r>
                        <m:r>
                          <a:rPr lang="en-US" altLang="en-US" i="1">
                            <a:latin typeface="Cambria Math" panose="02040503050406030204" pitchFamily="18" charset="0"/>
                          </a:rPr>
                          <m:t>𝐿𝑜𝑠𝑠</m:t>
                        </m:r>
                      </m:num>
                      <m:den>
                        <m:r>
                          <a:rPr lang="en-US" altLang="en-US" i="1">
                            <a:latin typeface="Cambria Math" panose="02040503050406030204" pitchFamily="18" charset="0"/>
                          </a:rPr>
                          <m:t>𝜕</m:t>
                        </m:r>
                        <m:r>
                          <a:rPr lang="en-US" altLang="en-US" i="1">
                            <a:latin typeface="Cambria Math" panose="02040503050406030204" pitchFamily="18" charset="0"/>
                          </a:rPr>
                          <m:t>𝑓</m:t>
                        </m:r>
                        <m:d>
                          <m:dPr>
                            <m:ctrlPr>
                              <a:rPr lang="en-US" altLang="en-US" i="1">
                                <a:latin typeface="Cambria Math" panose="02040503050406030204" pitchFamily="18" charset="0"/>
                              </a:rPr>
                            </m:ctrlPr>
                          </m:dPr>
                          <m:e>
                            <m:r>
                              <a:rPr lang="en-US" altLang="en-US" i="1">
                                <a:latin typeface="Cambria Math" panose="02040503050406030204" pitchFamily="18" charset="0"/>
                              </a:rPr>
                              <m:t>𝜃</m:t>
                            </m:r>
                          </m:e>
                        </m:d>
                      </m:den>
                    </m:f>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𝑓</m:t>
                        </m:r>
                        <m:r>
                          <a:rPr lang="en-US" altLang="zh-CN" i="1">
                            <a:latin typeface="Cambria Math" panose="02040503050406030204" pitchFamily="18" charset="0"/>
                          </a:rPr>
                          <m:t>(</m:t>
                        </m:r>
                        <m:r>
                          <a:rPr lang="en-US" altLang="zh-CN" i="1">
                            <a:latin typeface="Cambria Math" panose="02040503050406030204" pitchFamily="18" charset="0"/>
                          </a:rPr>
                          <m:t>𝜃</m:t>
                        </m:r>
                        <m:r>
                          <a:rPr lang="en-US" altLang="zh-CN" i="1">
                            <a:latin typeface="Cambria Math" panose="02040503050406030204" pitchFamily="18" charset="0"/>
                          </a:rPr>
                          <m:t>)</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den>
                    </m:f>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𝐿𝑜𝑠𝑠</m:t>
                        </m:r>
                      </m:num>
                      <m:den>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𝜃</m:t>
                            </m:r>
                          </m:e>
                          <m:sub>
                            <m:r>
                              <a:rPr lang="en-US" altLang="zh-CN" i="1">
                                <a:latin typeface="Cambria Math" panose="02040503050406030204" pitchFamily="18" charset="0"/>
                              </a:rPr>
                              <m:t>𝑖</m:t>
                            </m:r>
                          </m:sub>
                        </m:sSub>
                      </m:den>
                    </m:f>
                  </m:oMath>
                </a14:m>
                <a:r>
                  <a:rPr lang="en-US" altLang="zh-CN" dirty="0">
                    <a:latin typeface="Arial" panose="020B0604020202020204" pitchFamily="34" charset="0"/>
                    <a:cs typeface="Arial" panose="020B0604020202020204" pitchFamily="34" charset="0"/>
                  </a:rPr>
                  <a:t>, sum over 4 passes (4 qubits)</a:t>
                </a:r>
              </a:p>
              <a:p>
                <a:r>
                  <a:rPr lang="en-US" altLang="zh-CN" dirty="0">
                    <a:latin typeface="Arial" panose="020B0604020202020204" pitchFamily="34" charset="0"/>
                    <a:cs typeface="Arial" panose="020B0604020202020204" pitchFamily="34" charset="0"/>
                  </a:rPr>
                  <a:t>Only </a:t>
                </a:r>
                <a:r>
                  <a:rPr lang="en-US" altLang="zh-CN" b="1" dirty="0">
                    <a:latin typeface="Arial" panose="020B0604020202020204" pitchFamily="34" charset="0"/>
                    <a:cs typeface="Arial" panose="020B0604020202020204" pitchFamily="34" charset="0"/>
                  </a:rPr>
                  <a:t>forward</a:t>
                </a:r>
                <a:r>
                  <a:rPr lang="en-US" altLang="zh-CN" dirty="0">
                    <a:latin typeface="Arial" panose="020B0604020202020204" pitchFamily="34" charset="0"/>
                    <a:cs typeface="Arial" panose="020B0604020202020204" pitchFamily="34" charset="0"/>
                  </a:rPr>
                  <a:t> on quantum device</a:t>
                </a:r>
              </a:p>
              <a:p>
                <a:endParaRPr lang="en-US" dirty="0">
                  <a:latin typeface="Arial" panose="020B0604020202020204" pitchFamily="34" charset="0"/>
                  <a:cs typeface="Arial" panose="020B0604020202020204" pitchFamily="34" charset="0"/>
                </a:endParaRPr>
              </a:p>
            </p:txBody>
          </p:sp>
        </mc:Choice>
        <mc:Fallback xmlns="">
          <p:sp>
            <p:nvSpPr>
              <p:cNvPr id="3" name="Text Placeholder 2">
                <a:extLst>
                  <a:ext uri="{FF2B5EF4-FFF2-40B4-BE49-F238E27FC236}">
                    <a16:creationId xmlns:a16="http://schemas.microsoft.com/office/drawing/2014/main" id="{D92C31CF-7C48-A3CC-E860-355FFF1423BE}"/>
                  </a:ext>
                </a:extLst>
              </p:cNvPr>
              <p:cNvSpPr>
                <a:spLocks noGrp="1" noRot="1" noChangeAspect="1" noMove="1" noResize="1" noEditPoints="1" noAdjustHandles="1" noChangeArrowheads="1" noChangeShapeType="1" noTextEdit="1"/>
              </p:cNvSpPr>
              <p:nvPr>
                <p:ph type="body" idx="1"/>
              </p:nvPr>
            </p:nvSpPr>
            <p:spPr>
              <a:blipFill>
                <a:blip r:embed="rId2"/>
                <a:stretch>
                  <a:fillRect l="-1215"/>
                </a:stretch>
              </a:blipFill>
            </p:spPr>
            <p:txBody>
              <a:bodyPr/>
              <a:lstStyle/>
              <a:p>
                <a:r>
                  <a:rPr lang="en-US">
                    <a:noFill/>
                  </a:rPr>
                  <a:t> </a:t>
                </a:r>
              </a:p>
            </p:txBody>
          </p:sp>
        </mc:Fallback>
      </mc:AlternateContent>
      <p:pic>
        <p:nvPicPr>
          <p:cNvPr id="4" name="图形 4">
            <a:extLst>
              <a:ext uri="{FF2B5EF4-FFF2-40B4-BE49-F238E27FC236}">
                <a16:creationId xmlns:a16="http://schemas.microsoft.com/office/drawing/2014/main" id="{D42DA746-C3A0-5E58-9F8C-587981CD7F1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11475"/>
          <a:stretch/>
        </p:blipFill>
        <p:spPr>
          <a:xfrm>
            <a:off x="5917496" y="4915705"/>
            <a:ext cx="12547808" cy="8786496"/>
          </a:xfrm>
          <a:prstGeom prst="rect">
            <a:avLst/>
          </a:prstGeom>
        </p:spPr>
      </p:pic>
    </p:spTree>
    <p:extLst>
      <p:ext uri="{BB962C8B-B14F-4D97-AF65-F5344CB8AC3E}">
        <p14:creationId xmlns:p14="http://schemas.microsoft.com/office/powerpoint/2010/main" val="2881307826"/>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2DFD7-F5FB-347D-FB58-775304DBC45C}"/>
              </a:ext>
            </a:extLst>
          </p:cNvPr>
          <p:cNvSpPr>
            <a:spLocks noGrp="1"/>
          </p:cNvSpPr>
          <p:nvPr>
            <p:ph type="title"/>
          </p:nvPr>
        </p:nvSpPr>
        <p:spPr/>
        <p:txBody>
          <a:bodyPr/>
          <a:lstStyle/>
          <a:p>
            <a:r>
              <a:rPr lang="en-US" altLang="en-US" dirty="0"/>
              <a:t>Probabilistic </a:t>
            </a:r>
            <a:r>
              <a:rPr lang="en-US" altLang="zh-CN" dirty="0"/>
              <a:t>G</a:t>
            </a:r>
            <a:r>
              <a:rPr lang="en-US" altLang="en-US" dirty="0"/>
              <a:t>radient </a:t>
            </a:r>
            <a:r>
              <a:rPr lang="en-US" altLang="zh-CN" dirty="0"/>
              <a:t>P</a:t>
            </a:r>
            <a:r>
              <a:rPr lang="en-US" altLang="en-US" dirty="0"/>
              <a:t>runing</a:t>
            </a:r>
            <a:endParaRPr lang="en-US" dirty="0"/>
          </a:p>
        </p:txBody>
      </p:sp>
      <p:sp>
        <p:nvSpPr>
          <p:cNvPr id="3" name="Text Placeholder 2">
            <a:extLst>
              <a:ext uri="{FF2B5EF4-FFF2-40B4-BE49-F238E27FC236}">
                <a16:creationId xmlns:a16="http://schemas.microsoft.com/office/drawing/2014/main" id="{D92C31CF-7C48-A3CC-E860-355FFF1423BE}"/>
              </a:ext>
            </a:extLst>
          </p:cNvPr>
          <p:cNvSpPr>
            <a:spLocks noGrp="1"/>
          </p:cNvSpPr>
          <p:nvPr>
            <p:ph type="body" idx="1"/>
          </p:nvPr>
        </p:nvSpPr>
        <p:spPr/>
        <p:txBody>
          <a:bodyPr/>
          <a:lstStyle/>
          <a:p>
            <a:r>
              <a:rPr lang="en-US" altLang="zh-CN" b="1" dirty="0">
                <a:latin typeface="+mj-lt"/>
              </a:rPr>
              <a:t>Small</a:t>
            </a:r>
            <a:r>
              <a:rPr lang="en-US" altLang="zh-CN" dirty="0">
                <a:latin typeface="+mj-lt"/>
              </a:rPr>
              <a:t> magnitude gradients have </a:t>
            </a:r>
            <a:r>
              <a:rPr lang="en-US" altLang="zh-CN" b="1" dirty="0">
                <a:latin typeface="+mj-lt"/>
              </a:rPr>
              <a:t>large</a:t>
            </a:r>
            <a:r>
              <a:rPr lang="en-US" altLang="zh-CN" dirty="0">
                <a:latin typeface="+mj-lt"/>
              </a:rPr>
              <a:t> relative errors</a:t>
            </a:r>
            <a:endParaRPr lang="zh-CN" altLang="en-US" dirty="0">
              <a:latin typeface="+mj-lt"/>
            </a:endParaRPr>
          </a:p>
          <a:p>
            <a:endParaRPr lang="en-US" dirty="0"/>
          </a:p>
        </p:txBody>
      </p:sp>
      <p:pic>
        <p:nvPicPr>
          <p:cNvPr id="4" name="Picture 3">
            <a:extLst>
              <a:ext uri="{FF2B5EF4-FFF2-40B4-BE49-F238E27FC236}">
                <a16:creationId xmlns:a16="http://schemas.microsoft.com/office/drawing/2014/main" id="{82150B18-08E7-B80E-A24E-0285B30F4DCC}"/>
              </a:ext>
            </a:extLst>
          </p:cNvPr>
          <p:cNvPicPr>
            <a:picLocks noChangeAspect="1"/>
          </p:cNvPicPr>
          <p:nvPr/>
        </p:nvPicPr>
        <p:blipFill>
          <a:blip r:embed="rId2"/>
          <a:stretch>
            <a:fillRect/>
          </a:stretch>
        </p:blipFill>
        <p:spPr>
          <a:xfrm>
            <a:off x="6207015" y="3699439"/>
            <a:ext cx="11968769" cy="8941375"/>
          </a:xfrm>
          <a:prstGeom prst="rect">
            <a:avLst/>
          </a:prstGeom>
        </p:spPr>
      </p:pic>
    </p:spTree>
    <p:extLst>
      <p:ext uri="{BB962C8B-B14F-4D97-AF65-F5344CB8AC3E}">
        <p14:creationId xmlns:p14="http://schemas.microsoft.com/office/powerpoint/2010/main" val="14313608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Quantum Gates"/>
          <p:cNvSpPr txBox="1">
            <a:spLocks noGrp="1"/>
          </p:cNvSpPr>
          <p:nvPr>
            <p:ph type="title"/>
          </p:nvPr>
        </p:nvSpPr>
        <p:spPr>
          <a:prstGeom prst="rect">
            <a:avLst/>
          </a:prstGeom>
        </p:spPr>
        <p:txBody>
          <a:bodyPr/>
          <a:lstStyle/>
          <a:p>
            <a:r>
              <a:t>Quantum Gates</a:t>
            </a:r>
          </a:p>
        </p:txBody>
      </p:sp>
      <p:sp>
        <p:nvSpPr>
          <p:cNvPr id="163" name="2-qubit gates:…"/>
          <p:cNvSpPr txBox="1">
            <a:spLocks noGrp="1"/>
          </p:cNvSpPr>
          <p:nvPr>
            <p:ph type="body" idx="1"/>
          </p:nvPr>
        </p:nvSpPr>
        <p:spPr>
          <a:prstGeom prst="rect">
            <a:avLst/>
          </a:prstGeom>
        </p:spPr>
        <p:txBody>
          <a:bodyPr/>
          <a:lstStyle/>
          <a:p>
            <a:r>
              <a:t>2-qubit gates:</a:t>
            </a:r>
          </a:p>
          <a:p>
            <a:pPr lvl="1"/>
            <a:r>
              <a:t>Controlled Not (CNOT) gate:</a:t>
            </a:r>
          </a:p>
          <a:p>
            <a:pPr lvl="2"/>
            <a:endParaRPr/>
          </a:p>
          <a:p>
            <a:pPr lvl="2"/>
            <a:endParaRPr/>
          </a:p>
          <a:p>
            <a:pPr lvl="2"/>
            <a:endParaRPr/>
          </a:p>
          <a:p>
            <a:pPr lvl="2"/>
            <a:endParaRPr/>
          </a:p>
          <a:p>
            <a:pPr lvl="1"/>
            <a:r>
              <a:t>Controlled Rotation X (CRX) gate</a:t>
            </a:r>
          </a:p>
        </p:txBody>
      </p:sp>
      <p:sp>
        <p:nvSpPr>
          <p:cNvPr id="16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pic>
        <p:nvPicPr>
          <p:cNvPr id="165" name="Image" descr="Image"/>
          <p:cNvPicPr>
            <a:picLocks noChangeAspect="1"/>
          </p:cNvPicPr>
          <p:nvPr/>
        </p:nvPicPr>
        <p:blipFill>
          <a:blip r:embed="rId2"/>
          <a:stretch>
            <a:fillRect/>
          </a:stretch>
        </p:blipFill>
        <p:spPr>
          <a:xfrm>
            <a:off x="2741088" y="8713785"/>
            <a:ext cx="9334501" cy="2857501"/>
          </a:xfrm>
          <a:prstGeom prst="rect">
            <a:avLst/>
          </a:prstGeom>
          <a:ln w="12700">
            <a:miter lim="400000"/>
          </a:ln>
        </p:spPr>
      </p:pic>
      <p:grpSp>
        <p:nvGrpSpPr>
          <p:cNvPr id="169" name="Group"/>
          <p:cNvGrpSpPr/>
          <p:nvPr/>
        </p:nvGrpSpPr>
        <p:grpSpPr>
          <a:xfrm>
            <a:off x="3990492" y="4848457"/>
            <a:ext cx="5770656" cy="2134167"/>
            <a:chOff x="0" y="0"/>
            <a:chExt cx="5770654" cy="2134165"/>
          </a:xfrm>
        </p:grpSpPr>
        <p:pic>
          <p:nvPicPr>
            <p:cNvPr id="166" name="Image" descr="Image"/>
            <p:cNvPicPr>
              <a:picLocks noChangeAspect="1"/>
            </p:cNvPicPr>
            <p:nvPr/>
          </p:nvPicPr>
          <p:blipFill>
            <a:blip r:embed="rId3"/>
            <a:stretch>
              <a:fillRect/>
            </a:stretch>
          </p:blipFill>
          <p:spPr>
            <a:xfrm>
              <a:off x="1471616" y="0"/>
              <a:ext cx="4299039" cy="2134166"/>
            </a:xfrm>
            <a:prstGeom prst="rect">
              <a:avLst/>
            </a:prstGeom>
            <a:ln w="12700" cap="flat">
              <a:noFill/>
              <a:miter lim="400000"/>
            </a:ln>
            <a:effectLst/>
          </p:spPr>
        </p:pic>
        <p:sp>
          <p:nvSpPr>
            <p:cNvPr id="167" name="Control"/>
            <p:cNvSpPr txBox="1"/>
            <p:nvPr/>
          </p:nvSpPr>
          <p:spPr>
            <a:xfrm>
              <a:off x="0" y="23594"/>
              <a:ext cx="1751165" cy="6564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1" indent="0" algn="l" defTabSz="914400">
                <a:lnSpc>
                  <a:spcPct val="120000"/>
                </a:lnSpc>
                <a:spcBef>
                  <a:spcPts val="1400"/>
                </a:spcBef>
                <a:defRPr sz="4000" spc="0">
                  <a:latin typeface="+mn-lt"/>
                  <a:ea typeface="+mn-ea"/>
                  <a:cs typeface="+mn-cs"/>
                  <a:sym typeface="Arial"/>
                </a:defRPr>
              </a:pPr>
              <a:r>
                <a:t>Control</a:t>
              </a:r>
            </a:p>
          </p:txBody>
        </p:sp>
        <p:sp>
          <p:nvSpPr>
            <p:cNvPr id="168" name="Target"/>
            <p:cNvSpPr txBox="1"/>
            <p:nvPr/>
          </p:nvSpPr>
          <p:spPr>
            <a:xfrm>
              <a:off x="0" y="1203419"/>
              <a:ext cx="1525548" cy="656482"/>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lvl="1" indent="0" algn="l" defTabSz="914400">
                <a:lnSpc>
                  <a:spcPct val="120000"/>
                </a:lnSpc>
                <a:spcBef>
                  <a:spcPts val="1400"/>
                </a:spcBef>
                <a:defRPr sz="4000" spc="0">
                  <a:latin typeface="+mn-lt"/>
                  <a:ea typeface="+mn-ea"/>
                  <a:cs typeface="+mn-cs"/>
                  <a:sym typeface="Arial"/>
                </a:defRPr>
              </a:pPr>
              <a:r>
                <a:t>Target</a:t>
              </a:r>
            </a:p>
          </p:txBody>
        </p:sp>
      </p:grpSp>
      <p:grpSp>
        <p:nvGrpSpPr>
          <p:cNvPr id="181" name="Group"/>
          <p:cNvGrpSpPr/>
          <p:nvPr/>
        </p:nvGrpSpPr>
        <p:grpSpPr>
          <a:xfrm>
            <a:off x="13373338" y="3320724"/>
            <a:ext cx="6096001" cy="3905756"/>
            <a:chOff x="0" y="0"/>
            <a:chExt cx="6096000" cy="3905755"/>
          </a:xfrm>
        </p:grpSpPr>
        <p:pic>
          <p:nvPicPr>
            <p:cNvPr id="170" name="Image" descr="Image"/>
            <p:cNvPicPr>
              <a:picLocks noChangeAspect="1"/>
            </p:cNvPicPr>
            <p:nvPr/>
          </p:nvPicPr>
          <p:blipFill>
            <a:blip r:embed="rId4"/>
            <a:stretch>
              <a:fillRect/>
            </a:stretch>
          </p:blipFill>
          <p:spPr>
            <a:xfrm>
              <a:off x="0" y="1022855"/>
              <a:ext cx="6096000" cy="2882901"/>
            </a:xfrm>
            <a:prstGeom prst="rect">
              <a:avLst/>
            </a:prstGeom>
            <a:ln w="12700" cap="flat">
              <a:noFill/>
              <a:miter lim="400000"/>
            </a:ln>
            <a:effectLst/>
          </p:spPr>
        </p:pic>
        <p:sp>
          <p:nvSpPr>
            <p:cNvPr id="171" name="00"/>
            <p:cNvSpPr txBox="1"/>
            <p:nvPr/>
          </p:nvSpPr>
          <p:spPr>
            <a:xfrm>
              <a:off x="2815629" y="540351"/>
              <a:ext cx="566342"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00</a:t>
              </a:r>
            </a:p>
          </p:txBody>
        </p:sp>
        <p:sp>
          <p:nvSpPr>
            <p:cNvPr id="172" name="01"/>
            <p:cNvSpPr txBox="1"/>
            <p:nvPr/>
          </p:nvSpPr>
          <p:spPr>
            <a:xfrm>
              <a:off x="3631900" y="540351"/>
              <a:ext cx="566342"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01</a:t>
              </a:r>
            </a:p>
          </p:txBody>
        </p:sp>
        <p:sp>
          <p:nvSpPr>
            <p:cNvPr id="173" name="10"/>
            <p:cNvSpPr txBox="1"/>
            <p:nvPr/>
          </p:nvSpPr>
          <p:spPr>
            <a:xfrm>
              <a:off x="4448171" y="540351"/>
              <a:ext cx="566342"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10</a:t>
              </a:r>
            </a:p>
          </p:txBody>
        </p:sp>
        <p:sp>
          <p:nvSpPr>
            <p:cNvPr id="174" name="11"/>
            <p:cNvSpPr txBox="1"/>
            <p:nvPr/>
          </p:nvSpPr>
          <p:spPr>
            <a:xfrm>
              <a:off x="5275654" y="540351"/>
              <a:ext cx="543918"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11</a:t>
              </a:r>
            </a:p>
          </p:txBody>
        </p:sp>
        <p:sp>
          <p:nvSpPr>
            <p:cNvPr id="175" name="Output"/>
            <p:cNvSpPr txBox="1"/>
            <p:nvPr/>
          </p:nvSpPr>
          <p:spPr>
            <a:xfrm>
              <a:off x="3605903" y="0"/>
              <a:ext cx="1445817" cy="5582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2"/>
                  </a:solidFill>
                  <a:latin typeface="+mn-lt"/>
                  <a:ea typeface="+mn-ea"/>
                  <a:cs typeface="+mn-cs"/>
                  <a:sym typeface="Arial"/>
                </a:defRPr>
              </a:lvl1pPr>
            </a:lstStyle>
            <a:p>
              <a:r>
                <a:t>Output</a:t>
              </a:r>
            </a:p>
          </p:txBody>
        </p:sp>
        <p:sp>
          <p:nvSpPr>
            <p:cNvPr id="176" name="00"/>
            <p:cNvSpPr txBox="1"/>
            <p:nvPr/>
          </p:nvSpPr>
          <p:spPr>
            <a:xfrm>
              <a:off x="2089443" y="1173021"/>
              <a:ext cx="566341"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00</a:t>
              </a:r>
            </a:p>
          </p:txBody>
        </p:sp>
        <p:sp>
          <p:nvSpPr>
            <p:cNvPr id="177" name="01"/>
            <p:cNvSpPr txBox="1"/>
            <p:nvPr/>
          </p:nvSpPr>
          <p:spPr>
            <a:xfrm>
              <a:off x="2089443" y="1832040"/>
              <a:ext cx="566341"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01</a:t>
              </a:r>
            </a:p>
          </p:txBody>
        </p:sp>
        <p:sp>
          <p:nvSpPr>
            <p:cNvPr id="178" name="10"/>
            <p:cNvSpPr txBox="1"/>
            <p:nvPr/>
          </p:nvSpPr>
          <p:spPr>
            <a:xfrm>
              <a:off x="2089443" y="2491059"/>
              <a:ext cx="566341" cy="55820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10</a:t>
              </a:r>
            </a:p>
          </p:txBody>
        </p:sp>
        <p:sp>
          <p:nvSpPr>
            <p:cNvPr id="179" name="11"/>
            <p:cNvSpPr txBox="1"/>
            <p:nvPr/>
          </p:nvSpPr>
          <p:spPr>
            <a:xfrm>
              <a:off x="2089443" y="3150077"/>
              <a:ext cx="543918"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11</a:t>
              </a:r>
            </a:p>
          </p:txBody>
        </p:sp>
        <p:sp>
          <p:nvSpPr>
            <p:cNvPr id="180" name="Input"/>
            <p:cNvSpPr txBox="1"/>
            <p:nvPr/>
          </p:nvSpPr>
          <p:spPr>
            <a:xfrm>
              <a:off x="1433486" y="540351"/>
              <a:ext cx="1107282" cy="55820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lgn="l" defTabSz="825500">
                <a:defRPr sz="3200" b="1">
                  <a:solidFill>
                    <a:schemeClr val="accent4">
                      <a:hueOff val="-858837"/>
                      <a:lumOff val="-9791"/>
                    </a:schemeClr>
                  </a:solidFill>
                  <a:latin typeface="+mn-lt"/>
                  <a:ea typeface="+mn-ea"/>
                  <a:cs typeface="+mn-cs"/>
                  <a:sym typeface="Arial"/>
                </a:defRPr>
              </a:lvl1pPr>
            </a:lstStyle>
            <a:p>
              <a:r>
                <a:t>Input</a:t>
              </a:r>
            </a:p>
          </p:txBody>
        </p:sp>
      </p:grpSp>
    </p:spTree>
  </p:cSld>
  <p:clrMapOvr>
    <a:masterClrMapping/>
  </p:clrMapOvr>
  <p:transition spd="me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Probabilistic </a:t>
            </a:r>
            <a:r>
              <a:rPr lang="en-US" altLang="zh-CN" dirty="0"/>
              <a:t>G</a:t>
            </a:r>
            <a:r>
              <a:rPr lang="en-US" altLang="en-US" dirty="0"/>
              <a:t>radient </a:t>
            </a:r>
            <a:r>
              <a:rPr lang="en-US" altLang="zh-CN" dirty="0"/>
              <a:t>P</a:t>
            </a:r>
            <a:r>
              <a:rPr lang="en-US" altLang="en-US" dirty="0"/>
              <a:t>runing</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endParaRPr lang="en-US"/>
          </a:p>
        </p:txBody>
      </p:sp>
      <p:pic>
        <p:nvPicPr>
          <p:cNvPr id="4" name="内容占位符 7">
            <a:extLst>
              <a:ext uri="{FF2B5EF4-FFF2-40B4-BE49-F238E27FC236}">
                <a16:creationId xmlns:a16="http://schemas.microsoft.com/office/drawing/2014/main" id="{F89B75FC-F047-551D-09E7-70CB724803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0348" y="4077211"/>
            <a:ext cx="24043652" cy="5561578"/>
          </a:xfrm>
          <a:prstGeom prst="rect">
            <a:avLst/>
          </a:prstGeom>
        </p:spPr>
      </p:pic>
    </p:spTree>
    <p:extLst>
      <p:ext uri="{BB962C8B-B14F-4D97-AF65-F5344CB8AC3E}">
        <p14:creationId xmlns:p14="http://schemas.microsoft.com/office/powerpoint/2010/main" val="3987491645"/>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Accumulation Window</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r>
              <a:rPr lang="en-US" altLang="zh-CN" sz="4000" dirty="0"/>
              <a:t>Keep a record of accumulated gradient magnitude</a:t>
            </a:r>
            <a:endParaRPr lang="zh-CN" altLang="en-US" sz="4000" dirty="0"/>
          </a:p>
          <a:p>
            <a:endParaRPr lang="en-US" dirty="0"/>
          </a:p>
        </p:txBody>
      </p:sp>
      <p:pic>
        <p:nvPicPr>
          <p:cNvPr id="6" name="图形 5">
            <a:extLst>
              <a:ext uri="{FF2B5EF4-FFF2-40B4-BE49-F238E27FC236}">
                <a16:creationId xmlns:a16="http://schemas.microsoft.com/office/drawing/2014/main" id="{AB167426-9B0E-FE8C-3D17-801F012974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111" y="3358240"/>
            <a:ext cx="22901170" cy="9031880"/>
          </a:xfrm>
          <a:prstGeom prst="rect">
            <a:avLst/>
          </a:prstGeom>
        </p:spPr>
      </p:pic>
    </p:spTree>
    <p:extLst>
      <p:ext uri="{BB962C8B-B14F-4D97-AF65-F5344CB8AC3E}">
        <p14:creationId xmlns:p14="http://schemas.microsoft.com/office/powerpoint/2010/main" val="2527229417"/>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Accumulation Window</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r>
              <a:rPr lang="en-US" altLang="zh-CN" sz="4000" dirty="0"/>
              <a:t>Normalize the accumulated gradient magnitude </a:t>
            </a:r>
            <a:r>
              <a:rPr lang="en-US" altLang="zh-CN" dirty="0"/>
              <a:t>to a</a:t>
            </a:r>
            <a:r>
              <a:rPr lang="en-US" altLang="zh-CN" sz="4000" dirty="0"/>
              <a:t> probability distribution</a:t>
            </a:r>
          </a:p>
          <a:p>
            <a:endParaRPr lang="en-US" dirty="0"/>
          </a:p>
        </p:txBody>
      </p:sp>
      <p:pic>
        <p:nvPicPr>
          <p:cNvPr id="4" name="图形 5">
            <a:extLst>
              <a:ext uri="{FF2B5EF4-FFF2-40B4-BE49-F238E27FC236}">
                <a16:creationId xmlns:a16="http://schemas.microsoft.com/office/drawing/2014/main" id="{B17FA2C4-F96C-4918-4B35-96F59C763A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21089" y="3715702"/>
            <a:ext cx="21647012" cy="8537258"/>
          </a:xfrm>
          <a:prstGeom prst="rect">
            <a:avLst/>
          </a:prstGeom>
        </p:spPr>
      </p:pic>
    </p:spTree>
    <p:extLst>
      <p:ext uri="{BB962C8B-B14F-4D97-AF65-F5344CB8AC3E}">
        <p14:creationId xmlns:p14="http://schemas.microsoft.com/office/powerpoint/2010/main" val="1316688900"/>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Accumulation Window</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p:txBody>
          <a:bodyPr/>
          <a:lstStyle/>
          <a:p>
            <a:r>
              <a:rPr lang="en-US" altLang="zh-CN" sz="4000" dirty="0"/>
              <a:t>Prune the calculation of some gradients according to the probability distribution</a:t>
            </a:r>
          </a:p>
          <a:p>
            <a:endParaRPr lang="en-US" dirty="0"/>
          </a:p>
        </p:txBody>
      </p:sp>
      <p:pic>
        <p:nvPicPr>
          <p:cNvPr id="5" name="图形 8">
            <a:extLst>
              <a:ext uri="{FF2B5EF4-FFF2-40B4-BE49-F238E27FC236}">
                <a16:creationId xmlns:a16="http://schemas.microsoft.com/office/drawing/2014/main" id="{4454B27D-0B5B-0D46-23EE-31047EA916A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322040" y="4306683"/>
            <a:ext cx="5394960" cy="7552947"/>
          </a:xfrm>
          <a:prstGeom prst="rect">
            <a:avLst/>
          </a:prstGeom>
        </p:spPr>
      </p:pic>
    </p:spTree>
    <p:extLst>
      <p:ext uri="{BB962C8B-B14F-4D97-AF65-F5344CB8AC3E}">
        <p14:creationId xmlns:p14="http://schemas.microsoft.com/office/powerpoint/2010/main" val="1170314552"/>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Evaluation</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dirty="0"/>
              <a:t>Benchmarks</a:t>
            </a:r>
          </a:p>
          <a:p>
            <a:pPr lvl="1"/>
            <a:r>
              <a:rPr lang="en-US" dirty="0"/>
              <a:t>Quantum Machine Learning task: MNIST 4-class, 2-class, Fashion MNIST 4-class, 2-class, Vowel 4-class</a:t>
            </a:r>
          </a:p>
          <a:p>
            <a:pPr lvl="1"/>
            <a:r>
              <a:rPr lang="en-US" dirty="0"/>
              <a:t>Variational Quantum </a:t>
            </a:r>
            <a:r>
              <a:rPr lang="en-US" dirty="0" err="1"/>
              <a:t>Eigensolver</a:t>
            </a:r>
            <a:r>
              <a:rPr lang="en-US" dirty="0"/>
              <a:t> task: H2 molecule</a:t>
            </a:r>
          </a:p>
          <a:p>
            <a:r>
              <a:rPr lang="en-US" dirty="0"/>
              <a:t>Quantum Devices</a:t>
            </a:r>
          </a:p>
          <a:p>
            <a:pPr lvl="1"/>
            <a:r>
              <a:rPr lang="en-US" dirty="0"/>
              <a:t>IBMQ</a:t>
            </a:r>
          </a:p>
          <a:p>
            <a:pPr lvl="1"/>
            <a:r>
              <a:rPr lang="en-US" dirty="0"/>
              <a:t>#Qubits: 5 to 7</a:t>
            </a:r>
          </a:p>
          <a:p>
            <a:pPr lvl="1"/>
            <a:r>
              <a:rPr lang="en-US" dirty="0"/>
              <a:t>Quantum Volume: 8 to 32</a:t>
            </a:r>
          </a:p>
          <a:p>
            <a:r>
              <a:rPr lang="en-US" dirty="0"/>
              <a:t>Circuit architecture</a:t>
            </a:r>
          </a:p>
          <a:p>
            <a:pPr lvl="1"/>
            <a:r>
              <a:rPr lang="en-US" altLang="zh-CN" dirty="0"/>
              <a:t>RZZ+RY, RXYZ+CZ, RZX+RXX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742228516"/>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Evaluation</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dirty="0"/>
              <a:t>Benchmarks</a:t>
            </a:r>
          </a:p>
          <a:p>
            <a:pPr lvl="1"/>
            <a:r>
              <a:rPr lang="en-US" dirty="0"/>
              <a:t>Quantum Machine Learning task: MNIST 4-class, 2-class, Fashion MNIST 4-class, 2-class, Vowel 4-class</a:t>
            </a:r>
          </a:p>
          <a:p>
            <a:pPr lvl="1"/>
            <a:r>
              <a:rPr lang="en-US" dirty="0"/>
              <a:t>Variational Quantum </a:t>
            </a:r>
            <a:r>
              <a:rPr lang="en-US" dirty="0" err="1"/>
              <a:t>Eigensolver</a:t>
            </a:r>
            <a:r>
              <a:rPr lang="en-US" dirty="0"/>
              <a:t> task: H2 molecule</a:t>
            </a:r>
          </a:p>
          <a:p>
            <a:r>
              <a:rPr lang="en-US" dirty="0"/>
              <a:t>Quantum Devices</a:t>
            </a:r>
          </a:p>
          <a:p>
            <a:pPr lvl="1"/>
            <a:r>
              <a:rPr lang="en-US" dirty="0"/>
              <a:t>IBMQ</a:t>
            </a:r>
          </a:p>
          <a:p>
            <a:pPr lvl="1"/>
            <a:r>
              <a:rPr lang="en-US" dirty="0"/>
              <a:t>#Qubits: 5 to 7</a:t>
            </a:r>
          </a:p>
          <a:p>
            <a:pPr lvl="1"/>
            <a:r>
              <a:rPr lang="en-US" dirty="0"/>
              <a:t>Quantum Volume: 8 to 32</a:t>
            </a:r>
          </a:p>
          <a:p>
            <a:r>
              <a:rPr lang="en-US" dirty="0"/>
              <a:t>Circuit architecture</a:t>
            </a:r>
          </a:p>
          <a:p>
            <a:pPr lvl="1"/>
            <a:r>
              <a:rPr lang="en-US" altLang="zh-CN" dirty="0"/>
              <a:t>RZZ+RY, RXYZ+CZ, RZX+RXX</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924959963"/>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dirty="0"/>
              <a:t>QNN results</a:t>
            </a:r>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dirty="0"/>
              <a:t>QOC achieved similar results to classical simulation</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07EA7CE6-0944-B66A-1D3C-7E9850BF6560}"/>
              </a:ext>
            </a:extLst>
          </p:cNvPr>
          <p:cNvPicPr>
            <a:picLocks noChangeAspect="1"/>
          </p:cNvPicPr>
          <p:nvPr/>
        </p:nvPicPr>
        <p:blipFill>
          <a:blip r:embed="rId2"/>
          <a:stretch>
            <a:fillRect/>
          </a:stretch>
        </p:blipFill>
        <p:spPr>
          <a:xfrm>
            <a:off x="493838" y="4075343"/>
            <a:ext cx="23396324" cy="6531697"/>
          </a:xfrm>
          <a:prstGeom prst="rect">
            <a:avLst/>
          </a:prstGeom>
        </p:spPr>
      </p:pic>
    </p:spTree>
    <p:extLst>
      <p:ext uri="{BB962C8B-B14F-4D97-AF65-F5344CB8AC3E}">
        <p14:creationId xmlns:p14="http://schemas.microsoft.com/office/powerpoint/2010/main" val="3027604777"/>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QNN Training Curves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en-US" dirty="0"/>
              <a:t>Classical Train: Train on classical simulator and test on real QC</a:t>
            </a:r>
          </a:p>
          <a:p>
            <a:r>
              <a:rPr lang="en-US" altLang="en-US" dirty="0"/>
              <a:t>QC Train: Train and test the model on real QC</a:t>
            </a:r>
          </a:p>
          <a:p>
            <a:r>
              <a:rPr lang="en-US" altLang="en-US" dirty="0"/>
              <a:t>QC Train-PGP (</a:t>
            </a:r>
            <a:r>
              <a:rPr lang="en-US" altLang="en-US" b="1" dirty="0"/>
              <a:t>QOC</a:t>
            </a:r>
            <a:r>
              <a:rPr lang="en-US" altLang="en-US" dirty="0"/>
              <a:t>): Train and test on real QC with gradient pruning</a:t>
            </a:r>
          </a:p>
          <a:p>
            <a:endParaRPr lang="en-US" alt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B820608-5F67-41A5-C564-7B078AE5AAB6}"/>
              </a:ext>
            </a:extLst>
          </p:cNvPr>
          <p:cNvPicPr>
            <a:picLocks noChangeAspect="1"/>
          </p:cNvPicPr>
          <p:nvPr/>
        </p:nvPicPr>
        <p:blipFill>
          <a:blip r:embed="rId2"/>
          <a:stretch>
            <a:fillRect/>
          </a:stretch>
        </p:blipFill>
        <p:spPr>
          <a:xfrm>
            <a:off x="6913013" y="5305877"/>
            <a:ext cx="10557974" cy="7973243"/>
          </a:xfrm>
          <a:prstGeom prst="rect">
            <a:avLst/>
          </a:prstGeom>
        </p:spPr>
      </p:pic>
    </p:spTree>
    <p:extLst>
      <p:ext uri="{BB962C8B-B14F-4D97-AF65-F5344CB8AC3E}">
        <p14:creationId xmlns:p14="http://schemas.microsoft.com/office/powerpoint/2010/main" val="26343380"/>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QNN Training Curves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en-US" dirty="0"/>
              <a:t>Gradient pruning can brings </a:t>
            </a:r>
            <a:r>
              <a:rPr lang="en-US" altLang="en-US" b="1" dirty="0"/>
              <a:t>2%~4% </a:t>
            </a:r>
            <a:r>
              <a:rPr lang="en-US" altLang="en-US" dirty="0"/>
              <a:t>accuracy improvements</a:t>
            </a:r>
          </a:p>
          <a:p>
            <a:r>
              <a:rPr lang="en-US" altLang="en-US" dirty="0"/>
              <a:t>Pruning </a:t>
            </a:r>
            <a:r>
              <a:rPr lang="en-US" altLang="en-US" b="1" dirty="0"/>
              <a:t>accelerates convergence </a:t>
            </a:r>
            <a:r>
              <a:rPr lang="en-US" altLang="en-US" dirty="0"/>
              <a:t>with</a:t>
            </a:r>
            <a:r>
              <a:rPr lang="zh-CN" altLang="en-US" b="1" dirty="0"/>
              <a:t> </a:t>
            </a:r>
            <a:r>
              <a:rPr lang="en-US" altLang="en-US" b="1" dirty="0"/>
              <a:t>2x</a:t>
            </a:r>
            <a:r>
              <a:rPr lang="en-US" altLang="en-US" dirty="0"/>
              <a:t> training </a:t>
            </a:r>
            <a:r>
              <a:rPr lang="en-US" altLang="zh-CN" dirty="0"/>
              <a:t>time reduction</a:t>
            </a:r>
            <a:endParaRPr lang="en-US" altLang="en-US" b="1" dirty="0"/>
          </a:p>
        </p:txBody>
      </p:sp>
      <p:pic>
        <p:nvPicPr>
          <p:cNvPr id="7" name="Picture 6">
            <a:extLst>
              <a:ext uri="{FF2B5EF4-FFF2-40B4-BE49-F238E27FC236}">
                <a16:creationId xmlns:a16="http://schemas.microsoft.com/office/drawing/2014/main" id="{EB820608-5F67-41A5-C564-7B078AE5AAB6}"/>
              </a:ext>
            </a:extLst>
          </p:cNvPr>
          <p:cNvPicPr>
            <a:picLocks noChangeAspect="1"/>
          </p:cNvPicPr>
          <p:nvPr/>
        </p:nvPicPr>
        <p:blipFill>
          <a:blip r:embed="rId2"/>
          <a:stretch>
            <a:fillRect/>
          </a:stretch>
        </p:blipFill>
        <p:spPr>
          <a:xfrm>
            <a:off x="6913013" y="5305877"/>
            <a:ext cx="10557974" cy="7973243"/>
          </a:xfrm>
          <a:prstGeom prst="rect">
            <a:avLst/>
          </a:prstGeom>
        </p:spPr>
      </p:pic>
    </p:spTree>
    <p:extLst>
      <p:ext uri="{BB962C8B-B14F-4D97-AF65-F5344CB8AC3E}">
        <p14:creationId xmlns:p14="http://schemas.microsoft.com/office/powerpoint/2010/main" val="617036354"/>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en-US" dirty="0"/>
              <a:t>VQE Training Curves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zh-CN" dirty="0"/>
              <a:t>Gradient pruning can </a:t>
            </a:r>
            <a:r>
              <a:rPr lang="en-US" altLang="zh-CN" b="1" dirty="0"/>
              <a:t>reduce the gap </a:t>
            </a:r>
            <a:r>
              <a:rPr lang="en-US" altLang="zh-CN" dirty="0"/>
              <a:t>between quantum and classical</a:t>
            </a:r>
            <a:endParaRPr lang="zh-CN" altLang="en-US" dirty="0"/>
          </a:p>
        </p:txBody>
      </p:sp>
      <p:pic>
        <p:nvPicPr>
          <p:cNvPr id="4" name="Picture 3">
            <a:extLst>
              <a:ext uri="{FF2B5EF4-FFF2-40B4-BE49-F238E27FC236}">
                <a16:creationId xmlns:a16="http://schemas.microsoft.com/office/drawing/2014/main" id="{7C48B897-43ED-C5CF-F851-FADF4D2B2611}"/>
              </a:ext>
            </a:extLst>
          </p:cNvPr>
          <p:cNvPicPr>
            <a:picLocks noChangeAspect="1"/>
          </p:cNvPicPr>
          <p:nvPr/>
        </p:nvPicPr>
        <p:blipFill>
          <a:blip r:embed="rId2"/>
          <a:stretch>
            <a:fillRect/>
          </a:stretch>
        </p:blipFill>
        <p:spPr>
          <a:xfrm>
            <a:off x="6720052" y="5118100"/>
            <a:ext cx="10943896" cy="7180580"/>
          </a:xfrm>
          <a:prstGeom prst="rect">
            <a:avLst/>
          </a:prstGeom>
        </p:spPr>
      </p:pic>
    </p:spTree>
    <p:extLst>
      <p:ext uri="{BB962C8B-B14F-4D97-AF65-F5344CB8AC3E}">
        <p14:creationId xmlns:p14="http://schemas.microsoft.com/office/powerpoint/2010/main" val="169801049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t>Quantum Gates</a:t>
            </a:r>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t>Applying a gate to qubits is performing matrix-vector multiplication between the gate matrix and statevector</a:t>
            </a:r>
          </a:p>
          <a:p>
            <a:pPr lvl="1"/>
            <a:r>
              <a:t>Apply an X gate to classical state 0, we get 1</a:t>
            </a:r>
          </a:p>
          <a:p>
            <a:pPr lvl="1"/>
            <a:endParaRPr/>
          </a:p>
          <a:p>
            <a:pPr lvl="1"/>
            <a:endParaRPr/>
          </a:p>
          <a:p>
            <a:pPr lvl="1"/>
            <a:endParaRPr/>
          </a:p>
          <a:p>
            <a:pPr lvl="1"/>
            <a:r>
              <a:t>Apply an CNOT gate to state 10, we get 11</a:t>
            </a: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pic>
        <p:nvPicPr>
          <p:cNvPr id="186" name="Image" descr="Image"/>
          <p:cNvPicPr>
            <a:picLocks noChangeAspect="1"/>
          </p:cNvPicPr>
          <p:nvPr/>
        </p:nvPicPr>
        <p:blipFill>
          <a:blip r:embed="rId2"/>
          <a:stretch>
            <a:fillRect/>
          </a:stretch>
        </p:blipFill>
        <p:spPr>
          <a:xfrm>
            <a:off x="8452412" y="5023646"/>
            <a:ext cx="6553201" cy="1625601"/>
          </a:xfrm>
          <a:prstGeom prst="rect">
            <a:avLst/>
          </a:prstGeom>
          <a:ln w="12700">
            <a:miter lim="400000"/>
          </a:ln>
        </p:spPr>
      </p:pic>
      <p:pic>
        <p:nvPicPr>
          <p:cNvPr id="187" name="Image" descr="Image"/>
          <p:cNvPicPr>
            <a:picLocks noChangeAspect="1"/>
          </p:cNvPicPr>
          <p:nvPr/>
        </p:nvPicPr>
        <p:blipFill>
          <a:blip r:embed="rId3"/>
          <a:stretch>
            <a:fillRect/>
          </a:stretch>
        </p:blipFill>
        <p:spPr>
          <a:xfrm>
            <a:off x="6934200" y="8746931"/>
            <a:ext cx="10388600" cy="2959101"/>
          </a:xfrm>
          <a:prstGeom prst="rect">
            <a:avLst/>
          </a:prstGeom>
          <a:ln w="12700">
            <a:miter lim="400000"/>
          </a:ln>
        </p:spPr>
      </p:pic>
    </p:spTree>
  </p:cSld>
  <p:clrMapOvr>
    <a:masterClrMapping/>
  </p:clrMapOvr>
  <p:transition spd="me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C9D6-E4FA-4B78-4F02-DAEBE263CB06}"/>
              </a:ext>
            </a:extLst>
          </p:cNvPr>
          <p:cNvSpPr>
            <a:spLocks noGrp="1"/>
          </p:cNvSpPr>
          <p:nvPr>
            <p:ph type="title"/>
          </p:nvPr>
        </p:nvSpPr>
        <p:spPr/>
        <p:txBody>
          <a:bodyPr/>
          <a:lstStyle/>
          <a:p>
            <a:r>
              <a:rPr lang="en-US" altLang="zh-CN" dirty="0"/>
              <a:t>Scalability Improvements</a:t>
            </a:r>
            <a:endParaRPr lang="en-US" dirty="0"/>
          </a:p>
        </p:txBody>
      </p:sp>
      <p:sp>
        <p:nvSpPr>
          <p:cNvPr id="3" name="Text Placeholder 2">
            <a:extLst>
              <a:ext uri="{FF2B5EF4-FFF2-40B4-BE49-F238E27FC236}">
                <a16:creationId xmlns:a16="http://schemas.microsoft.com/office/drawing/2014/main" id="{D1D92C78-64A0-9D4C-23E7-BF68B8F336B2}"/>
              </a:ext>
            </a:extLst>
          </p:cNvPr>
          <p:cNvSpPr>
            <a:spLocks noGrp="1"/>
          </p:cNvSpPr>
          <p:nvPr>
            <p:ph type="body" idx="1"/>
          </p:nvPr>
        </p:nvSpPr>
        <p:spPr>
          <a:xfrm>
            <a:off x="1218959" y="2540000"/>
            <a:ext cx="21944882" cy="9758680"/>
          </a:xfrm>
        </p:spPr>
        <p:txBody>
          <a:bodyPr/>
          <a:lstStyle/>
          <a:p>
            <a:r>
              <a:rPr lang="en-US" altLang="zh-CN" dirty="0"/>
              <a:t>On-chip Training is scalable</a:t>
            </a:r>
            <a:endParaRPr lang="zh-CN" altLang="en-US" dirty="0"/>
          </a:p>
        </p:txBody>
      </p:sp>
      <p:pic>
        <p:nvPicPr>
          <p:cNvPr id="5" name="Picture 4">
            <a:extLst>
              <a:ext uri="{FF2B5EF4-FFF2-40B4-BE49-F238E27FC236}">
                <a16:creationId xmlns:a16="http://schemas.microsoft.com/office/drawing/2014/main" id="{EE2E912F-1E53-6F25-39F8-5EA41B410443}"/>
              </a:ext>
            </a:extLst>
          </p:cNvPr>
          <p:cNvPicPr>
            <a:picLocks noChangeAspect="1"/>
          </p:cNvPicPr>
          <p:nvPr/>
        </p:nvPicPr>
        <p:blipFill>
          <a:blip r:embed="rId2"/>
          <a:stretch>
            <a:fillRect/>
          </a:stretch>
        </p:blipFill>
        <p:spPr>
          <a:xfrm>
            <a:off x="0" y="3509626"/>
            <a:ext cx="24401482" cy="8789053"/>
          </a:xfrm>
          <a:prstGeom prst="rect">
            <a:avLst/>
          </a:prstGeom>
        </p:spPr>
      </p:pic>
    </p:spTree>
    <p:extLst>
      <p:ext uri="{BB962C8B-B14F-4D97-AF65-F5344CB8AC3E}">
        <p14:creationId xmlns:p14="http://schemas.microsoft.com/office/powerpoint/2010/main" val="342907629"/>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3310902" cy="2516521"/>
          </a:xfrm>
          <a:prstGeom prst="rect">
            <a:avLst/>
          </a:prstGeom>
        </p:spPr>
        <p:txBody>
          <a:bodyPr>
            <a:normAutofit/>
          </a:bodyPr>
          <a:lstStyle/>
          <a:p>
            <a:pPr algn="l"/>
            <a:r>
              <a:rPr lang="en-US" b="0" dirty="0">
                <a:solidFill>
                  <a:schemeClr val="tx1"/>
                </a:solidFill>
              </a:rPr>
              <a:t>Hands-On Section</a:t>
            </a:r>
            <a:br>
              <a:rPr lang="en-US" dirty="0">
                <a:solidFill>
                  <a:schemeClr val="tx1"/>
                </a:solidFill>
              </a:rPr>
            </a:br>
            <a:r>
              <a:rPr lang="en-US" dirty="0">
                <a:solidFill>
                  <a:schemeClr val="tx1"/>
                </a:solidFill>
              </a:rPr>
              <a:t>2.3 Quantum On-chip Training</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141</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809695"/>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19985"/>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3574366411"/>
      </p:ext>
    </p:extLst>
  </p:cSld>
  <p:clrMapOvr>
    <a:masterClrMapping/>
  </p:clrMapOvr>
  <p:transition spd="me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Transformer for Quantum Circuit Reliability Prediction</a:t>
            </a:r>
            <a:endParaRPr lang="en-US" dirty="0"/>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Use the circuit graph information</a:t>
            </a:r>
          </a:p>
          <a:p>
            <a:endParaRPr lang="en-US" dirty="0"/>
          </a:p>
        </p:txBody>
      </p:sp>
      <p:pic>
        <p:nvPicPr>
          <p:cNvPr id="10242" name="Picture 2">
            <a:extLst>
              <a:ext uri="{FF2B5EF4-FFF2-40B4-BE49-F238E27FC236}">
                <a16:creationId xmlns:a16="http://schemas.microsoft.com/office/drawing/2014/main" id="{20AA7B4A-EF48-2C92-2E53-84DD55D0DF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5723" y="3870089"/>
            <a:ext cx="12668005" cy="9445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5031676"/>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Transformer for Quantum Circuit Reliability Prediction</a:t>
            </a:r>
            <a:endParaRPr lang="en-US" dirty="0"/>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Use PST as the metrics</a:t>
            </a:r>
          </a:p>
        </p:txBody>
      </p:sp>
      <p:pic>
        <p:nvPicPr>
          <p:cNvPr id="11266" name="Picture 2">
            <a:extLst>
              <a:ext uri="{FF2B5EF4-FFF2-40B4-BE49-F238E27FC236}">
                <a16:creationId xmlns:a16="http://schemas.microsoft.com/office/drawing/2014/main" id="{052E32E6-8299-0990-60BC-8159CD966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5926" y="3622431"/>
            <a:ext cx="13414390" cy="868289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B63F6C60-D0E1-ED1B-D0C5-5D9325E47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83808"/>
            <a:ext cx="10695613" cy="1560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044663"/>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Dataset collection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Collect dataset on real machine / noisy simulator</a:t>
            </a:r>
          </a:p>
        </p:txBody>
      </p:sp>
      <p:pic>
        <p:nvPicPr>
          <p:cNvPr id="12290" name="Picture 2">
            <a:extLst>
              <a:ext uri="{FF2B5EF4-FFF2-40B4-BE49-F238E27FC236}">
                <a16:creationId xmlns:a16="http://schemas.microsoft.com/office/drawing/2014/main" id="{BA34EA6A-6D65-12B4-0161-0FEAA11A2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99" y="4419599"/>
            <a:ext cx="23348463" cy="560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706332"/>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Features on each node </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endParaRPr lang="en-US" dirty="0"/>
          </a:p>
        </p:txBody>
      </p:sp>
      <p:pic>
        <p:nvPicPr>
          <p:cNvPr id="13314" name="Picture 2">
            <a:extLst>
              <a:ext uri="{FF2B5EF4-FFF2-40B4-BE49-F238E27FC236}">
                <a16:creationId xmlns:a16="http://schemas.microsoft.com/office/drawing/2014/main" id="{CD1139AE-D9B2-2509-A073-40B99F9BE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23" y="5958287"/>
            <a:ext cx="24255624" cy="251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055505"/>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Graph Transformer</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Graph Transformer</a:t>
            </a:r>
          </a:p>
        </p:txBody>
      </p:sp>
      <p:pic>
        <p:nvPicPr>
          <p:cNvPr id="14338" name="Picture 2">
            <a:extLst>
              <a:ext uri="{FF2B5EF4-FFF2-40B4-BE49-F238E27FC236}">
                <a16:creationId xmlns:a16="http://schemas.microsoft.com/office/drawing/2014/main" id="{4760FA5B-180D-29D5-1143-E97DAF0F4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1400" y="3929673"/>
            <a:ext cx="20320000" cy="831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15372"/>
      </p:ext>
    </p:extLst>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On random generated circuit</a:t>
            </a:r>
          </a:p>
        </p:txBody>
      </p:sp>
      <p:pic>
        <p:nvPicPr>
          <p:cNvPr id="15362" name="Picture 2">
            <a:extLst>
              <a:ext uri="{FF2B5EF4-FFF2-40B4-BE49-F238E27FC236}">
                <a16:creationId xmlns:a16="http://schemas.microsoft.com/office/drawing/2014/main" id="{525A0861-631E-D0C3-028A-184FDC40D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9877" y="3618209"/>
            <a:ext cx="16975016" cy="967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615872"/>
      </p:ext>
    </p:extLst>
  </p:cSld>
  <p:clrMapOvr>
    <a:masterClrMapping/>
  </p:clrMapOvr>
  <p:transition spd="me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kumimoji="0" lang="en-US" sz="7200" b="0" i="0" u="none" strike="noStrike" cap="none" spc="0" normalizeH="0" baseline="0" dirty="0">
                <a:ln>
                  <a:noFill/>
                </a:ln>
                <a:effectLst/>
                <a:uFillTx/>
                <a:latin typeface="+mn-lt"/>
                <a:ea typeface="+mn-ea"/>
                <a:cs typeface="+mn-cs"/>
                <a:sym typeface="Arial"/>
              </a:rPr>
              <a:t>Evaluation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Circuits from quantum algorithms</a:t>
            </a:r>
          </a:p>
        </p:txBody>
      </p:sp>
      <p:pic>
        <p:nvPicPr>
          <p:cNvPr id="16386" name="Picture 2">
            <a:extLst>
              <a:ext uri="{FF2B5EF4-FFF2-40B4-BE49-F238E27FC236}">
                <a16:creationId xmlns:a16="http://schemas.microsoft.com/office/drawing/2014/main" id="{26E70573-6EAD-D28C-8B23-137D8D979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00" y="4472030"/>
            <a:ext cx="22207768" cy="6703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61857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1.5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3">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3">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3">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3">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3">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3">
            <a:alphaModFix/>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3">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3">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3">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2369685232"/>
      </p:ext>
    </p:extLst>
  </p:cSld>
  <p:clrMapOvr>
    <a:masterClrMapping/>
  </p:clrMapOvr>
  <p:transition spd="me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5507-436E-D76A-11FB-BE7305533FFA}"/>
              </a:ext>
            </a:extLst>
          </p:cNvPr>
          <p:cNvSpPr>
            <a:spLocks noGrp="1"/>
          </p:cNvSpPr>
          <p:nvPr>
            <p:ph type="title"/>
          </p:nvPr>
        </p:nvSpPr>
        <p:spPr/>
        <p:txBody>
          <a:bodyPr/>
          <a:lstStyle/>
          <a:p>
            <a:r>
              <a:rPr lang="en-US" dirty="0"/>
              <a:t>More info</a:t>
            </a:r>
          </a:p>
        </p:txBody>
      </p:sp>
      <p:sp>
        <p:nvSpPr>
          <p:cNvPr id="3" name="Text Placeholder 2">
            <a:extLst>
              <a:ext uri="{FF2B5EF4-FFF2-40B4-BE49-F238E27FC236}">
                <a16:creationId xmlns:a16="http://schemas.microsoft.com/office/drawing/2014/main" id="{A5E1373A-6A88-9D9F-749C-C499C87BF367}"/>
              </a:ext>
            </a:extLst>
          </p:cNvPr>
          <p:cNvSpPr>
            <a:spLocks noGrp="1"/>
          </p:cNvSpPr>
          <p:nvPr>
            <p:ph type="body" idx="1"/>
          </p:nvPr>
        </p:nvSpPr>
        <p:spPr/>
        <p:txBody>
          <a:bodyPr/>
          <a:lstStyle/>
          <a:p>
            <a:r>
              <a:rPr lang="en-US" dirty="0"/>
              <a:t>Checkout </a:t>
            </a:r>
            <a:r>
              <a:rPr lang="en-US" dirty="0">
                <a:hlinkClick r:id="rId2"/>
              </a:rPr>
              <a:t>https://qmlsys.mit.edu/#transformer</a:t>
            </a:r>
            <a:r>
              <a:rPr lang="en-US" dirty="0"/>
              <a:t>  for paper</a:t>
            </a:r>
          </a:p>
        </p:txBody>
      </p:sp>
    </p:spTree>
    <p:extLst>
      <p:ext uri="{BB962C8B-B14F-4D97-AF65-F5344CB8AC3E}">
        <p14:creationId xmlns:p14="http://schemas.microsoft.com/office/powerpoint/2010/main" val="3921311911"/>
      </p:ext>
    </p:extLst>
  </p:cSld>
  <p:clrMapOvr>
    <a:masterClrMapping/>
  </p:clrMapOvr>
  <p:transition spd="me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19985"/>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.5 QNN</a:t>
            </a:r>
            <a:r>
              <a:rPr kumimoji="0" lang="zh-CN" altLang="en-US" sz="3500" b="0" i="0" u="none" strike="noStrike" cap="none" spc="0" normalizeH="0" baseline="0" dirty="0">
                <a:ln>
                  <a:noFill/>
                </a:ln>
                <a:effectLst/>
                <a:uFillTx/>
                <a:latin typeface="+mn-lt"/>
                <a:ea typeface="+mn-ea"/>
                <a:cs typeface="+mn-cs"/>
                <a:sym typeface="Arial"/>
              </a:rPr>
              <a:t> </a:t>
            </a:r>
            <a:r>
              <a:rPr kumimoji="0" lang="en-US" altLang="zh-CN" sz="3500" b="0" i="0" u="none" strike="noStrike" cap="none" spc="0" normalizeH="0" baseline="0" dirty="0">
                <a:ln>
                  <a:noFill/>
                </a:ln>
                <a:effectLst/>
                <a:uFillTx/>
                <a:latin typeface="+mn-lt"/>
                <a:ea typeface="+mn-ea"/>
                <a:cs typeface="+mn-cs"/>
                <a:sym typeface="Arial"/>
              </a:rPr>
              <a:t>Compression</a:t>
            </a:r>
            <a:endParaRPr kumimoji="0" lang="en-US" sz="3500" b="0" i="0" u="none" strike="noStrike" cap="none" spc="0" normalizeH="0" baseline="0" dirty="0">
              <a:ln>
                <a:noFill/>
              </a:ln>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2964976457"/>
      </p:ext>
    </p:extLst>
  </p:cSld>
  <p:clrMapOvr>
    <a:masterClrMapping/>
  </p:clrMapOvr>
  <p:transition spd="me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a:xfrm>
            <a:off x="285509" y="2560800"/>
            <a:ext cx="13353091" cy="1741171"/>
          </a:xfrm>
        </p:spPr>
        <p:txBody>
          <a:bodyPr>
            <a:normAutofit/>
          </a:bodyPr>
          <a:lstStyle/>
          <a:p>
            <a:r>
              <a:rPr lang="en-US" sz="4800"/>
              <a:t>Quantum Neural Network Compression</a:t>
            </a:r>
          </a:p>
        </p:txBody>
      </p:sp>
      <p:sp>
        <p:nvSpPr>
          <p:cNvPr id="4" name="Title 1">
            <a:extLst>
              <a:ext uri="{FF2B5EF4-FFF2-40B4-BE49-F238E27FC236}">
                <a16:creationId xmlns:a16="http://schemas.microsoft.com/office/drawing/2014/main" id="{3AFB30E2-A402-E397-C6D0-4E3C94548B80}"/>
              </a:ext>
            </a:extLst>
          </p:cNvPr>
          <p:cNvSpPr txBox="1">
            <a:spLocks/>
          </p:cNvSpPr>
          <p:nvPr/>
        </p:nvSpPr>
        <p:spPr>
          <a:xfrm>
            <a:off x="171209" y="509099"/>
            <a:ext cx="21944882" cy="25165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hangingPunct="1"/>
            <a:r>
              <a:rPr lang="en-US"/>
              <a:t>H</a:t>
            </a:r>
            <a:r>
              <a:rPr lang="en-US" altLang="zh-CN"/>
              <a:t>ow to Compress a Quantum Neural Network?</a:t>
            </a:r>
            <a:endParaRPr lang="en-US"/>
          </a:p>
        </p:txBody>
      </p:sp>
      <p:cxnSp>
        <p:nvCxnSpPr>
          <p:cNvPr id="5" name="Straight Connector 9">
            <a:extLst>
              <a:ext uri="{FF2B5EF4-FFF2-40B4-BE49-F238E27FC236}">
                <a16:creationId xmlns:a16="http://schemas.microsoft.com/office/drawing/2014/main" id="{11150521-73F8-1D05-691E-9D0CF12F9AEB}"/>
              </a:ext>
            </a:extLst>
          </p:cNvPr>
          <p:cNvCxnSpPr>
            <a:cxnSpLocks/>
          </p:cNvCxnSpPr>
          <p:nvPr/>
        </p:nvCxnSpPr>
        <p:spPr>
          <a:xfrm>
            <a:off x="1206500" y="4096511"/>
            <a:ext cx="16471900" cy="0"/>
          </a:xfrm>
          <a:prstGeom prst="line">
            <a:avLst/>
          </a:prstGeom>
          <a:ln w="57150">
            <a:solidFill>
              <a:srgbClr val="FF0000"/>
            </a:solidFill>
          </a:ln>
        </p:spPr>
        <p:style>
          <a:lnRef idx="3">
            <a:schemeClr val="accent2"/>
          </a:lnRef>
          <a:fillRef idx="0">
            <a:schemeClr val="accent2"/>
          </a:fillRef>
          <a:effectRef idx="2">
            <a:schemeClr val="accent2"/>
          </a:effectRef>
          <a:fontRef idx="minor">
            <a:schemeClr val="tx1"/>
          </a:fontRef>
        </p:style>
      </p:cxnSp>
      <p:sp>
        <p:nvSpPr>
          <p:cNvPr id="12" name="TextBox 19">
            <a:extLst>
              <a:ext uri="{FF2B5EF4-FFF2-40B4-BE49-F238E27FC236}">
                <a16:creationId xmlns:a16="http://schemas.microsoft.com/office/drawing/2014/main" id="{83DCB0FE-E95B-3BAF-3C29-4534DA18A6A5}"/>
              </a:ext>
            </a:extLst>
          </p:cNvPr>
          <p:cNvSpPr txBox="1"/>
          <p:nvPr/>
        </p:nvSpPr>
        <p:spPr>
          <a:xfrm>
            <a:off x="285509" y="4909524"/>
            <a:ext cx="19577259" cy="696024"/>
          </a:xfrm>
          <a:prstGeom prst="rect">
            <a:avLst/>
          </a:prstGeom>
          <a:noFill/>
        </p:spPr>
        <p:txBody>
          <a:bodyPr wrap="square" rtlCol="0">
            <a:spAutoFit/>
          </a:bodyPr>
          <a:lstStyle/>
          <a:p>
            <a:r>
              <a:rPr lang="en-US" sz="3600" dirty="0"/>
              <a:t>Accepted</a:t>
            </a:r>
            <a:r>
              <a:rPr lang="en-US" sz="3600" b="1" dirty="0"/>
              <a:t> by IEEE/ACM International Conference on Computer-Aided Design 2022</a:t>
            </a:r>
          </a:p>
        </p:txBody>
      </p:sp>
      <p:sp>
        <p:nvSpPr>
          <p:cNvPr id="18" name="TextBox 53">
            <a:extLst>
              <a:ext uri="{FF2B5EF4-FFF2-40B4-BE49-F238E27FC236}">
                <a16:creationId xmlns:a16="http://schemas.microsoft.com/office/drawing/2014/main" id="{F097AE03-6DC8-D499-D789-83711F93541D}"/>
              </a:ext>
            </a:extLst>
          </p:cNvPr>
          <p:cNvSpPr txBox="1"/>
          <p:nvPr/>
        </p:nvSpPr>
        <p:spPr>
          <a:xfrm>
            <a:off x="466852" y="5980416"/>
            <a:ext cx="11725148" cy="628955"/>
          </a:xfrm>
          <a:prstGeom prst="rect">
            <a:avLst/>
          </a:prstGeom>
          <a:noFill/>
        </p:spPr>
        <p:txBody>
          <a:bodyPr wrap="square">
            <a:spAutoFit/>
          </a:bodyPr>
          <a:lstStyle/>
          <a:p>
            <a:r>
              <a:rPr lang="en-US" sz="3200" b="0" dirty="0"/>
              <a:t>Zhepeng Wang (Presenter), </a:t>
            </a:r>
            <a:r>
              <a:rPr lang="en-US" sz="3200" b="0" dirty="0" err="1"/>
              <a:t>Zhirui</a:t>
            </a:r>
            <a:r>
              <a:rPr lang="en-US" sz="3200" b="0" dirty="0"/>
              <a:t> Hu, Dr. </a:t>
            </a:r>
            <a:r>
              <a:rPr lang="en-US" sz="3200" b="0" dirty="0" err="1"/>
              <a:t>Weiwen</a:t>
            </a:r>
            <a:r>
              <a:rPr lang="en-US" sz="3200" b="0" dirty="0"/>
              <a:t> Jiang</a:t>
            </a:r>
          </a:p>
        </p:txBody>
      </p:sp>
      <p:sp>
        <p:nvSpPr>
          <p:cNvPr id="20" name="TextBox 53">
            <a:extLst>
              <a:ext uri="{FF2B5EF4-FFF2-40B4-BE49-F238E27FC236}">
                <a16:creationId xmlns:a16="http://schemas.microsoft.com/office/drawing/2014/main" id="{6A85EE74-D817-65DA-AD3B-8BDC715C40D2}"/>
              </a:ext>
            </a:extLst>
          </p:cNvPr>
          <p:cNvSpPr txBox="1"/>
          <p:nvPr/>
        </p:nvSpPr>
        <p:spPr>
          <a:xfrm>
            <a:off x="0" y="6858000"/>
            <a:ext cx="11725148" cy="628955"/>
          </a:xfrm>
          <a:prstGeom prst="rect">
            <a:avLst/>
          </a:prstGeom>
          <a:noFill/>
        </p:spPr>
        <p:txBody>
          <a:bodyPr wrap="square">
            <a:spAutoFit/>
          </a:bodyPr>
          <a:lstStyle/>
          <a:p>
            <a:r>
              <a:rPr lang="en-US" sz="3200" b="0" dirty="0"/>
              <a:t>Department of Electrical and Computer Engineering </a:t>
            </a:r>
          </a:p>
        </p:txBody>
      </p:sp>
      <p:sp>
        <p:nvSpPr>
          <p:cNvPr id="22" name="TextBox 53">
            <a:extLst>
              <a:ext uri="{FF2B5EF4-FFF2-40B4-BE49-F238E27FC236}">
                <a16:creationId xmlns:a16="http://schemas.microsoft.com/office/drawing/2014/main" id="{40B0DE00-9226-6FF4-36DD-1C2E53808435}"/>
              </a:ext>
            </a:extLst>
          </p:cNvPr>
          <p:cNvSpPr txBox="1"/>
          <p:nvPr/>
        </p:nvSpPr>
        <p:spPr>
          <a:xfrm>
            <a:off x="-609569" y="7721146"/>
            <a:ext cx="9667748" cy="628955"/>
          </a:xfrm>
          <a:prstGeom prst="rect">
            <a:avLst/>
          </a:prstGeom>
          <a:noFill/>
        </p:spPr>
        <p:txBody>
          <a:bodyPr wrap="square">
            <a:spAutoFit/>
          </a:bodyPr>
          <a:lstStyle/>
          <a:p>
            <a:r>
              <a:rPr lang="en-US" sz="3200" b="0" dirty="0" err="1"/>
              <a:t>Jqub</a:t>
            </a:r>
            <a:r>
              <a:rPr lang="en-US" sz="3200" b="0" dirty="0"/>
              <a:t> @ George Mason University </a:t>
            </a:r>
          </a:p>
        </p:txBody>
      </p:sp>
      <p:sp>
        <p:nvSpPr>
          <p:cNvPr id="6" name="文本框 5">
            <a:extLst>
              <a:ext uri="{FF2B5EF4-FFF2-40B4-BE49-F238E27FC236}">
                <a16:creationId xmlns:a16="http://schemas.microsoft.com/office/drawing/2014/main" id="{3F707A95-FB8A-B7B3-90DD-0E845162848B}"/>
              </a:ext>
            </a:extLst>
          </p:cNvPr>
          <p:cNvSpPr txBox="1"/>
          <p:nvPr/>
        </p:nvSpPr>
        <p:spPr>
          <a:xfrm>
            <a:off x="-2095500" y="4301971"/>
            <a:ext cx="12639611" cy="561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a:t>https://arxiv.org/pdf/2207.01578.pdf</a:t>
            </a:r>
          </a:p>
        </p:txBody>
      </p:sp>
    </p:spTree>
    <p:extLst>
      <p:ext uri="{BB962C8B-B14F-4D97-AF65-F5344CB8AC3E}">
        <p14:creationId xmlns:p14="http://schemas.microsoft.com/office/powerpoint/2010/main" val="1023284797"/>
      </p:ext>
    </p:extLst>
  </p:cSld>
  <p:clrMapOvr>
    <a:masterClrMapping/>
  </p:clrMapOvr>
  <p:transition spd="me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prstGeom prst="rect">
            <a:avLst/>
          </a:prstGeom>
        </p:spPr>
        <p:txBody>
          <a:bodyPr/>
          <a:lstStyle/>
          <a:p>
            <a:r>
              <a:t>M</a:t>
            </a:r>
            <a:r>
              <a:rPr lang="en-US"/>
              <a:t>otivation</a:t>
            </a:r>
            <a:r>
              <a:t> and </a:t>
            </a:r>
            <a:r>
              <a:rPr lang="en-US"/>
              <a:t>Background</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153</a:t>
            </a:fld>
            <a:endParaRPr/>
          </a:p>
        </p:txBody>
      </p:sp>
      <p:sp>
        <p:nvSpPr>
          <p:cNvPr id="3492" name="Mutation and crossover create new SubCircuit candidates"/>
          <p:cNvSpPr txBox="1">
            <a:spLocks noGrp="1"/>
          </p:cNvSpPr>
          <p:nvPr>
            <p:ph type="body" sz="quarter" idx="1"/>
          </p:nvPr>
        </p:nvSpPr>
        <p:spPr>
          <a:xfrm>
            <a:off x="1272836" y="1952976"/>
            <a:ext cx="14182406" cy="938306"/>
          </a:xfrm>
          <a:prstGeom prst="rect">
            <a:avLst/>
          </a:prstGeom>
        </p:spPr>
        <p:txBody>
          <a:bodyPr/>
          <a:lstStyle/>
          <a:p>
            <a:r>
              <a:rPr lang="en-US" dirty="0"/>
              <a:t>Pruning and Quantization in Classical ML</a:t>
            </a:r>
          </a:p>
        </p:txBody>
      </p:sp>
      <p:pic>
        <p:nvPicPr>
          <p:cNvPr id="6" name="Google Shape;80;p2">
            <a:extLst>
              <a:ext uri="{FF2B5EF4-FFF2-40B4-BE49-F238E27FC236}">
                <a16:creationId xmlns:a16="http://schemas.microsoft.com/office/drawing/2014/main" id="{22AB500F-9C67-D5BF-DA7E-46CEA89864E5}"/>
              </a:ext>
            </a:extLst>
          </p:cNvPr>
          <p:cNvPicPr preferRelativeResize="0"/>
          <p:nvPr/>
        </p:nvPicPr>
        <p:blipFill rotWithShape="1">
          <a:blip r:embed="rId3">
            <a:alphaModFix/>
          </a:blip>
          <a:srcRect/>
          <a:stretch/>
        </p:blipFill>
        <p:spPr>
          <a:xfrm>
            <a:off x="1744169" y="2976030"/>
            <a:ext cx="19663549" cy="3318523"/>
          </a:xfrm>
          <a:prstGeom prst="rect">
            <a:avLst/>
          </a:prstGeom>
          <a:noFill/>
          <a:ln>
            <a:noFill/>
          </a:ln>
        </p:spPr>
      </p:pic>
      <p:grpSp>
        <p:nvGrpSpPr>
          <p:cNvPr id="7" name="组合 6">
            <a:extLst>
              <a:ext uri="{FF2B5EF4-FFF2-40B4-BE49-F238E27FC236}">
                <a16:creationId xmlns:a16="http://schemas.microsoft.com/office/drawing/2014/main" id="{9F305FBB-1E90-3AF6-D921-775248C8F3A8}"/>
              </a:ext>
            </a:extLst>
          </p:cNvPr>
          <p:cNvGrpSpPr/>
          <p:nvPr/>
        </p:nvGrpSpPr>
        <p:grpSpPr>
          <a:xfrm>
            <a:off x="1218959" y="6567890"/>
            <a:ext cx="19848100" cy="3880059"/>
            <a:chOff x="1218959" y="6567890"/>
            <a:chExt cx="19848100" cy="3880059"/>
          </a:xfrm>
        </p:grpSpPr>
        <p:sp>
          <p:nvSpPr>
            <p:cNvPr id="2" name="Mutation and crossover create new SubCircuit candidates">
              <a:extLst>
                <a:ext uri="{FF2B5EF4-FFF2-40B4-BE49-F238E27FC236}">
                  <a16:creationId xmlns:a16="http://schemas.microsoft.com/office/drawing/2014/main" id="{B09BF217-2557-0B93-8927-C964F660D45E}"/>
                </a:ext>
              </a:extLst>
            </p:cNvPr>
            <p:cNvSpPr txBox="1">
              <a:spLocks/>
            </p:cNvSpPr>
            <p:nvPr/>
          </p:nvSpPr>
          <p:spPr>
            <a:xfrm>
              <a:off x="1218959" y="6567890"/>
              <a:ext cx="12882524" cy="938306"/>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dirty="0"/>
                <a:t>Pruning and Quantization in Quantum ML</a:t>
              </a:r>
            </a:p>
          </p:txBody>
        </p:sp>
        <p:pic>
          <p:nvPicPr>
            <p:cNvPr id="9" name="Google Shape;84;p2">
              <a:extLst>
                <a:ext uri="{FF2B5EF4-FFF2-40B4-BE49-F238E27FC236}">
                  <a16:creationId xmlns:a16="http://schemas.microsoft.com/office/drawing/2014/main" id="{1796169D-C729-36F2-E4C1-29F04A376584}"/>
                </a:ext>
              </a:extLst>
            </p:cNvPr>
            <p:cNvPicPr preferRelativeResize="0"/>
            <p:nvPr/>
          </p:nvPicPr>
          <p:blipFill rotWithShape="1">
            <a:blip r:embed="rId4">
              <a:alphaModFix/>
            </a:blip>
            <a:srcRect/>
            <a:stretch/>
          </p:blipFill>
          <p:spPr>
            <a:xfrm>
              <a:off x="1744169" y="7506196"/>
              <a:ext cx="19322890" cy="2941753"/>
            </a:xfrm>
            <a:prstGeom prst="rect">
              <a:avLst/>
            </a:prstGeom>
            <a:noFill/>
            <a:ln>
              <a:noFill/>
            </a:ln>
          </p:spPr>
        </p:pic>
      </p:grpSp>
      <p:sp>
        <p:nvSpPr>
          <p:cNvPr id="10" name="Google Shape;85;p2">
            <a:extLst>
              <a:ext uri="{FF2B5EF4-FFF2-40B4-BE49-F238E27FC236}">
                <a16:creationId xmlns:a16="http://schemas.microsoft.com/office/drawing/2014/main" id="{3C12B3AB-2823-109A-0409-F04129DA910F}"/>
              </a:ext>
            </a:extLst>
          </p:cNvPr>
          <p:cNvSpPr txBox="1"/>
          <p:nvPr/>
        </p:nvSpPr>
        <p:spPr>
          <a:xfrm>
            <a:off x="1650944" y="10804135"/>
            <a:ext cx="16457762" cy="1717353"/>
          </a:xfrm>
          <a:prstGeom prst="rect">
            <a:avLst/>
          </a:prstGeom>
          <a:solidFill>
            <a:schemeClr val="lt1"/>
          </a:solidFill>
          <a:ln w="57150" cap="flat" cmpd="sng">
            <a:solidFill>
              <a:srgbClr val="FFC000"/>
            </a:solidFill>
            <a:prstDash val="solid"/>
            <a:miter lim="800000"/>
            <a:headEnd type="none" w="sm" len="sm"/>
            <a:tailEnd type="none" w="sm" len="sm"/>
          </a:ln>
        </p:spPr>
        <p:txBody>
          <a:bodyPr spcFirstLastPara="1" wrap="square" lIns="91425" tIns="45700" rIns="91425" bIns="45700" anchor="t" anchorCtr="0">
            <a:spAutoFit/>
          </a:bodyPr>
          <a:lstStyle/>
          <a:p>
            <a:pPr marL="285750" lvl="0" indent="-285750" algn="l">
              <a:buClr>
                <a:srgbClr val="C00000"/>
              </a:buClr>
              <a:buSzPts val="2400"/>
              <a:buFont typeface="Arial"/>
              <a:buChar char="•"/>
            </a:pPr>
            <a:r>
              <a:rPr lang="en-US" sz="4400" b="1">
                <a:solidFill>
                  <a:srgbClr val="C00000"/>
                </a:solidFill>
                <a:latin typeface="Times New Roman" panose="02020603050405020304" pitchFamily="18" charset="0"/>
                <a:ea typeface="Arial"/>
                <a:cs typeface="Times New Roman" panose="02020603050405020304" pitchFamily="18" charset="0"/>
                <a:sym typeface="Arial"/>
              </a:rPr>
              <a:t>Pruning: </a:t>
            </a:r>
            <a:r>
              <a:rPr lang="en-US" sz="4400">
                <a:solidFill>
                  <a:schemeClr val="dk1"/>
                </a:solidFill>
                <a:latin typeface="Times New Roman" panose="02020603050405020304" pitchFamily="18" charset="0"/>
                <a:ea typeface="Arial"/>
                <a:cs typeface="Times New Roman" panose="02020603050405020304" pitchFamily="18" charset="0"/>
                <a:sym typeface="Arial"/>
              </a:rPr>
              <a:t>Not only 0 can be pruned, but also 2</a:t>
            </a:r>
            <a:r>
              <a:rPr lang="el-GR" sz="4400">
                <a:solidFill>
                  <a:schemeClr val="dk1"/>
                </a:solidFill>
                <a:latin typeface="Times New Roman" panose="02020603050405020304" pitchFamily="18" charset="0"/>
                <a:cs typeface="Times New Roman" panose="02020603050405020304" pitchFamily="18" charset="0"/>
              </a:rPr>
              <a:t>π</a:t>
            </a:r>
            <a:r>
              <a:rPr lang="en-US" sz="4400">
                <a:solidFill>
                  <a:schemeClr val="dk1"/>
                </a:solidFill>
                <a:latin typeface="Times New Roman" panose="02020603050405020304" pitchFamily="18" charset="0"/>
                <a:ea typeface="Arial"/>
                <a:cs typeface="Times New Roman" panose="02020603050405020304" pitchFamily="18" charset="0"/>
                <a:sym typeface="Arial"/>
              </a:rPr>
              <a:t>, 4</a:t>
            </a:r>
            <a:r>
              <a:rPr lang="el-GR" sz="4400">
                <a:solidFill>
                  <a:schemeClr val="dk1"/>
                </a:solidFill>
                <a:latin typeface="Times New Roman" panose="02020603050405020304" pitchFamily="18" charset="0"/>
                <a:cs typeface="Times New Roman" panose="02020603050405020304" pitchFamily="18" charset="0"/>
              </a:rPr>
              <a:t>π</a:t>
            </a:r>
            <a:r>
              <a:rPr lang="en-US" sz="4400">
                <a:solidFill>
                  <a:schemeClr val="dk1"/>
                </a:solidFill>
                <a:latin typeface="Times New Roman" panose="02020603050405020304" pitchFamily="18" charset="0"/>
                <a:ea typeface="Arial"/>
                <a:cs typeface="Times New Roman" panose="02020603050405020304" pitchFamily="18" charset="0"/>
                <a:sym typeface="Arial"/>
              </a:rPr>
              <a:t>, etc.</a:t>
            </a:r>
            <a:endParaRPr sz="4400">
              <a:latin typeface="Times New Roman" panose="02020603050405020304" pitchFamily="18" charset="0"/>
              <a:cs typeface="Times New Roman" panose="02020603050405020304" pitchFamily="18" charset="0"/>
            </a:endParaRPr>
          </a:p>
          <a:p>
            <a:pPr marL="285750" marR="0" lvl="0" indent="-285750" algn="l" rtl="0">
              <a:spcBef>
                <a:spcPts val="0"/>
              </a:spcBef>
              <a:spcAft>
                <a:spcPts val="0"/>
              </a:spcAft>
              <a:buClr>
                <a:srgbClr val="C00000"/>
              </a:buClr>
              <a:buSzPts val="2400"/>
              <a:buFont typeface="Arial"/>
              <a:buChar char="•"/>
            </a:pPr>
            <a:r>
              <a:rPr lang="en-US" sz="4400" b="1">
                <a:solidFill>
                  <a:srgbClr val="C00000"/>
                </a:solidFill>
                <a:latin typeface="Times New Roman" panose="02020603050405020304" pitchFamily="18" charset="0"/>
                <a:ea typeface="Arial"/>
                <a:cs typeface="Times New Roman" panose="02020603050405020304" pitchFamily="18" charset="0"/>
                <a:sym typeface="Arial"/>
              </a:rPr>
              <a:t>Quantization: </a:t>
            </a:r>
            <a:r>
              <a:rPr lang="en-US" sz="4400">
                <a:solidFill>
                  <a:schemeClr val="dk1"/>
                </a:solidFill>
                <a:latin typeface="Times New Roman" panose="02020603050405020304" pitchFamily="18" charset="0"/>
                <a:ea typeface="Arial"/>
                <a:cs typeface="Times New Roman" panose="02020603050405020304" pitchFamily="18" charset="0"/>
                <a:sym typeface="Arial"/>
              </a:rPr>
              <a:t>Different quantization level may have different cost</a:t>
            </a:r>
            <a:endParaRPr sz="440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6BFC2E27-07D4-8213-953C-D439B066336D}"/>
              </a:ext>
            </a:extLst>
          </p:cNvPr>
          <p:cNvSpPr/>
          <p:nvPr/>
        </p:nvSpPr>
        <p:spPr>
          <a:xfrm>
            <a:off x="15704267" y="3336992"/>
            <a:ext cx="5972391" cy="2957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DD294C19-D127-973E-72D6-DD75276E328D}"/>
              </a:ext>
            </a:extLst>
          </p:cNvPr>
          <p:cNvSpPr/>
          <p:nvPr/>
        </p:nvSpPr>
        <p:spPr>
          <a:xfrm>
            <a:off x="15562816" y="7439376"/>
            <a:ext cx="6137027" cy="30265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22049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prstGeom prst="rect">
            <a:avLst/>
          </a:prstGeom>
        </p:spPr>
        <p:txBody>
          <a:bodyPr/>
          <a:lstStyle/>
          <a:p>
            <a:r>
              <a:t>M</a:t>
            </a:r>
            <a:r>
              <a:rPr lang="en-US"/>
              <a:t>otivation</a:t>
            </a:r>
            <a:r>
              <a:t> and </a:t>
            </a:r>
            <a:r>
              <a:rPr lang="en-US"/>
              <a:t>Background</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154</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Quantum Neural Network Compression Should be Compilation Aware</a:t>
            </a:r>
          </a:p>
        </p:txBody>
      </p:sp>
      <p:pic>
        <p:nvPicPr>
          <p:cNvPr id="7" name="Google Shape;93;p3">
            <a:extLst>
              <a:ext uri="{FF2B5EF4-FFF2-40B4-BE49-F238E27FC236}">
                <a16:creationId xmlns:a16="http://schemas.microsoft.com/office/drawing/2014/main" id="{AE1A6DEE-3FB6-4400-4448-C36F541F1022}"/>
              </a:ext>
            </a:extLst>
          </p:cNvPr>
          <p:cNvPicPr preferRelativeResize="0"/>
          <p:nvPr/>
        </p:nvPicPr>
        <p:blipFill rotWithShape="1">
          <a:blip r:embed="rId3">
            <a:alphaModFix/>
          </a:blip>
          <a:srcRect/>
          <a:stretch/>
        </p:blipFill>
        <p:spPr>
          <a:xfrm>
            <a:off x="1829867" y="2933656"/>
            <a:ext cx="9358085" cy="4102384"/>
          </a:xfrm>
          <a:prstGeom prst="rect">
            <a:avLst/>
          </a:prstGeom>
          <a:noFill/>
          <a:ln>
            <a:noFill/>
          </a:ln>
        </p:spPr>
      </p:pic>
      <p:pic>
        <p:nvPicPr>
          <p:cNvPr id="13" name="Google Shape;94;p3">
            <a:extLst>
              <a:ext uri="{FF2B5EF4-FFF2-40B4-BE49-F238E27FC236}">
                <a16:creationId xmlns:a16="http://schemas.microsoft.com/office/drawing/2014/main" id="{093E33B7-BAC4-B303-B46B-E17492079643}"/>
              </a:ext>
            </a:extLst>
          </p:cNvPr>
          <p:cNvPicPr preferRelativeResize="0"/>
          <p:nvPr/>
        </p:nvPicPr>
        <p:blipFill rotWithShape="1">
          <a:blip r:embed="rId4">
            <a:alphaModFix/>
          </a:blip>
          <a:srcRect/>
          <a:stretch/>
        </p:blipFill>
        <p:spPr>
          <a:xfrm>
            <a:off x="1750539" y="8734732"/>
            <a:ext cx="14141291" cy="3856257"/>
          </a:xfrm>
          <a:prstGeom prst="rect">
            <a:avLst/>
          </a:prstGeom>
          <a:noFill/>
          <a:ln>
            <a:noFill/>
          </a:ln>
        </p:spPr>
      </p:pic>
      <p:sp>
        <p:nvSpPr>
          <p:cNvPr id="17" name="Google Shape;96;p3">
            <a:extLst>
              <a:ext uri="{FF2B5EF4-FFF2-40B4-BE49-F238E27FC236}">
                <a16:creationId xmlns:a16="http://schemas.microsoft.com/office/drawing/2014/main" id="{22E97A62-9671-9960-BEBA-A05F438084E1}"/>
              </a:ext>
            </a:extLst>
          </p:cNvPr>
          <p:cNvSpPr/>
          <p:nvPr/>
        </p:nvSpPr>
        <p:spPr>
          <a:xfrm>
            <a:off x="4937311" y="7036040"/>
            <a:ext cx="620807" cy="1756198"/>
          </a:xfrm>
          <a:prstGeom prst="downArrow">
            <a:avLst>
              <a:gd name="adj1" fmla="val 50000"/>
              <a:gd name="adj2" fmla="val 50000"/>
            </a:avLst>
          </a:prstGeom>
          <a:solidFill>
            <a:schemeClr val="dk1"/>
          </a:solidFill>
          <a:ln w="12700" cap="flat" cmpd="sng">
            <a:solidFill>
              <a:srgbClr val="1B1B1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imes New Roman" panose="02020603050405020304" pitchFamily="18" charset="0"/>
              <a:ea typeface="Arial"/>
              <a:cs typeface="Times New Roman" panose="02020603050405020304" pitchFamily="18" charset="0"/>
              <a:sym typeface="Arial"/>
            </a:endParaRPr>
          </a:p>
        </p:txBody>
      </p:sp>
      <p:sp>
        <p:nvSpPr>
          <p:cNvPr id="19" name="Google Shape;97;p3">
            <a:extLst>
              <a:ext uri="{FF2B5EF4-FFF2-40B4-BE49-F238E27FC236}">
                <a16:creationId xmlns:a16="http://schemas.microsoft.com/office/drawing/2014/main" id="{72EB49C0-BF01-23B5-0359-3076AD1EE33C}"/>
              </a:ext>
            </a:extLst>
          </p:cNvPr>
          <p:cNvSpPr txBox="1"/>
          <p:nvPr/>
        </p:nvSpPr>
        <p:spPr>
          <a:xfrm>
            <a:off x="5739373" y="7439376"/>
            <a:ext cx="3168492" cy="7570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b="1">
                <a:solidFill>
                  <a:schemeClr val="dk1"/>
                </a:solidFill>
                <a:latin typeface="Times New Roman" panose="02020603050405020304" pitchFamily="18" charset="0"/>
                <a:ea typeface="Arial"/>
                <a:cs typeface="Times New Roman" panose="02020603050405020304" pitchFamily="18" charset="0"/>
                <a:sym typeface="Arial"/>
              </a:rPr>
              <a:t>Compilation</a:t>
            </a:r>
            <a:endParaRPr sz="3600">
              <a:latin typeface="Times New Roman" panose="02020603050405020304" pitchFamily="18" charset="0"/>
              <a:cs typeface="Times New Roman" panose="02020603050405020304" pitchFamily="18" charset="0"/>
            </a:endParaRPr>
          </a:p>
        </p:txBody>
      </p:sp>
      <p:pic>
        <p:nvPicPr>
          <p:cNvPr id="20" name="Google Shape;95;p3">
            <a:extLst>
              <a:ext uri="{FF2B5EF4-FFF2-40B4-BE49-F238E27FC236}">
                <a16:creationId xmlns:a16="http://schemas.microsoft.com/office/drawing/2014/main" id="{1F96AB34-A295-06C0-AEF0-5E89554C2394}"/>
              </a:ext>
            </a:extLst>
          </p:cNvPr>
          <p:cNvPicPr preferRelativeResize="0"/>
          <p:nvPr/>
        </p:nvPicPr>
        <p:blipFill rotWithShape="1">
          <a:blip r:embed="rId5">
            <a:alphaModFix/>
          </a:blip>
          <a:srcRect/>
          <a:stretch/>
        </p:blipFill>
        <p:spPr>
          <a:xfrm>
            <a:off x="12122357" y="3170551"/>
            <a:ext cx="11987638" cy="5107969"/>
          </a:xfrm>
          <a:prstGeom prst="rect">
            <a:avLst/>
          </a:prstGeom>
          <a:noFill/>
          <a:ln w="38100" cap="flat" cmpd="sng">
            <a:solidFill>
              <a:srgbClr val="5B9BD5"/>
            </a:solidFill>
            <a:prstDash val="solid"/>
            <a:round/>
            <a:headEnd type="none" w="sm" len="sm"/>
            <a:tailEnd type="none" w="sm" len="sm"/>
          </a:ln>
        </p:spPr>
      </p:pic>
    </p:spTree>
    <p:extLst>
      <p:ext uri="{BB962C8B-B14F-4D97-AF65-F5344CB8AC3E}">
        <p14:creationId xmlns:p14="http://schemas.microsoft.com/office/powerpoint/2010/main" val="23636060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err="1"/>
              <a:t>CompVQC</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155</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General Overview </a:t>
            </a:r>
          </a:p>
        </p:txBody>
      </p:sp>
      <p:sp>
        <p:nvSpPr>
          <p:cNvPr id="8" name="文本框 7">
            <a:extLst>
              <a:ext uri="{FF2B5EF4-FFF2-40B4-BE49-F238E27FC236}">
                <a16:creationId xmlns:a16="http://schemas.microsoft.com/office/drawing/2014/main" id="{699F04AF-6677-887E-CC46-48FCB4B2D663}"/>
              </a:ext>
            </a:extLst>
          </p:cNvPr>
          <p:cNvSpPr txBox="1"/>
          <p:nvPr/>
        </p:nvSpPr>
        <p:spPr>
          <a:xfrm>
            <a:off x="1799816" y="2891282"/>
            <a:ext cx="22355583" cy="699102"/>
          </a:xfrm>
          <a:prstGeom prst="rect">
            <a:avLst/>
          </a:prstGeom>
          <a:noFill/>
        </p:spPr>
        <p:txBody>
          <a:bodyPr wrap="square" rtlCol="0">
            <a:spAutoFit/>
          </a:bodyPr>
          <a:lstStyle/>
          <a:p>
            <a:pPr algn="l"/>
            <a:r>
              <a:rPr lang="en-US" sz="3600" b="0" dirty="0">
                <a:cs typeface="Times New Roman" panose="02020603050405020304" pitchFamily="18" charset="0"/>
              </a:rPr>
              <a:t>Three stages: 1. Preparation; 2. Compression; 3. Deployment</a:t>
            </a:r>
          </a:p>
        </p:txBody>
      </p:sp>
      <p:pic>
        <p:nvPicPr>
          <p:cNvPr id="3" name="Google Shape;157;g152b6fa84dd_1_6">
            <a:extLst>
              <a:ext uri="{FF2B5EF4-FFF2-40B4-BE49-F238E27FC236}">
                <a16:creationId xmlns:a16="http://schemas.microsoft.com/office/drawing/2014/main" id="{B2CB5041-929E-84E7-4A4F-2AA5CEF3B8D8}"/>
              </a:ext>
            </a:extLst>
          </p:cNvPr>
          <p:cNvPicPr preferRelativeResize="0"/>
          <p:nvPr/>
        </p:nvPicPr>
        <p:blipFill rotWithShape="1">
          <a:blip r:embed="rId3">
            <a:alphaModFix/>
          </a:blip>
          <a:srcRect/>
          <a:stretch/>
        </p:blipFill>
        <p:spPr>
          <a:xfrm>
            <a:off x="1761716" y="4080378"/>
            <a:ext cx="20698234" cy="7902072"/>
          </a:xfrm>
          <a:prstGeom prst="rect">
            <a:avLst/>
          </a:prstGeom>
          <a:noFill/>
          <a:ln>
            <a:noFill/>
          </a:ln>
        </p:spPr>
      </p:pic>
    </p:spTree>
    <p:extLst>
      <p:ext uri="{BB962C8B-B14F-4D97-AF65-F5344CB8AC3E}">
        <p14:creationId xmlns:p14="http://schemas.microsoft.com/office/powerpoint/2010/main" val="1145170491"/>
      </p:ext>
    </p:extLst>
  </p:cSld>
  <p:clrMapOvr>
    <a:masterClrMapping/>
  </p:clrMapOvr>
  <p:transition spd="me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7" name="QuantumNAS"/>
          <p:cNvSpPr txBox="1">
            <a:spLocks noGrp="1"/>
          </p:cNvSpPr>
          <p:nvPr>
            <p:ph type="title"/>
          </p:nvPr>
        </p:nvSpPr>
        <p:spPr>
          <a:xfrm>
            <a:off x="932088" y="313122"/>
            <a:ext cx="21944882" cy="2516521"/>
          </a:xfrm>
          <a:prstGeom prst="rect">
            <a:avLst/>
          </a:prstGeom>
        </p:spPr>
        <p:txBody>
          <a:bodyPr/>
          <a:lstStyle/>
          <a:p>
            <a:r>
              <a:rPr lang="en-US" err="1"/>
              <a:t>CompVQC</a:t>
            </a:r>
            <a:endParaRPr/>
          </a:p>
        </p:txBody>
      </p:sp>
      <p:sp>
        <p:nvSpPr>
          <p:cNvPr id="3498" name="SuperCircuit Construction and Training…"/>
          <p:cNvSpPr txBox="1">
            <a:spLocks noGrp="1"/>
          </p:cNvSpPr>
          <p:nvPr>
            <p:ph type="body" idx="1"/>
          </p:nvPr>
        </p:nvSpPr>
        <p:spPr>
          <a:xfrm>
            <a:off x="1526064" y="3102886"/>
            <a:ext cx="21637777" cy="7954921"/>
          </a:xfrm>
          <a:prstGeom prst="rect">
            <a:avLst/>
          </a:prstGeom>
        </p:spPr>
        <p:txBody>
          <a:bodyPr/>
          <a:lstStyle/>
          <a:p>
            <a:pPr>
              <a:lnSpc>
                <a:spcPct val="100000"/>
              </a:lnSpc>
              <a:spcBef>
                <a:spcPts val="5000"/>
              </a:spcBef>
              <a:defRPr sz="5000" spc="-1">
                <a:solidFill>
                  <a:srgbClr val="D5D5D5"/>
                </a:solidFill>
              </a:defRPr>
            </a:pPr>
            <a:r>
              <a:rPr lang="en-US">
                <a:solidFill>
                  <a:schemeClr val="tx1"/>
                </a:solidFill>
              </a:rPr>
              <a:t>LUT Construction and Training a Quantum Model</a:t>
            </a:r>
            <a:endParaRPr>
              <a:solidFill>
                <a:schemeClr val="tx1"/>
              </a:solidFill>
            </a:endParaRPr>
          </a:p>
          <a:p>
            <a:pPr>
              <a:lnSpc>
                <a:spcPct val="100000"/>
              </a:lnSpc>
              <a:spcBef>
                <a:spcPts val="5000"/>
              </a:spcBef>
              <a:defRPr sz="5000" spc="-1">
                <a:solidFill>
                  <a:srgbClr val="D5D5D5"/>
                </a:solidFill>
              </a:defRPr>
            </a:pPr>
            <a:r>
              <a:rPr lang="en-US"/>
              <a:t>Reconstruct LUT for ADMM</a:t>
            </a:r>
          </a:p>
          <a:p>
            <a:pPr>
              <a:lnSpc>
                <a:spcPct val="100000"/>
              </a:lnSpc>
              <a:spcBef>
                <a:spcPts val="5000"/>
              </a:spcBef>
              <a:defRPr sz="5000" spc="-1">
                <a:solidFill>
                  <a:srgbClr val="D5D5D5"/>
                </a:solidFill>
              </a:defRPr>
            </a:pPr>
            <a:r>
              <a:rPr lang="en-US"/>
              <a:t>Compression based on ADMM</a:t>
            </a:r>
          </a:p>
          <a:p>
            <a:pPr>
              <a:lnSpc>
                <a:spcPct val="100000"/>
              </a:lnSpc>
              <a:spcBef>
                <a:spcPts val="5000"/>
              </a:spcBef>
              <a:defRPr sz="5000" spc="-1">
                <a:solidFill>
                  <a:srgbClr val="D5D5D5"/>
                </a:solidFill>
              </a:defRPr>
            </a:pPr>
            <a:r>
              <a:rPr lang="en-US"/>
              <a:t>Deployment</a:t>
            </a:r>
            <a:endParaRPr/>
          </a:p>
        </p:txBody>
      </p:sp>
      <p:sp>
        <p:nvSpPr>
          <p:cNvPr id="34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156</a:t>
            </a:fld>
            <a:endParaRPr/>
          </a:p>
        </p:txBody>
      </p:sp>
    </p:spTree>
  </p:cSld>
  <p:clrMapOvr>
    <a:masterClrMapping/>
  </p:clrMapOvr>
  <p:transition spd="me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err="1"/>
              <a:t>CompVQC</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157</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LUT Construction and Training a Quantum Model</a:t>
            </a:r>
          </a:p>
        </p:txBody>
      </p:sp>
      <p:pic>
        <p:nvPicPr>
          <p:cNvPr id="3" name="Google Shape;118;p6">
            <a:extLst>
              <a:ext uri="{FF2B5EF4-FFF2-40B4-BE49-F238E27FC236}">
                <a16:creationId xmlns:a16="http://schemas.microsoft.com/office/drawing/2014/main" id="{6521DEA0-043C-D5F9-F250-1D45DC64BCF9}"/>
              </a:ext>
            </a:extLst>
          </p:cNvPr>
          <p:cNvPicPr preferRelativeResize="0"/>
          <p:nvPr/>
        </p:nvPicPr>
        <p:blipFill rotWithShape="1">
          <a:blip r:embed="rId3">
            <a:alphaModFix/>
          </a:blip>
          <a:srcRect/>
          <a:stretch/>
        </p:blipFill>
        <p:spPr>
          <a:xfrm>
            <a:off x="1218959" y="3549370"/>
            <a:ext cx="22442393" cy="8547380"/>
          </a:xfrm>
          <a:prstGeom prst="rect">
            <a:avLst/>
          </a:prstGeom>
          <a:noFill/>
          <a:ln>
            <a:noFill/>
          </a:ln>
        </p:spPr>
      </p:pic>
      <p:sp>
        <p:nvSpPr>
          <p:cNvPr id="5" name="Google Shape;119;p6">
            <a:extLst>
              <a:ext uri="{FF2B5EF4-FFF2-40B4-BE49-F238E27FC236}">
                <a16:creationId xmlns:a16="http://schemas.microsoft.com/office/drawing/2014/main" id="{375E9EBC-3460-AC74-640E-5075376EC154}"/>
              </a:ext>
            </a:extLst>
          </p:cNvPr>
          <p:cNvSpPr/>
          <p:nvPr/>
        </p:nvSpPr>
        <p:spPr>
          <a:xfrm>
            <a:off x="10020300" y="3682719"/>
            <a:ext cx="13656827" cy="8547380"/>
          </a:xfrm>
          <a:prstGeom prst="rect">
            <a:avLst/>
          </a:prstGeom>
          <a:solidFill>
            <a:schemeClr val="lt1">
              <a:alpha val="9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2580823012"/>
      </p:ext>
    </p:extLst>
  </p:cSld>
  <p:clrMapOvr>
    <a:masterClrMapping/>
  </p:clrMapOvr>
  <p:transition spd="me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err="1"/>
              <a:t>CompVQC</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158</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LUT Construction and Training a Quantum Model</a:t>
            </a:r>
          </a:p>
        </p:txBody>
      </p:sp>
      <p:sp>
        <p:nvSpPr>
          <p:cNvPr id="7" name="Google Shape;130;g1395c4ea3e9_0_3">
            <a:extLst>
              <a:ext uri="{FF2B5EF4-FFF2-40B4-BE49-F238E27FC236}">
                <a16:creationId xmlns:a16="http://schemas.microsoft.com/office/drawing/2014/main" id="{27C85394-A418-24C1-17C4-B2AA4252E845}"/>
              </a:ext>
            </a:extLst>
          </p:cNvPr>
          <p:cNvSpPr txBox="1"/>
          <p:nvPr/>
        </p:nvSpPr>
        <p:spPr>
          <a:xfrm>
            <a:off x="1653834" y="3088972"/>
            <a:ext cx="21720515" cy="849433"/>
          </a:xfrm>
          <a:prstGeom prst="rect">
            <a:avLst/>
          </a:prstGeom>
          <a:noFill/>
          <a:ln>
            <a:noFill/>
          </a:ln>
        </p:spPr>
        <p:txBody>
          <a:bodyPr spcFirstLastPara="1" wrap="square" lIns="91425" tIns="91425" rIns="91425" bIns="91425" anchor="t" anchorCtr="0">
            <a:spAutoFit/>
          </a:bodyPr>
          <a:lstStyle/>
          <a:p>
            <a:pPr marL="571500" lvl="0" indent="-571500" algn="l" rtl="0">
              <a:spcBef>
                <a:spcPts val="0"/>
              </a:spcBef>
              <a:spcAft>
                <a:spcPts val="0"/>
              </a:spcAft>
              <a:buFont typeface="Wingdings" panose="05000000000000000000" pitchFamily="2" charset="2"/>
              <a:buChar char="q"/>
            </a:pPr>
            <a:r>
              <a:rPr lang="en-US" sz="3600" b="1" dirty="0">
                <a:cs typeface="Times New Roman" panose="02020603050405020304" pitchFamily="18" charset="0"/>
              </a:rPr>
              <a:t>Compression-Level Lookup Table (LUT)</a:t>
            </a:r>
            <a:endParaRPr sz="3600" b="0" dirty="0">
              <a:cs typeface="Times New Roman" panose="02020603050405020304" pitchFamily="18" charset="0"/>
            </a:endParaRPr>
          </a:p>
        </p:txBody>
      </p:sp>
      <p:grpSp>
        <p:nvGrpSpPr>
          <p:cNvPr id="13" name="组合 12">
            <a:extLst>
              <a:ext uri="{FF2B5EF4-FFF2-40B4-BE49-F238E27FC236}">
                <a16:creationId xmlns:a16="http://schemas.microsoft.com/office/drawing/2014/main" id="{CC02E509-3866-C0B1-DE23-505506F41803}"/>
              </a:ext>
            </a:extLst>
          </p:cNvPr>
          <p:cNvGrpSpPr/>
          <p:nvPr/>
        </p:nvGrpSpPr>
        <p:grpSpPr>
          <a:xfrm>
            <a:off x="1758575" y="10401035"/>
            <a:ext cx="21615774" cy="2143217"/>
            <a:chOff x="1758575" y="10401035"/>
            <a:chExt cx="21615774" cy="2143217"/>
          </a:xfrm>
        </p:grpSpPr>
        <p:sp>
          <p:nvSpPr>
            <p:cNvPr id="10" name="Google Shape;130;g1395c4ea3e9_0_3">
              <a:extLst>
                <a:ext uri="{FF2B5EF4-FFF2-40B4-BE49-F238E27FC236}">
                  <a16:creationId xmlns:a16="http://schemas.microsoft.com/office/drawing/2014/main" id="{D6B9FF4F-DC05-515F-BF4C-15355D01238A}"/>
                </a:ext>
              </a:extLst>
            </p:cNvPr>
            <p:cNvSpPr txBox="1"/>
            <p:nvPr/>
          </p:nvSpPr>
          <p:spPr>
            <a:xfrm>
              <a:off x="1758575" y="10401035"/>
              <a:ext cx="13811248" cy="849433"/>
            </a:xfrm>
            <a:prstGeom prst="rect">
              <a:avLst/>
            </a:prstGeom>
            <a:noFill/>
            <a:ln>
              <a:noFill/>
            </a:ln>
          </p:spPr>
          <p:txBody>
            <a:bodyPr spcFirstLastPara="1" wrap="square" lIns="91425" tIns="91425" rIns="91425" bIns="91425" anchor="t" anchorCtr="0">
              <a:spAutoFit/>
            </a:bodyPr>
            <a:lstStyle/>
            <a:p>
              <a:pPr marL="571500" lvl="0" indent="-571500" algn="l" rtl="0">
                <a:spcBef>
                  <a:spcPts val="0"/>
                </a:spcBef>
                <a:spcAft>
                  <a:spcPts val="0"/>
                </a:spcAft>
                <a:buFont typeface="Wingdings" panose="05000000000000000000" pitchFamily="2" charset="2"/>
                <a:buChar char="q"/>
              </a:pPr>
              <a:r>
                <a:rPr lang="en-US" sz="3600" dirty="0">
                  <a:cs typeface="Times New Roman" panose="02020603050405020304" pitchFamily="18" charset="0"/>
                </a:rPr>
                <a:t>VQC Pre-Training</a:t>
              </a:r>
              <a:endParaRPr sz="3600" b="0" dirty="0">
                <a:cs typeface="Times New Roman" panose="02020603050405020304" pitchFamily="18" charset="0"/>
              </a:endParaRPr>
            </a:p>
          </p:txBody>
        </p:sp>
        <p:sp>
          <p:nvSpPr>
            <p:cNvPr id="12" name="文本框 11">
              <a:extLst>
                <a:ext uri="{FF2B5EF4-FFF2-40B4-BE49-F238E27FC236}">
                  <a16:creationId xmlns:a16="http://schemas.microsoft.com/office/drawing/2014/main" id="{E366A39B-B465-2F14-EE2B-2B6F77F6F2D2}"/>
                </a:ext>
              </a:extLst>
            </p:cNvPr>
            <p:cNvSpPr txBox="1"/>
            <p:nvPr/>
          </p:nvSpPr>
          <p:spPr>
            <a:xfrm>
              <a:off x="2376934" y="11183430"/>
              <a:ext cx="20997415" cy="1360822"/>
            </a:xfrm>
            <a:prstGeom prst="rect">
              <a:avLst/>
            </a:prstGeom>
            <a:noFill/>
          </p:spPr>
          <p:txBody>
            <a:bodyPr wrap="square" rtlCol="0">
              <a:spAutoFit/>
            </a:bodyPr>
            <a:lstStyle/>
            <a:p>
              <a:pPr algn="l"/>
              <a:r>
                <a:rPr lang="en-US" altLang="zh-CN" sz="3600" b="0" dirty="0">
                  <a:cs typeface="Times New Roman" panose="02020603050405020304" pitchFamily="18" charset="0"/>
                </a:rPr>
                <a:t>A VQC model is pre-trained for compression and the training process is implemented with </a:t>
              </a:r>
              <a:r>
                <a:rPr lang="en-US" altLang="zh-CN" sz="3600" dirty="0">
                  <a:cs typeface="Times New Roman" panose="02020603050405020304" pitchFamily="18" charset="0"/>
                </a:rPr>
                <a:t>Torch Quantum</a:t>
              </a:r>
              <a:r>
                <a:rPr lang="en-US" altLang="zh-CN" sz="3600" b="0" dirty="0">
                  <a:cs typeface="Times New Roman" panose="02020603050405020304" pitchFamily="18" charset="0"/>
                </a:rPr>
                <a:t>.</a:t>
              </a:r>
              <a:endParaRPr lang="zh-CN" altLang="en-US" sz="3600" b="0" dirty="0"/>
            </a:p>
          </p:txBody>
        </p:sp>
      </p:grpSp>
      <p:pic>
        <p:nvPicPr>
          <p:cNvPr id="3" name="图片 2">
            <a:extLst>
              <a:ext uri="{FF2B5EF4-FFF2-40B4-BE49-F238E27FC236}">
                <a16:creationId xmlns:a16="http://schemas.microsoft.com/office/drawing/2014/main" id="{DAED03F8-7785-CCD4-6A41-F5CBBFB581EC}"/>
              </a:ext>
            </a:extLst>
          </p:cNvPr>
          <p:cNvPicPr>
            <a:picLocks noChangeAspect="1"/>
          </p:cNvPicPr>
          <p:nvPr/>
        </p:nvPicPr>
        <p:blipFill>
          <a:blip r:embed="rId3"/>
          <a:stretch>
            <a:fillRect/>
          </a:stretch>
        </p:blipFill>
        <p:spPr>
          <a:xfrm>
            <a:off x="12540501" y="4941435"/>
            <a:ext cx="11013637" cy="4016441"/>
          </a:xfrm>
          <a:prstGeom prst="rect">
            <a:avLst/>
          </a:prstGeom>
        </p:spPr>
      </p:pic>
      <p:pic>
        <p:nvPicPr>
          <p:cNvPr id="9" name="图片 8">
            <a:extLst>
              <a:ext uri="{FF2B5EF4-FFF2-40B4-BE49-F238E27FC236}">
                <a16:creationId xmlns:a16="http://schemas.microsoft.com/office/drawing/2014/main" id="{37AB228C-0B10-3B27-E0E4-682F34B22096}"/>
              </a:ext>
            </a:extLst>
          </p:cNvPr>
          <p:cNvPicPr>
            <a:picLocks noChangeAspect="1"/>
          </p:cNvPicPr>
          <p:nvPr/>
        </p:nvPicPr>
        <p:blipFill>
          <a:blip r:embed="rId4"/>
          <a:stretch>
            <a:fillRect/>
          </a:stretch>
        </p:blipFill>
        <p:spPr>
          <a:xfrm>
            <a:off x="2434924" y="4862301"/>
            <a:ext cx="9574239" cy="5062484"/>
          </a:xfrm>
          <a:prstGeom prst="rect">
            <a:avLst/>
          </a:prstGeom>
        </p:spPr>
      </p:pic>
      <p:sp>
        <p:nvSpPr>
          <p:cNvPr id="11" name="文本框 10">
            <a:extLst>
              <a:ext uri="{FF2B5EF4-FFF2-40B4-BE49-F238E27FC236}">
                <a16:creationId xmlns:a16="http://schemas.microsoft.com/office/drawing/2014/main" id="{7CC7A55F-8CE9-3F4A-29DF-0184BBEB6412}"/>
              </a:ext>
            </a:extLst>
          </p:cNvPr>
          <p:cNvSpPr txBox="1"/>
          <p:nvPr/>
        </p:nvSpPr>
        <p:spPr>
          <a:xfrm>
            <a:off x="2223577" y="3811560"/>
            <a:ext cx="15321474" cy="696024"/>
          </a:xfrm>
          <a:prstGeom prst="rect">
            <a:avLst/>
          </a:prstGeom>
          <a:noFill/>
        </p:spPr>
        <p:txBody>
          <a:bodyPr wrap="square" rtlCol="0">
            <a:spAutoFit/>
          </a:bodyPr>
          <a:lstStyle/>
          <a:p>
            <a:pPr algn="l"/>
            <a:r>
              <a:rPr lang="en-US" sz="3600" b="0" dirty="0">
                <a:cs typeface="Times New Roman" panose="02020603050405020304" pitchFamily="18" charset="0"/>
              </a:rPr>
              <a:t>A combination of pruning/quantization level called as “compression level”.</a:t>
            </a:r>
            <a:endParaRPr lang="zh-CN" altLang="en-US" sz="3600" b="0" dirty="0"/>
          </a:p>
        </p:txBody>
      </p:sp>
    </p:spTree>
    <p:extLst>
      <p:ext uri="{BB962C8B-B14F-4D97-AF65-F5344CB8AC3E}">
        <p14:creationId xmlns:p14="http://schemas.microsoft.com/office/powerpoint/2010/main" val="22145625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8" y="0"/>
            <a:ext cx="21944882" cy="2516521"/>
          </a:xfrm>
          <a:prstGeom prst="rect">
            <a:avLst/>
          </a:prstGeom>
        </p:spPr>
        <p:txBody>
          <a:bodyPr/>
          <a:lstStyle/>
          <a:p>
            <a:r>
              <a:rPr lang="en-US"/>
              <a:t>Hands-On Tutorial (1) : LUT Construction </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159</a:t>
            </a:fld>
            <a:endParaRPr/>
          </a:p>
        </p:txBody>
      </p:sp>
      <p:sp>
        <p:nvSpPr>
          <p:cNvPr id="2" name="Mutation and crossover create new SubCircuit candidates">
            <a:extLst>
              <a:ext uri="{FF2B5EF4-FFF2-40B4-BE49-F238E27FC236}">
                <a16:creationId xmlns:a16="http://schemas.microsoft.com/office/drawing/2014/main" id="{B2551A3A-B461-F29D-B51D-639CB0D99AA5}"/>
              </a:ext>
            </a:extLst>
          </p:cNvPr>
          <p:cNvSpPr txBox="1">
            <a:spLocks/>
          </p:cNvSpPr>
          <p:nvPr/>
        </p:nvSpPr>
        <p:spPr>
          <a:xfrm>
            <a:off x="1188033" y="1882177"/>
            <a:ext cx="15128663" cy="3096363"/>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b="1" dirty="0"/>
              <a:t>Input</a:t>
            </a:r>
          </a:p>
          <a:p>
            <a:pPr lvl="1" hangingPunct="1"/>
            <a:r>
              <a:rPr lang="en-US" altLang="zh-CN" sz="3200" dirty="0">
                <a:ea typeface="Calibri"/>
                <a:cs typeface="Calibri"/>
                <a:sym typeface="Calibri"/>
              </a:rPr>
              <a:t>Fixing points list</a:t>
            </a:r>
          </a:p>
          <a:p>
            <a:pPr lvl="1" hangingPunct="1"/>
            <a:r>
              <a:rPr lang="en-US" altLang="zh-CN" sz="3200" dirty="0">
                <a:ea typeface="Calibri"/>
                <a:cs typeface="Calibri"/>
                <a:sym typeface="Calibri"/>
              </a:rPr>
              <a:t>Logical Gates List to be used</a:t>
            </a:r>
          </a:p>
          <a:p>
            <a:pPr lvl="1" hangingPunct="1"/>
            <a:r>
              <a:rPr lang="en-US" altLang="zh-CN" sz="3200" dirty="0">
                <a:ea typeface="Calibri"/>
                <a:cs typeface="Calibri"/>
                <a:sym typeface="Calibri"/>
              </a:rPr>
              <a:t>Quantum Backend</a:t>
            </a:r>
          </a:p>
          <a:p>
            <a:pPr marL="0" indent="0" hangingPunct="1">
              <a:buNone/>
            </a:pPr>
            <a:endParaRPr lang="en-US" b="1" dirty="0"/>
          </a:p>
          <a:p>
            <a:pPr marL="742950" indent="-742950" hangingPunct="1">
              <a:buFont typeface="+mj-lt"/>
              <a:buAutoNum type="arabicPeriod"/>
            </a:pPr>
            <a:endParaRPr lang="en-US" b="1" dirty="0"/>
          </a:p>
        </p:txBody>
      </p:sp>
      <p:sp>
        <p:nvSpPr>
          <p:cNvPr id="10" name="Mutation and crossover create new SubCircuit candidates">
            <a:extLst>
              <a:ext uri="{FF2B5EF4-FFF2-40B4-BE49-F238E27FC236}">
                <a16:creationId xmlns:a16="http://schemas.microsoft.com/office/drawing/2014/main" id="{70E8071D-9B21-1C5F-EC2C-923B1FFD1BB8}"/>
              </a:ext>
            </a:extLst>
          </p:cNvPr>
          <p:cNvSpPr txBox="1">
            <a:spLocks/>
          </p:cNvSpPr>
          <p:nvPr/>
        </p:nvSpPr>
        <p:spPr>
          <a:xfrm>
            <a:off x="1136570" y="5164083"/>
            <a:ext cx="9036623" cy="3261940"/>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b="1" dirty="0"/>
              <a:t>Do</a:t>
            </a:r>
          </a:p>
          <a:p>
            <a:pPr lvl="1" hangingPunct="1"/>
            <a:r>
              <a:rPr lang="en-US" altLang="zh-CN" sz="3200" dirty="0">
                <a:ea typeface="Calibri"/>
                <a:cs typeface="Calibri"/>
                <a:sym typeface="Calibri"/>
              </a:rPr>
              <a:t>Get the compiler for the backend</a:t>
            </a:r>
          </a:p>
          <a:p>
            <a:pPr lvl="1" hangingPunct="1"/>
            <a:r>
              <a:rPr lang="en-US" altLang="zh-CN" sz="3200" dirty="0">
                <a:ea typeface="Calibri"/>
                <a:cs typeface="Calibri"/>
                <a:sym typeface="Calibri"/>
              </a:rPr>
              <a:t>Get the compiled circuit length of each </a:t>
            </a:r>
            <a:r>
              <a:rPr lang="en-US" altLang="zh-CN" sz="3200" dirty="0">
                <a:solidFill>
                  <a:schemeClr val="dk1"/>
                </a:solidFill>
                <a:ea typeface="Calibri"/>
                <a:cs typeface="Calibri"/>
                <a:sym typeface="Calibri"/>
              </a:rPr>
              <a:t>Logical Gate at each special fixing points</a:t>
            </a:r>
            <a:endParaRPr lang="en-US" altLang="zh-CN" sz="3200" dirty="0">
              <a:ea typeface="Calibri"/>
              <a:cs typeface="Calibri"/>
              <a:sym typeface="Calibri"/>
            </a:endParaRPr>
          </a:p>
          <a:p>
            <a:pPr marL="0" indent="0" hangingPunct="1">
              <a:buNone/>
            </a:pPr>
            <a:endParaRPr lang="en-US" sz="3200" b="1" dirty="0"/>
          </a:p>
        </p:txBody>
      </p:sp>
      <p:sp>
        <p:nvSpPr>
          <p:cNvPr id="11" name="Mutation and crossover create new SubCircuit candidates">
            <a:extLst>
              <a:ext uri="{FF2B5EF4-FFF2-40B4-BE49-F238E27FC236}">
                <a16:creationId xmlns:a16="http://schemas.microsoft.com/office/drawing/2014/main" id="{0C6C91F3-E735-1313-AF9E-56316382C5A4}"/>
              </a:ext>
            </a:extLst>
          </p:cNvPr>
          <p:cNvSpPr txBox="1">
            <a:spLocks/>
          </p:cNvSpPr>
          <p:nvPr/>
        </p:nvSpPr>
        <p:spPr>
          <a:xfrm>
            <a:off x="1136571" y="8737459"/>
            <a:ext cx="9036623" cy="1768464"/>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b="1" dirty="0"/>
              <a:t>Output</a:t>
            </a:r>
          </a:p>
          <a:p>
            <a:pPr lvl="1" hangingPunct="1"/>
            <a:r>
              <a:rPr lang="en-US" altLang="zh-CN" sz="3200" dirty="0">
                <a:solidFill>
                  <a:schemeClr val="dk1"/>
                </a:solidFill>
                <a:ea typeface="Calibri"/>
                <a:cs typeface="Calibri"/>
                <a:sym typeface="Calibri"/>
              </a:rPr>
              <a:t>Compression-Level Lookup Table (</a:t>
            </a:r>
            <a:r>
              <a:rPr lang="en-US" altLang="zh-CN" sz="3200" dirty="0">
                <a:solidFill>
                  <a:schemeClr val="dk1"/>
                </a:solidFill>
                <a:cs typeface="Calibri"/>
                <a:sym typeface="Calibri"/>
              </a:rPr>
              <a:t>LUT) </a:t>
            </a:r>
          </a:p>
          <a:p>
            <a:pPr marL="0" indent="0" hangingPunct="1">
              <a:buNone/>
            </a:pPr>
            <a:endParaRPr lang="en-US" sz="3200" b="1" dirty="0"/>
          </a:p>
        </p:txBody>
      </p:sp>
      <p:pic>
        <p:nvPicPr>
          <p:cNvPr id="12" name="图片 11">
            <a:extLst>
              <a:ext uri="{FF2B5EF4-FFF2-40B4-BE49-F238E27FC236}">
                <a16:creationId xmlns:a16="http://schemas.microsoft.com/office/drawing/2014/main" id="{FC047FA2-84CB-1447-4C3E-4C1D72BD5D86}"/>
              </a:ext>
            </a:extLst>
          </p:cNvPr>
          <p:cNvPicPr>
            <a:picLocks noChangeAspect="1"/>
          </p:cNvPicPr>
          <p:nvPr/>
        </p:nvPicPr>
        <p:blipFill>
          <a:blip r:embed="rId3"/>
          <a:stretch>
            <a:fillRect/>
          </a:stretch>
        </p:blipFill>
        <p:spPr>
          <a:xfrm>
            <a:off x="10776138" y="2223912"/>
            <a:ext cx="11104865" cy="3479802"/>
          </a:xfrm>
          <a:prstGeom prst="rect">
            <a:avLst/>
          </a:prstGeom>
          <a:ln w="38100">
            <a:solidFill>
              <a:srgbClr val="C00000"/>
            </a:solidFill>
          </a:ln>
        </p:spPr>
      </p:pic>
      <p:pic>
        <p:nvPicPr>
          <p:cNvPr id="13" name="图片 12">
            <a:extLst>
              <a:ext uri="{FF2B5EF4-FFF2-40B4-BE49-F238E27FC236}">
                <a16:creationId xmlns:a16="http://schemas.microsoft.com/office/drawing/2014/main" id="{46914CA8-612B-2DC2-D11C-95B06E74511F}"/>
              </a:ext>
            </a:extLst>
          </p:cNvPr>
          <p:cNvPicPr>
            <a:picLocks noChangeAspect="1"/>
          </p:cNvPicPr>
          <p:nvPr/>
        </p:nvPicPr>
        <p:blipFill>
          <a:blip r:embed="rId4"/>
          <a:stretch>
            <a:fillRect/>
          </a:stretch>
        </p:blipFill>
        <p:spPr>
          <a:xfrm>
            <a:off x="10795188" y="8804289"/>
            <a:ext cx="5854535" cy="4159801"/>
          </a:xfrm>
          <a:prstGeom prst="rect">
            <a:avLst/>
          </a:prstGeom>
          <a:ln w="38100">
            <a:solidFill>
              <a:srgbClr val="C00000"/>
            </a:solidFill>
          </a:ln>
        </p:spPr>
      </p:pic>
    </p:spTree>
    <p:extLst>
      <p:ext uri="{BB962C8B-B14F-4D97-AF65-F5344CB8AC3E}">
        <p14:creationId xmlns:p14="http://schemas.microsoft.com/office/powerpoint/2010/main" val="141829857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tq.QuantumDevice</a:t>
            </a:r>
            <a:r>
              <a:rPr lang="en-US" dirty="0"/>
              <a:t> stores the </a:t>
            </a:r>
            <a:r>
              <a:rPr lang="en-US" dirty="0" err="1"/>
              <a:t>statevectors</a:t>
            </a:r>
            <a:endParaRPr lang="en-US" dirty="0"/>
          </a:p>
          <a:p>
            <a:pPr lvl="2"/>
            <a:r>
              <a:rPr lang="en-US" dirty="0" err="1">
                <a:latin typeface="Courier" pitchFamily="2" charset="0"/>
              </a:rPr>
              <a:t>q_dev</a:t>
            </a:r>
            <a:r>
              <a:rPr lang="en-US" dirty="0">
                <a:latin typeface="Courier" pitchFamily="2" charset="0"/>
              </a:rPr>
              <a:t> = </a:t>
            </a:r>
            <a:r>
              <a:rPr lang="en-US" dirty="0" err="1">
                <a:latin typeface="Courier" pitchFamily="2" charset="0"/>
              </a:rPr>
              <a:t>tq.QuantumDevice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Two ways of applying quantum gates: method 1: </a:t>
            </a:r>
          </a:p>
          <a:p>
            <a:pPr lvl="2"/>
            <a:r>
              <a:rPr lang="en-US" dirty="0">
                <a:latin typeface="Courier" pitchFamily="2" charset="0"/>
              </a:rPr>
              <a:t>import </a:t>
            </a:r>
            <a:r>
              <a:rPr lang="en-US" dirty="0" err="1">
                <a:latin typeface="Courier" pitchFamily="2" charset="0"/>
              </a:rPr>
              <a:t>torchquantum.functional</a:t>
            </a:r>
            <a:r>
              <a:rPr lang="en-US" dirty="0">
                <a:latin typeface="Courier" pitchFamily="2" charset="0"/>
              </a:rPr>
              <a:t> as </a:t>
            </a:r>
            <a:r>
              <a:rPr lang="en-US" dirty="0" err="1">
                <a:latin typeface="Courier" pitchFamily="2" charset="0"/>
              </a:rPr>
              <a:t>tqf</a:t>
            </a:r>
            <a:endParaRPr lang="en-US" dirty="0">
              <a:latin typeface="Courier" pitchFamily="2" charset="0"/>
            </a:endParaRPr>
          </a:p>
          <a:p>
            <a:pPr lvl="2"/>
            <a:r>
              <a:rPr lang="en-US" dirty="0" err="1">
                <a:latin typeface="Courier" pitchFamily="2" charset="0"/>
              </a:rPr>
              <a:t>tqf.h</a:t>
            </a:r>
            <a:r>
              <a:rPr lang="en-US" dirty="0">
                <a:latin typeface="Courier" pitchFamily="2" charset="0"/>
              </a:rPr>
              <a:t>(</a:t>
            </a:r>
            <a:r>
              <a:rPr lang="en-US" dirty="0" err="1">
                <a:latin typeface="Courier" pitchFamily="2" charset="0"/>
              </a:rPr>
              <a:t>q_dev</a:t>
            </a:r>
            <a:r>
              <a:rPr lang="en-US" dirty="0">
                <a:latin typeface="Courier" pitchFamily="2" charset="0"/>
              </a:rPr>
              <a:t>, wires=1)</a:t>
            </a:r>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extLst>
      <p:ext uri="{BB962C8B-B14F-4D97-AF65-F5344CB8AC3E}">
        <p14:creationId xmlns:p14="http://schemas.microsoft.com/office/powerpoint/2010/main" val="432395042"/>
      </p:ext>
    </p:extLst>
  </p:cSld>
  <p:clrMapOvr>
    <a:masterClrMapping/>
  </p:clrMapOvr>
  <p:transition spd="med"/>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535602" y="-65731"/>
            <a:ext cx="12848398" cy="13662204"/>
          </a:xfrm>
          <a:prstGeom prst="rect">
            <a:avLst/>
          </a:prstGeom>
          <a:noFill/>
          <a:ln>
            <a:noFill/>
          </a:ln>
        </p:spPr>
      </p:pic>
      <p:sp>
        <p:nvSpPr>
          <p:cNvPr id="3490" name="Mutation and Crossover"/>
          <p:cNvSpPr txBox="1">
            <a:spLocks noGrp="1"/>
          </p:cNvSpPr>
          <p:nvPr>
            <p:ph type="title"/>
          </p:nvPr>
        </p:nvSpPr>
        <p:spPr>
          <a:xfrm>
            <a:off x="536019" y="267705"/>
            <a:ext cx="10999583" cy="2516521"/>
          </a:xfrm>
          <a:prstGeom prst="rect">
            <a:avLst/>
          </a:prstGeom>
        </p:spPr>
        <p:txBody>
          <a:bodyPr/>
          <a:lstStyle/>
          <a:p>
            <a:pPr algn="l"/>
            <a:r>
              <a:rPr lang="en-US" b="0" dirty="0">
                <a:solidFill>
                  <a:schemeClr val="tx1"/>
                </a:solidFill>
              </a:rPr>
              <a:t>Hands-On Tutorial (1)</a:t>
            </a:r>
            <a:br>
              <a:rPr lang="en-US" dirty="0">
                <a:solidFill>
                  <a:schemeClr val="tx1"/>
                </a:solidFill>
              </a:rPr>
            </a:br>
            <a:r>
              <a:rPr lang="en-US" i="1" dirty="0">
                <a:solidFill>
                  <a:schemeClr val="tx1"/>
                </a:solidFill>
              </a:rPr>
              <a:t>LUT Construction </a:t>
            </a:r>
            <a:endParaRPr i="1"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160</a:t>
            </a:fld>
            <a:endParaRPr/>
          </a:p>
        </p:txBody>
      </p:sp>
      <p:pic>
        <p:nvPicPr>
          <p:cNvPr id="5" name="Google Shape;149;p8" descr="GitHub: Where the world builds software · GitHub">
            <a:extLst>
              <a:ext uri="{FF2B5EF4-FFF2-40B4-BE49-F238E27FC236}">
                <a16:creationId xmlns:a16="http://schemas.microsoft.com/office/drawing/2014/main" id="{6430C177-89B3-539B-4CB9-24A9DCB2E6C1}"/>
              </a:ext>
            </a:extLst>
          </p:cNvPr>
          <p:cNvPicPr preferRelativeResize="0">
            <a:picLocks/>
          </p:cNvPicPr>
          <p:nvPr/>
        </p:nvPicPr>
        <p:blipFill rotWithShape="1">
          <a:blip r:embed="rId4">
            <a:alphaModFix/>
          </a:blip>
          <a:srcRect l="23749" r="23750"/>
          <a:stretch/>
        </p:blipFill>
        <p:spPr>
          <a:xfrm>
            <a:off x="4089400" y="4238164"/>
            <a:ext cx="6235700" cy="5710237"/>
          </a:xfrm>
          <a:prstGeom prst="rect">
            <a:avLst/>
          </a:prstGeom>
          <a:noFill/>
          <a:ln>
            <a:noFill/>
          </a:ln>
        </p:spPr>
      </p:pic>
      <p:pic>
        <p:nvPicPr>
          <p:cNvPr id="7" name="Google Shape;150;p8" descr="Google Colaboratory">
            <a:hlinkClick r:id="rId5"/>
            <a:extLst>
              <a:ext uri="{FF2B5EF4-FFF2-40B4-BE49-F238E27FC236}">
                <a16:creationId xmlns:a16="http://schemas.microsoft.com/office/drawing/2014/main" id="{79E56995-68E8-443E-59E3-6343B0B7891D}"/>
              </a:ext>
            </a:extLst>
          </p:cNvPr>
          <p:cNvPicPr preferRelativeResize="0">
            <a:picLocks/>
          </p:cNvPicPr>
          <p:nvPr/>
        </p:nvPicPr>
        <p:blipFill rotWithShape="1">
          <a:blip r:embed="rId6">
            <a:alphaModFix/>
          </a:blip>
          <a:srcRect/>
          <a:stretch/>
        </p:blipFill>
        <p:spPr>
          <a:xfrm>
            <a:off x="15289658" y="5159405"/>
            <a:ext cx="5371135" cy="4788996"/>
          </a:xfrm>
          <a:prstGeom prst="rect">
            <a:avLst/>
          </a:prstGeom>
          <a:noFill/>
          <a:ln>
            <a:noFill/>
          </a:ln>
        </p:spPr>
      </p:pic>
    </p:spTree>
    <p:extLst>
      <p:ext uri="{BB962C8B-B14F-4D97-AF65-F5344CB8AC3E}">
        <p14:creationId xmlns:p14="http://schemas.microsoft.com/office/powerpoint/2010/main" val="2382472913"/>
      </p:ext>
    </p:extLst>
  </p:cSld>
  <p:clrMapOvr>
    <a:masterClrMapping/>
  </p:clrMapOvr>
  <p:transition spd="med"/>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7" name="QuantumNAS"/>
          <p:cNvSpPr txBox="1">
            <a:spLocks noGrp="1"/>
          </p:cNvSpPr>
          <p:nvPr>
            <p:ph type="title"/>
          </p:nvPr>
        </p:nvSpPr>
        <p:spPr>
          <a:xfrm>
            <a:off x="932088" y="313122"/>
            <a:ext cx="21944882" cy="2516521"/>
          </a:xfrm>
          <a:prstGeom prst="rect">
            <a:avLst/>
          </a:prstGeom>
        </p:spPr>
        <p:txBody>
          <a:bodyPr/>
          <a:lstStyle/>
          <a:p>
            <a:r>
              <a:rPr lang="en-US" err="1"/>
              <a:t>CompVQC</a:t>
            </a:r>
            <a:endParaRPr/>
          </a:p>
        </p:txBody>
      </p:sp>
      <p:sp>
        <p:nvSpPr>
          <p:cNvPr id="3498" name="SuperCircuit Construction and Training…"/>
          <p:cNvSpPr txBox="1">
            <a:spLocks noGrp="1"/>
          </p:cNvSpPr>
          <p:nvPr>
            <p:ph type="body" idx="1"/>
          </p:nvPr>
        </p:nvSpPr>
        <p:spPr>
          <a:xfrm>
            <a:off x="1526064" y="3102886"/>
            <a:ext cx="21637777" cy="7954921"/>
          </a:xfrm>
          <a:prstGeom prst="rect">
            <a:avLst/>
          </a:prstGeom>
        </p:spPr>
        <p:txBody>
          <a:bodyPr/>
          <a:lstStyle/>
          <a:p>
            <a:pPr>
              <a:lnSpc>
                <a:spcPct val="100000"/>
              </a:lnSpc>
              <a:spcBef>
                <a:spcPts val="5000"/>
              </a:spcBef>
              <a:defRPr sz="5000" spc="-1">
                <a:solidFill>
                  <a:srgbClr val="D5D5D5"/>
                </a:solidFill>
              </a:defRPr>
            </a:pPr>
            <a:r>
              <a:rPr lang="en-US" sz="5000" spc="-1" dirty="0">
                <a:solidFill>
                  <a:srgbClr val="D5D5D5"/>
                </a:solidFill>
              </a:rPr>
              <a:t>LUT Construction and Training a Quantum Model</a:t>
            </a:r>
            <a:endParaRPr sz="5000" spc="-1" dirty="0">
              <a:solidFill>
                <a:srgbClr val="D5D5D5"/>
              </a:solidFill>
            </a:endParaRPr>
          </a:p>
          <a:p>
            <a:pPr>
              <a:lnSpc>
                <a:spcPct val="100000"/>
              </a:lnSpc>
              <a:spcBef>
                <a:spcPts val="5000"/>
              </a:spcBef>
              <a:defRPr sz="5000" spc="-1">
                <a:solidFill>
                  <a:srgbClr val="D5D5D5"/>
                </a:solidFill>
              </a:defRPr>
            </a:pPr>
            <a:r>
              <a:rPr lang="en-US" dirty="0">
                <a:solidFill>
                  <a:schemeClr val="tx1"/>
                </a:solidFill>
              </a:rPr>
              <a:t>Reconstruct LUT for ADMM</a:t>
            </a:r>
          </a:p>
          <a:p>
            <a:pPr>
              <a:lnSpc>
                <a:spcPct val="100000"/>
              </a:lnSpc>
              <a:spcBef>
                <a:spcPts val="5000"/>
              </a:spcBef>
              <a:defRPr sz="5000" spc="-1">
                <a:solidFill>
                  <a:srgbClr val="D5D5D5"/>
                </a:solidFill>
              </a:defRPr>
            </a:pPr>
            <a:r>
              <a:rPr lang="en-US" dirty="0"/>
              <a:t>Compression based on ADMM</a:t>
            </a:r>
          </a:p>
          <a:p>
            <a:pPr>
              <a:lnSpc>
                <a:spcPct val="100000"/>
              </a:lnSpc>
              <a:spcBef>
                <a:spcPts val="5000"/>
              </a:spcBef>
              <a:defRPr sz="5000" spc="-1">
                <a:solidFill>
                  <a:srgbClr val="D5D5D5"/>
                </a:solidFill>
              </a:defRPr>
            </a:pPr>
            <a:r>
              <a:rPr lang="en-US" dirty="0"/>
              <a:t>Deployment</a:t>
            </a:r>
            <a:endParaRPr dirty="0"/>
          </a:p>
        </p:txBody>
      </p:sp>
      <p:sp>
        <p:nvSpPr>
          <p:cNvPr id="34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161</a:t>
            </a:fld>
            <a:endParaRPr/>
          </a:p>
        </p:txBody>
      </p:sp>
    </p:spTree>
    <p:extLst>
      <p:ext uri="{BB962C8B-B14F-4D97-AF65-F5344CB8AC3E}">
        <p14:creationId xmlns:p14="http://schemas.microsoft.com/office/powerpoint/2010/main" val="242102802"/>
      </p:ext>
    </p:extLst>
  </p:cSld>
  <p:clrMapOvr>
    <a:masterClrMapping/>
  </p:clrMapOvr>
  <p:transition spd="med"/>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dirty="0" err="1"/>
              <a:t>CompVQC</a:t>
            </a:r>
            <a:endParaRPr dirty="0"/>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162</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Problem Definition</a:t>
            </a:r>
          </a:p>
        </p:txBody>
      </p:sp>
      <p:pic>
        <p:nvPicPr>
          <p:cNvPr id="4" name="Google Shape;157;g152b6fa84dd_1_6">
            <a:extLst>
              <a:ext uri="{FF2B5EF4-FFF2-40B4-BE49-F238E27FC236}">
                <a16:creationId xmlns:a16="http://schemas.microsoft.com/office/drawing/2014/main" id="{19709040-334F-889C-6685-0334ECFE5143}"/>
              </a:ext>
            </a:extLst>
          </p:cNvPr>
          <p:cNvPicPr preferRelativeResize="0"/>
          <p:nvPr/>
        </p:nvPicPr>
        <p:blipFill rotWithShape="1">
          <a:blip r:embed="rId3">
            <a:alphaModFix/>
          </a:blip>
          <a:srcRect/>
          <a:stretch/>
        </p:blipFill>
        <p:spPr>
          <a:xfrm>
            <a:off x="1799816" y="4164696"/>
            <a:ext cx="20012433" cy="7445927"/>
          </a:xfrm>
          <a:prstGeom prst="rect">
            <a:avLst/>
          </a:prstGeom>
          <a:noFill/>
          <a:ln>
            <a:noFill/>
          </a:ln>
        </p:spPr>
      </p:pic>
      <p:sp>
        <p:nvSpPr>
          <p:cNvPr id="8" name="文本框 7">
            <a:extLst>
              <a:ext uri="{FF2B5EF4-FFF2-40B4-BE49-F238E27FC236}">
                <a16:creationId xmlns:a16="http://schemas.microsoft.com/office/drawing/2014/main" id="{699F04AF-6677-887E-CC46-48FCB4B2D663}"/>
              </a:ext>
            </a:extLst>
          </p:cNvPr>
          <p:cNvSpPr txBox="1"/>
          <p:nvPr/>
        </p:nvSpPr>
        <p:spPr>
          <a:xfrm>
            <a:off x="1761716" y="2891282"/>
            <a:ext cx="22355583" cy="699102"/>
          </a:xfrm>
          <a:prstGeom prst="rect">
            <a:avLst/>
          </a:prstGeom>
          <a:noFill/>
        </p:spPr>
        <p:txBody>
          <a:bodyPr wrap="square" rtlCol="0">
            <a:spAutoFit/>
          </a:bodyPr>
          <a:lstStyle/>
          <a:p>
            <a:pPr algn="l"/>
            <a:r>
              <a:rPr lang="en-US" sz="3600" b="0" dirty="0">
                <a:cs typeface="Times New Roman" panose="02020603050405020304" pitchFamily="18" charset="0"/>
              </a:rPr>
              <a:t>Given VQC </a:t>
            </a:r>
            <a:r>
              <a:rPr lang="en-US" sz="3600" dirty="0">
                <a:cs typeface="Times New Roman" panose="02020603050405020304" pitchFamily="18" charset="0"/>
              </a:rPr>
              <a:t>W(θ)</a:t>
            </a:r>
            <a:r>
              <a:rPr lang="en-US" sz="3600" b="0" dirty="0">
                <a:cs typeface="Times New Roman" panose="02020603050405020304" pitchFamily="18" charset="0"/>
              </a:rPr>
              <a:t>,  LUT </a:t>
            </a:r>
            <a:r>
              <a:rPr lang="en-US" sz="3600" i="1" dirty="0">
                <a:cs typeface="Times New Roman" panose="02020603050405020304" pitchFamily="18" charset="0"/>
              </a:rPr>
              <a:t>T</a:t>
            </a:r>
            <a:r>
              <a:rPr lang="en-US" sz="3600" b="0" dirty="0">
                <a:cs typeface="Times New Roman" panose="02020603050405020304" pitchFamily="18" charset="0"/>
              </a:rPr>
              <a:t>, quantum compiler </a:t>
            </a:r>
            <a:r>
              <a:rPr lang="en-US" sz="3600" dirty="0">
                <a:cs typeface="Times New Roman" panose="02020603050405020304" pitchFamily="18" charset="0"/>
              </a:rPr>
              <a:t>C</a:t>
            </a:r>
            <a:r>
              <a:rPr lang="en-US" sz="3600" b="0" dirty="0">
                <a:cs typeface="Times New Roman" panose="02020603050405020304" pitchFamily="18" charset="0"/>
              </a:rPr>
              <a:t>, the problem is to determine trainable parameters </a:t>
            </a:r>
            <a:r>
              <a:rPr lang="en-US" sz="3600" dirty="0">
                <a:cs typeface="Times New Roman" panose="02020603050405020304" pitchFamily="18" charset="0"/>
              </a:rPr>
              <a:t>θ</a:t>
            </a:r>
            <a:r>
              <a:rPr lang="en-US" sz="3600" b="0" dirty="0">
                <a:cs typeface="Times New Roman" panose="02020603050405020304" pitchFamily="18" charset="0"/>
              </a:rPr>
              <a:t>, such that:</a:t>
            </a:r>
          </a:p>
        </p:txBody>
      </p:sp>
      <p:sp>
        <p:nvSpPr>
          <p:cNvPr id="10" name="Google Shape;159;g152b6fa84dd_1_6">
            <a:extLst>
              <a:ext uri="{FF2B5EF4-FFF2-40B4-BE49-F238E27FC236}">
                <a16:creationId xmlns:a16="http://schemas.microsoft.com/office/drawing/2014/main" id="{C9195965-E4E4-4F85-9757-C2B1983582CE}"/>
              </a:ext>
            </a:extLst>
          </p:cNvPr>
          <p:cNvSpPr/>
          <p:nvPr/>
        </p:nvSpPr>
        <p:spPr>
          <a:xfrm>
            <a:off x="16116300" y="4374246"/>
            <a:ext cx="6572249" cy="7293527"/>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12" name="Google Shape;159;g152b6fa84dd_1_6">
            <a:extLst>
              <a:ext uri="{FF2B5EF4-FFF2-40B4-BE49-F238E27FC236}">
                <a16:creationId xmlns:a16="http://schemas.microsoft.com/office/drawing/2014/main" id="{91D75035-4ABF-4F4E-E61B-77281D4758AE}"/>
              </a:ext>
            </a:extLst>
          </p:cNvPr>
          <p:cNvSpPr/>
          <p:nvPr/>
        </p:nvSpPr>
        <p:spPr>
          <a:xfrm>
            <a:off x="1761716" y="4336146"/>
            <a:ext cx="8449084" cy="7255427"/>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14" name="Google Shape;160;g152b6fa84dd_1_6">
            <a:extLst>
              <a:ext uri="{FF2B5EF4-FFF2-40B4-BE49-F238E27FC236}">
                <a16:creationId xmlns:a16="http://schemas.microsoft.com/office/drawing/2014/main" id="{FA7D49A1-31E9-5B3C-98AB-22517D811DF2}"/>
              </a:ext>
            </a:extLst>
          </p:cNvPr>
          <p:cNvSpPr/>
          <p:nvPr/>
        </p:nvSpPr>
        <p:spPr>
          <a:xfrm>
            <a:off x="10210800" y="6705934"/>
            <a:ext cx="6038850" cy="4476415"/>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18" name="文本框 17">
            <a:extLst>
              <a:ext uri="{FF2B5EF4-FFF2-40B4-BE49-F238E27FC236}">
                <a16:creationId xmlns:a16="http://schemas.microsoft.com/office/drawing/2014/main" id="{0D135FB6-62F5-C1D8-66D7-E7F58941CBFE}"/>
              </a:ext>
            </a:extLst>
          </p:cNvPr>
          <p:cNvSpPr txBox="1"/>
          <p:nvPr/>
        </p:nvSpPr>
        <p:spPr>
          <a:xfrm>
            <a:off x="10377486" y="6858000"/>
            <a:ext cx="5815013" cy="2693494"/>
          </a:xfrm>
          <a:prstGeom prst="rect">
            <a:avLst/>
          </a:prstGeom>
          <a:noFill/>
        </p:spPr>
        <p:txBody>
          <a:bodyPr wrap="square">
            <a:spAutoFit/>
          </a:bodyPr>
          <a:lstStyle/>
          <a:p>
            <a:pPr marL="0" lvl="0" indent="0" algn="l" rtl="0">
              <a:spcBef>
                <a:spcPts val="0"/>
              </a:spcBef>
              <a:spcAft>
                <a:spcPts val="0"/>
              </a:spcAft>
              <a:buNone/>
            </a:pPr>
            <a:r>
              <a:rPr lang="en-US" altLang="zh-CN" sz="3600" b="0" i="1" dirty="0">
                <a:latin typeface="Times New Roman" panose="02020603050405020304" pitchFamily="18" charset="0"/>
                <a:cs typeface="Times New Roman" panose="02020603050405020304" pitchFamily="18" charset="0"/>
              </a:rPr>
              <a:t>f </a:t>
            </a:r>
            <a:r>
              <a:rPr lang="en-US" altLang="zh-CN" sz="3600" b="0" dirty="0">
                <a:latin typeface="Times New Roman" panose="02020603050405020304" pitchFamily="18" charset="0"/>
                <a:cs typeface="Times New Roman" panose="02020603050405020304" pitchFamily="18" charset="0"/>
              </a:rPr>
              <a:t>(</a:t>
            </a:r>
            <a:r>
              <a:rPr lang="en-US" altLang="zh-CN" sz="3600" b="0" i="1" dirty="0">
                <a:latin typeface="Times New Roman" panose="02020603050405020304" pitchFamily="18" charset="0"/>
                <a:cs typeface="Times New Roman" panose="02020603050405020304" pitchFamily="18" charset="0"/>
              </a:rPr>
              <a:t>W</a:t>
            </a:r>
            <a:r>
              <a:rPr lang="en-US" altLang="zh-CN" sz="3600" b="0" dirty="0">
                <a:latin typeface="Times New Roman" panose="02020603050405020304" pitchFamily="18" charset="0"/>
                <a:cs typeface="Times New Roman" panose="02020603050405020304" pitchFamily="18" charset="0"/>
              </a:rPr>
              <a:t>(</a:t>
            </a:r>
            <a:r>
              <a:rPr lang="en-US" altLang="zh-CN" sz="3600" dirty="0">
                <a:latin typeface="Times New Roman" panose="02020603050405020304" pitchFamily="18" charset="0"/>
                <a:cs typeface="Times New Roman" panose="02020603050405020304" pitchFamily="18" charset="0"/>
              </a:rPr>
              <a:t>θ</a:t>
            </a:r>
            <a:r>
              <a:rPr lang="en-US" altLang="zh-CN" sz="3600" b="0" dirty="0">
                <a:latin typeface="Times New Roman" panose="02020603050405020304" pitchFamily="18" charset="0"/>
                <a:cs typeface="Times New Roman" panose="02020603050405020304" pitchFamily="18" charset="0"/>
              </a:rPr>
              <a:t>)): training loss on the given dataset </a:t>
            </a:r>
          </a:p>
          <a:p>
            <a:pPr marL="0" lvl="0" indent="0" algn="l" rtl="0">
              <a:spcBef>
                <a:spcPts val="0"/>
              </a:spcBef>
              <a:spcAft>
                <a:spcPts val="0"/>
              </a:spcAft>
              <a:buNone/>
            </a:pPr>
            <a:r>
              <a:rPr lang="en-US" altLang="zh-CN" sz="3600" b="0" i="1" dirty="0">
                <a:latin typeface="Times New Roman" panose="02020603050405020304" pitchFamily="18" charset="0"/>
                <a:cs typeface="Times New Roman" panose="02020603050405020304" pitchFamily="18" charset="0"/>
              </a:rPr>
              <a:t>TCD</a:t>
            </a:r>
            <a:r>
              <a:rPr lang="en-US" altLang="zh-CN" sz="3600" b="0" dirty="0">
                <a:latin typeface="Times New Roman" panose="02020603050405020304" pitchFamily="18" charset="0"/>
                <a:cs typeface="Times New Roman" panose="02020603050405020304" pitchFamily="18" charset="0"/>
              </a:rPr>
              <a:t>(</a:t>
            </a:r>
            <a:r>
              <a:rPr lang="en-US" altLang="zh-CN" sz="3600" dirty="0">
                <a:latin typeface="Times New Roman" panose="02020603050405020304" pitchFamily="18" charset="0"/>
                <a:cs typeface="Times New Roman" panose="02020603050405020304" pitchFamily="18" charset="0"/>
              </a:rPr>
              <a:t>θ</a:t>
            </a:r>
            <a:r>
              <a:rPr lang="en-US" altLang="zh-CN" sz="3600" b="0" dirty="0">
                <a:latin typeface="Times New Roman" panose="02020603050405020304" pitchFamily="18" charset="0"/>
                <a:cs typeface="Times New Roman" panose="02020603050405020304" pitchFamily="18" charset="0"/>
              </a:rPr>
              <a:t>): the circuit depth of VQC</a:t>
            </a:r>
          </a:p>
        </p:txBody>
      </p:sp>
    </p:spTree>
    <p:extLst>
      <p:ext uri="{BB962C8B-B14F-4D97-AF65-F5344CB8AC3E}">
        <p14:creationId xmlns:p14="http://schemas.microsoft.com/office/powerpoint/2010/main" val="2203881425"/>
      </p:ext>
    </p:extLst>
  </p:cSld>
  <p:clrMapOvr>
    <a:masterClrMapping/>
  </p:clrMapOvr>
  <p:transition spd="med"/>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err="1"/>
              <a:t>CompVQC</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163</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Reconstruction LUT for ADMM</a:t>
            </a:r>
          </a:p>
        </p:txBody>
      </p:sp>
      <p:sp>
        <p:nvSpPr>
          <p:cNvPr id="8" name="文本框 7">
            <a:extLst>
              <a:ext uri="{FF2B5EF4-FFF2-40B4-BE49-F238E27FC236}">
                <a16:creationId xmlns:a16="http://schemas.microsoft.com/office/drawing/2014/main" id="{699F04AF-6677-887E-CC46-48FCB4B2D663}"/>
              </a:ext>
            </a:extLst>
          </p:cNvPr>
          <p:cNvSpPr txBox="1"/>
          <p:nvPr/>
        </p:nvSpPr>
        <p:spPr>
          <a:xfrm>
            <a:off x="1761716" y="2891282"/>
            <a:ext cx="21953512" cy="1363900"/>
          </a:xfrm>
          <a:prstGeom prst="rect">
            <a:avLst/>
          </a:prstGeom>
          <a:noFill/>
        </p:spPr>
        <p:txBody>
          <a:bodyPr wrap="square" rtlCol="0">
            <a:spAutoFit/>
          </a:bodyPr>
          <a:lstStyle/>
          <a:p>
            <a:pPr algn="l"/>
            <a:r>
              <a:rPr lang="en-US" sz="3600" b="0" dirty="0">
                <a:cs typeface="Times New Roman" panose="02020603050405020304" pitchFamily="18" charset="0"/>
              </a:rPr>
              <a:t>Process is conducted by traversing all quantum gates in VQC and </a:t>
            </a:r>
            <a:r>
              <a:rPr lang="en-US" sz="3600" dirty="0">
                <a:cs typeface="Times New Roman" panose="02020603050405020304" pitchFamily="18" charset="0"/>
              </a:rPr>
              <a:t>select the compression target with highest metric</a:t>
            </a:r>
            <a:r>
              <a:rPr lang="en-US" sz="3600" b="0" dirty="0">
                <a:cs typeface="Times New Roman" panose="02020603050405020304" pitchFamily="18" charset="0"/>
              </a:rPr>
              <a:t>.</a:t>
            </a:r>
          </a:p>
        </p:txBody>
      </p:sp>
      <p:pic>
        <p:nvPicPr>
          <p:cNvPr id="3" name="Google Shape;157;g152b6fa84dd_1_6">
            <a:extLst>
              <a:ext uri="{FF2B5EF4-FFF2-40B4-BE49-F238E27FC236}">
                <a16:creationId xmlns:a16="http://schemas.microsoft.com/office/drawing/2014/main" id="{B2CB5041-929E-84E7-4A4F-2AA5CEF3B8D8}"/>
              </a:ext>
            </a:extLst>
          </p:cNvPr>
          <p:cNvPicPr preferRelativeResize="0"/>
          <p:nvPr/>
        </p:nvPicPr>
        <p:blipFill rotWithShape="1">
          <a:blip r:embed="rId3">
            <a:alphaModFix/>
          </a:blip>
          <a:srcRect/>
          <a:stretch/>
        </p:blipFill>
        <p:spPr>
          <a:xfrm>
            <a:off x="1761716" y="4670928"/>
            <a:ext cx="20698234" cy="7902072"/>
          </a:xfrm>
          <a:prstGeom prst="rect">
            <a:avLst/>
          </a:prstGeom>
          <a:noFill/>
          <a:ln>
            <a:noFill/>
          </a:ln>
        </p:spPr>
      </p:pic>
      <p:sp>
        <p:nvSpPr>
          <p:cNvPr id="6" name="Google Shape;158;g152b6fa84dd_1_6">
            <a:extLst>
              <a:ext uri="{FF2B5EF4-FFF2-40B4-BE49-F238E27FC236}">
                <a16:creationId xmlns:a16="http://schemas.microsoft.com/office/drawing/2014/main" id="{BFC24873-21C5-A609-C3B0-767BC8085352}"/>
              </a:ext>
            </a:extLst>
          </p:cNvPr>
          <p:cNvSpPr/>
          <p:nvPr/>
        </p:nvSpPr>
        <p:spPr>
          <a:xfrm>
            <a:off x="1685516" y="4616144"/>
            <a:ext cx="8762999" cy="7413630"/>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9" name="Google Shape;160;g152b6fa84dd_1_6">
            <a:extLst>
              <a:ext uri="{FF2B5EF4-FFF2-40B4-BE49-F238E27FC236}">
                <a16:creationId xmlns:a16="http://schemas.microsoft.com/office/drawing/2014/main" id="{23960F66-2357-AFEB-411C-A52AD584E0B7}"/>
              </a:ext>
            </a:extLst>
          </p:cNvPr>
          <p:cNvSpPr/>
          <p:nvPr/>
        </p:nvSpPr>
        <p:spPr>
          <a:xfrm>
            <a:off x="16526990" y="3942123"/>
            <a:ext cx="6466924" cy="8030451"/>
          </a:xfrm>
          <a:prstGeom prst="rect">
            <a:avLst/>
          </a:prstGeom>
          <a:solidFill>
            <a:schemeClr val="bg1">
              <a:alpha val="9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13" name="Google Shape;160;g152b6fa84dd_1_6">
            <a:extLst>
              <a:ext uri="{FF2B5EF4-FFF2-40B4-BE49-F238E27FC236}">
                <a16:creationId xmlns:a16="http://schemas.microsoft.com/office/drawing/2014/main" id="{6A30D88F-712F-1446-A977-1F233CE20F61}"/>
              </a:ext>
            </a:extLst>
          </p:cNvPr>
          <p:cNvSpPr/>
          <p:nvPr/>
        </p:nvSpPr>
        <p:spPr>
          <a:xfrm>
            <a:off x="10313365" y="4838701"/>
            <a:ext cx="6213625" cy="2838450"/>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16" name="Google Shape;160;g152b6fa84dd_1_6">
            <a:extLst>
              <a:ext uri="{FF2B5EF4-FFF2-40B4-BE49-F238E27FC236}">
                <a16:creationId xmlns:a16="http://schemas.microsoft.com/office/drawing/2014/main" id="{D65D9125-FE08-20DC-9831-EBDBC5DB7D2B}"/>
              </a:ext>
            </a:extLst>
          </p:cNvPr>
          <p:cNvSpPr/>
          <p:nvPr/>
        </p:nvSpPr>
        <p:spPr>
          <a:xfrm>
            <a:off x="12958556" y="7758256"/>
            <a:ext cx="3710194" cy="4186094"/>
          </a:xfrm>
          <a:prstGeom prst="rect">
            <a:avLst/>
          </a:prstGeom>
          <a:solidFill>
            <a:schemeClr val="bg1">
              <a:alpha val="9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22" name="文本框 21">
            <a:extLst>
              <a:ext uri="{FF2B5EF4-FFF2-40B4-BE49-F238E27FC236}">
                <a16:creationId xmlns:a16="http://schemas.microsoft.com/office/drawing/2014/main" id="{8504344B-269D-1ED8-2F81-3D3F9D0BEE3D}"/>
              </a:ext>
            </a:extLst>
          </p:cNvPr>
          <p:cNvSpPr txBox="1"/>
          <p:nvPr/>
        </p:nvSpPr>
        <p:spPr>
          <a:xfrm>
            <a:off x="1747958" y="8180638"/>
            <a:ext cx="8072644" cy="2693494"/>
          </a:xfrm>
          <a:prstGeom prst="rect">
            <a:avLst/>
          </a:prstGeom>
          <a:noFill/>
        </p:spPr>
        <p:txBody>
          <a:bodyPr wrap="square">
            <a:spAutoFit/>
          </a:bodyPr>
          <a:lstStyle/>
          <a:p>
            <a:pPr marL="0" lvl="0" indent="0" algn="l" rtl="0">
              <a:spcBef>
                <a:spcPts val="0"/>
              </a:spcBef>
              <a:spcAft>
                <a:spcPts val="0"/>
              </a:spcAft>
              <a:buNone/>
            </a:pPr>
            <a:r>
              <a:rPr lang="en-US" altLang="zh-CN" sz="3600" b="0" i="1" dirty="0">
                <a:latin typeface="Times New Roman" panose="02020603050405020304" pitchFamily="18" charset="0"/>
                <a:cs typeface="Times New Roman" panose="02020603050405020304" pitchFamily="18" charset="0"/>
              </a:rPr>
              <a:t>acc(W(</a:t>
            </a:r>
            <a:r>
              <a:rPr lang="en-US" altLang="zh-CN" sz="3600" i="1" dirty="0" err="1">
                <a:latin typeface="Times New Roman" panose="02020603050405020304" pitchFamily="18" charset="0"/>
                <a:cs typeface="Times New Roman" panose="02020603050405020304" pitchFamily="18" charset="0"/>
              </a:rPr>
              <a:t>θ</a:t>
            </a:r>
            <a:r>
              <a:rPr lang="en-US" altLang="zh-CN" sz="3600" i="1" baseline="30000" dirty="0" err="1">
                <a:latin typeface="Times New Roman" panose="02020603050405020304" pitchFamily="18" charset="0"/>
                <a:cs typeface="Times New Roman" panose="02020603050405020304" pitchFamily="18" charset="0"/>
              </a:rPr>
              <a:t>i</a:t>
            </a:r>
            <a:r>
              <a:rPr lang="en-US" altLang="zh-CN" sz="3600" i="1" baseline="30000" dirty="0">
                <a:latin typeface="Times New Roman" panose="02020603050405020304" pitchFamily="18" charset="0"/>
                <a:cs typeface="Times New Roman" panose="02020603050405020304" pitchFamily="18" charset="0"/>
              </a:rPr>
              <a:t>, k</a:t>
            </a:r>
            <a:r>
              <a:rPr lang="en-US" altLang="zh-CN" sz="3600" b="0" i="1" dirty="0">
                <a:latin typeface="Times New Roman" panose="02020603050405020304" pitchFamily="18" charset="0"/>
                <a:cs typeface="Times New Roman" panose="02020603050405020304" pitchFamily="18" charset="0"/>
              </a:rPr>
              <a:t>))</a:t>
            </a:r>
            <a:r>
              <a:rPr lang="en-US" altLang="zh-CN" sz="3600" b="0" dirty="0">
                <a:latin typeface="Times New Roman" panose="02020603050405020304" pitchFamily="18" charset="0"/>
                <a:cs typeface="Times New Roman" panose="02020603050405020304" pitchFamily="18" charset="0"/>
              </a:rPr>
              <a:t>:</a:t>
            </a:r>
            <a:r>
              <a:rPr lang="en-US" altLang="zh-CN" sz="3600" b="0" i="1" dirty="0">
                <a:latin typeface="Times New Roman" panose="02020603050405020304" pitchFamily="18" charset="0"/>
                <a:cs typeface="Times New Roman" panose="02020603050405020304" pitchFamily="18" charset="0"/>
              </a:rPr>
              <a:t> </a:t>
            </a:r>
            <a:r>
              <a:rPr lang="en-US" altLang="zh-CN" sz="3600" b="0" dirty="0">
                <a:latin typeface="Times New Roman" panose="02020603050405020304" pitchFamily="18" charset="0"/>
                <a:cs typeface="Times New Roman" panose="02020603050405020304" pitchFamily="18" charset="0"/>
              </a:rPr>
              <a:t>the accuracy of the VQC under new parameters</a:t>
            </a:r>
          </a:p>
          <a:p>
            <a:pPr marL="0" lvl="0" indent="0" algn="l" rtl="0">
              <a:spcBef>
                <a:spcPts val="0"/>
              </a:spcBef>
              <a:spcAft>
                <a:spcPts val="0"/>
              </a:spcAft>
              <a:buNone/>
            </a:pPr>
            <a:r>
              <a:rPr lang="en-US" altLang="zh-CN" sz="3600" b="0" i="1" dirty="0">
                <a:latin typeface="Times New Roman" panose="02020603050405020304" pitchFamily="18" charset="0"/>
                <a:cs typeface="Times New Roman" panose="02020603050405020304" pitchFamily="18" charset="0"/>
              </a:rPr>
              <a:t>TCD(</a:t>
            </a:r>
            <a:r>
              <a:rPr lang="en-US" altLang="zh-CN" sz="3600" i="1" dirty="0">
                <a:latin typeface="Times New Roman" panose="02020603050405020304" pitchFamily="18" charset="0"/>
                <a:cs typeface="Times New Roman" panose="02020603050405020304" pitchFamily="18" charset="0"/>
              </a:rPr>
              <a:t>θ</a:t>
            </a:r>
            <a:r>
              <a:rPr lang="en-US" altLang="zh-CN" sz="3600" b="0" i="1" dirty="0">
                <a:latin typeface="Times New Roman" panose="02020603050405020304" pitchFamily="18" charset="0"/>
                <a:cs typeface="Times New Roman" panose="02020603050405020304" pitchFamily="18" charset="0"/>
              </a:rPr>
              <a:t>)</a:t>
            </a:r>
            <a:r>
              <a:rPr lang="en-US" altLang="zh-CN" sz="3600" b="0" dirty="0">
                <a:latin typeface="Times New Roman" panose="02020603050405020304" pitchFamily="18" charset="0"/>
                <a:cs typeface="Times New Roman" panose="02020603050405020304" pitchFamily="18" charset="0"/>
              </a:rPr>
              <a:t>:</a:t>
            </a:r>
            <a:r>
              <a:rPr lang="en-US" altLang="zh-CN" sz="3600" b="0" i="1" dirty="0">
                <a:latin typeface="Times New Roman" panose="02020603050405020304" pitchFamily="18" charset="0"/>
                <a:cs typeface="Times New Roman" panose="02020603050405020304" pitchFamily="18" charset="0"/>
              </a:rPr>
              <a:t> </a:t>
            </a:r>
            <a:r>
              <a:rPr lang="en-US" altLang="zh-CN" sz="3600" b="0" dirty="0">
                <a:latin typeface="Times New Roman" panose="02020603050405020304" pitchFamily="18" charset="0"/>
                <a:cs typeface="Times New Roman" panose="02020603050405020304" pitchFamily="18" charset="0"/>
              </a:rPr>
              <a:t> the inverse of the compression ratio by changing parameters from </a:t>
            </a:r>
            <a:r>
              <a:rPr lang="en-US" altLang="zh-CN" sz="3600" i="1" dirty="0">
                <a:latin typeface="Times New Roman" panose="02020603050405020304" pitchFamily="18" charset="0"/>
                <a:cs typeface="Times New Roman" panose="02020603050405020304" pitchFamily="18" charset="0"/>
              </a:rPr>
              <a:t>θ</a:t>
            </a:r>
            <a:r>
              <a:rPr lang="en-US" altLang="zh-CN" sz="3600" b="0" dirty="0">
                <a:latin typeface="Times New Roman" panose="02020603050405020304" pitchFamily="18" charset="0"/>
                <a:cs typeface="Times New Roman" panose="02020603050405020304" pitchFamily="18" charset="0"/>
              </a:rPr>
              <a:t> to </a:t>
            </a:r>
            <a:r>
              <a:rPr lang="en-US" altLang="zh-CN" sz="3600" i="1" dirty="0" err="1">
                <a:latin typeface="Times New Roman" panose="02020603050405020304" pitchFamily="18" charset="0"/>
                <a:cs typeface="Times New Roman" panose="02020603050405020304" pitchFamily="18" charset="0"/>
              </a:rPr>
              <a:t>θ</a:t>
            </a:r>
            <a:r>
              <a:rPr lang="en-US" altLang="zh-CN" sz="3600" i="1" baseline="30000" dirty="0" err="1">
                <a:latin typeface="Times New Roman" panose="02020603050405020304" pitchFamily="18" charset="0"/>
                <a:cs typeface="Times New Roman" panose="02020603050405020304" pitchFamily="18" charset="0"/>
              </a:rPr>
              <a:t>i</a:t>
            </a:r>
            <a:r>
              <a:rPr lang="en-US" altLang="zh-CN" sz="3600" i="1" baseline="30000" dirty="0">
                <a:latin typeface="Times New Roman" panose="02020603050405020304" pitchFamily="18" charset="0"/>
                <a:cs typeface="Times New Roman" panose="02020603050405020304" pitchFamily="18" charset="0"/>
              </a:rPr>
              <a:t>, k</a:t>
            </a:r>
            <a:endParaRPr lang="en-US" altLang="zh-CN" sz="3600" b="0" dirty="0">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680370C4-BFF3-6040-BA72-183C88F2B3A5}"/>
              </a:ext>
            </a:extLst>
          </p:cNvPr>
          <p:cNvGrpSpPr/>
          <p:nvPr/>
        </p:nvGrpSpPr>
        <p:grpSpPr>
          <a:xfrm>
            <a:off x="1459977" y="4784695"/>
            <a:ext cx="8374383" cy="3163290"/>
            <a:chOff x="1459977" y="4784695"/>
            <a:chExt cx="8374383" cy="3163290"/>
          </a:xfrm>
        </p:grpSpPr>
        <p:sp>
          <p:nvSpPr>
            <p:cNvPr id="23" name="文本框 22">
              <a:extLst>
                <a:ext uri="{FF2B5EF4-FFF2-40B4-BE49-F238E27FC236}">
                  <a16:creationId xmlns:a16="http://schemas.microsoft.com/office/drawing/2014/main" id="{72B528B2-BEED-5FB3-CFEF-46B5E3CF07ED}"/>
                </a:ext>
              </a:extLst>
            </p:cNvPr>
            <p:cNvSpPr txBox="1"/>
            <p:nvPr/>
          </p:nvSpPr>
          <p:spPr>
            <a:xfrm>
              <a:off x="1726062" y="4784695"/>
              <a:ext cx="7427687" cy="699102"/>
            </a:xfrm>
            <a:prstGeom prst="rect">
              <a:avLst/>
            </a:prstGeom>
            <a:noFill/>
          </p:spPr>
          <p:txBody>
            <a:bodyPr wrap="square" rtlCol="0">
              <a:spAutoFit/>
            </a:bodyPr>
            <a:lstStyle/>
            <a:p>
              <a:pPr algn="l"/>
              <a:r>
                <a:rPr lang="en-US" sz="3600" b="0" dirty="0">
                  <a:cs typeface="Times New Roman" panose="02020603050405020304" pitchFamily="18" charset="0"/>
                </a:rPr>
                <a:t>A heuristic metric for the choice</a:t>
              </a:r>
            </a:p>
          </p:txBody>
        </p:sp>
        <p:pic>
          <p:nvPicPr>
            <p:cNvPr id="24" name="图片 23">
              <a:extLst>
                <a:ext uri="{FF2B5EF4-FFF2-40B4-BE49-F238E27FC236}">
                  <a16:creationId xmlns:a16="http://schemas.microsoft.com/office/drawing/2014/main" id="{CF35DB6C-CE3C-F827-09FD-5F2D872D37F7}"/>
                </a:ext>
              </a:extLst>
            </p:cNvPr>
            <p:cNvPicPr>
              <a:picLocks noChangeAspect="1"/>
            </p:cNvPicPr>
            <p:nvPr/>
          </p:nvPicPr>
          <p:blipFill>
            <a:blip r:embed="rId4"/>
            <a:stretch>
              <a:fillRect/>
            </a:stretch>
          </p:blipFill>
          <p:spPr>
            <a:xfrm>
              <a:off x="1459977" y="5538581"/>
              <a:ext cx="8374383" cy="917195"/>
            </a:xfrm>
            <a:prstGeom prst="rect">
              <a:avLst/>
            </a:prstGeom>
          </p:spPr>
        </p:pic>
        <p:pic>
          <p:nvPicPr>
            <p:cNvPr id="26" name="图片 25">
              <a:extLst>
                <a:ext uri="{FF2B5EF4-FFF2-40B4-BE49-F238E27FC236}">
                  <a16:creationId xmlns:a16="http://schemas.microsoft.com/office/drawing/2014/main" id="{EBEC2F2B-98C2-3FD1-9010-797BCE03D49D}"/>
                </a:ext>
              </a:extLst>
            </p:cNvPr>
            <p:cNvPicPr>
              <a:picLocks noChangeAspect="1"/>
            </p:cNvPicPr>
            <p:nvPr/>
          </p:nvPicPr>
          <p:blipFill>
            <a:blip r:embed="rId5"/>
            <a:stretch>
              <a:fillRect/>
            </a:stretch>
          </p:blipFill>
          <p:spPr>
            <a:xfrm>
              <a:off x="1680307" y="6357981"/>
              <a:ext cx="4654794" cy="1590004"/>
            </a:xfrm>
            <a:prstGeom prst="rect">
              <a:avLst/>
            </a:prstGeom>
          </p:spPr>
        </p:pic>
      </p:grpSp>
    </p:spTree>
    <p:extLst>
      <p:ext uri="{BB962C8B-B14F-4D97-AF65-F5344CB8AC3E}">
        <p14:creationId xmlns:p14="http://schemas.microsoft.com/office/powerpoint/2010/main" val="36916760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723900" y="132966"/>
            <a:ext cx="22522961" cy="2516521"/>
          </a:xfrm>
          <a:prstGeom prst="rect">
            <a:avLst/>
          </a:prstGeom>
        </p:spPr>
        <p:txBody>
          <a:bodyPr/>
          <a:lstStyle/>
          <a:p>
            <a:r>
              <a:rPr lang="en-US" dirty="0"/>
              <a:t>Hands-On Tutorial (2) : Reconstruct LUT for ADMM</a:t>
            </a:r>
            <a:endParaRPr dirty="0"/>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164</a:t>
            </a:fld>
            <a:endParaRPr/>
          </a:p>
        </p:txBody>
      </p:sp>
      <p:sp>
        <p:nvSpPr>
          <p:cNvPr id="2" name="Mutation and crossover create new SubCircuit candidates">
            <a:extLst>
              <a:ext uri="{FF2B5EF4-FFF2-40B4-BE49-F238E27FC236}">
                <a16:creationId xmlns:a16="http://schemas.microsoft.com/office/drawing/2014/main" id="{B2551A3A-B461-F29D-B51D-639CB0D99AA5}"/>
              </a:ext>
            </a:extLst>
          </p:cNvPr>
          <p:cNvSpPr txBox="1">
            <a:spLocks/>
          </p:cNvSpPr>
          <p:nvPr/>
        </p:nvSpPr>
        <p:spPr>
          <a:xfrm>
            <a:off x="1218959" y="2483233"/>
            <a:ext cx="9830041" cy="2967542"/>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b="1" dirty="0"/>
              <a:t>Input</a:t>
            </a:r>
          </a:p>
          <a:p>
            <a:pPr lvl="1" hangingPunct="1"/>
            <a:r>
              <a:rPr lang="en-US" altLang="zh-CN" sz="3200" dirty="0">
                <a:ea typeface="Calibri"/>
                <a:cs typeface="Calibri"/>
                <a:sym typeface="Calibri"/>
              </a:rPr>
              <a:t>A trained model</a:t>
            </a:r>
          </a:p>
          <a:p>
            <a:pPr lvl="1" hangingPunct="1"/>
            <a:r>
              <a:rPr lang="en-US" altLang="zh-CN" sz="3200" dirty="0">
                <a:ea typeface="Calibri"/>
                <a:cs typeface="Calibri"/>
                <a:sym typeface="Calibri"/>
              </a:rPr>
              <a:t>Original LUT</a:t>
            </a:r>
          </a:p>
          <a:p>
            <a:pPr lvl="1" hangingPunct="1"/>
            <a:r>
              <a:rPr lang="en-US" altLang="zh-CN" sz="3200" dirty="0">
                <a:ea typeface="Calibri"/>
                <a:cs typeface="Calibri"/>
                <a:sym typeface="Calibri"/>
              </a:rPr>
              <a:t>The metrics function of accuracy and length</a:t>
            </a:r>
          </a:p>
          <a:p>
            <a:pPr marL="0" indent="0" hangingPunct="1">
              <a:buNone/>
            </a:pPr>
            <a:endParaRPr lang="en-US" sz="3200" b="1" dirty="0"/>
          </a:p>
        </p:txBody>
      </p:sp>
      <p:sp>
        <p:nvSpPr>
          <p:cNvPr id="6" name="Mutation and crossover create new SubCircuit candidates">
            <a:extLst>
              <a:ext uri="{FF2B5EF4-FFF2-40B4-BE49-F238E27FC236}">
                <a16:creationId xmlns:a16="http://schemas.microsoft.com/office/drawing/2014/main" id="{C68CE4EB-355E-0DD1-57F9-B72E0886F8D0}"/>
              </a:ext>
            </a:extLst>
          </p:cNvPr>
          <p:cNvSpPr txBox="1">
            <a:spLocks/>
          </p:cNvSpPr>
          <p:nvPr/>
        </p:nvSpPr>
        <p:spPr>
          <a:xfrm>
            <a:off x="1238008" y="10735481"/>
            <a:ext cx="9544292" cy="1503961"/>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b="1" dirty="0"/>
              <a:t>Output</a:t>
            </a:r>
          </a:p>
          <a:p>
            <a:pPr lvl="1" hangingPunct="1"/>
            <a:r>
              <a:rPr lang="en-US" altLang="zh-CN" sz="3200" b="0" dirty="0">
                <a:ea typeface="Calibri"/>
                <a:cs typeface="Calibri"/>
                <a:sym typeface="Calibri"/>
              </a:rPr>
              <a:t>A new LUT for ADMM</a:t>
            </a:r>
            <a:endParaRPr lang="en-US" sz="3200" b="1" dirty="0"/>
          </a:p>
          <a:p>
            <a:pPr lvl="1" hangingPunct="1"/>
            <a:endParaRPr lang="en-US" b="1" dirty="0"/>
          </a:p>
        </p:txBody>
      </p:sp>
      <p:pic>
        <p:nvPicPr>
          <p:cNvPr id="4" name="图片 3">
            <a:extLst>
              <a:ext uri="{FF2B5EF4-FFF2-40B4-BE49-F238E27FC236}">
                <a16:creationId xmlns:a16="http://schemas.microsoft.com/office/drawing/2014/main" id="{8EA25056-ADFC-EB55-03E8-199E70FAF9F2}"/>
              </a:ext>
            </a:extLst>
          </p:cNvPr>
          <p:cNvPicPr>
            <a:picLocks noChangeAspect="1"/>
          </p:cNvPicPr>
          <p:nvPr/>
        </p:nvPicPr>
        <p:blipFill>
          <a:blip r:embed="rId3"/>
          <a:stretch>
            <a:fillRect/>
          </a:stretch>
        </p:blipFill>
        <p:spPr>
          <a:xfrm>
            <a:off x="12801684" y="3266065"/>
            <a:ext cx="5845104" cy="2639724"/>
          </a:xfrm>
          <a:prstGeom prst="rect">
            <a:avLst/>
          </a:prstGeom>
        </p:spPr>
      </p:pic>
      <p:pic>
        <p:nvPicPr>
          <p:cNvPr id="7" name="图片 6">
            <a:extLst>
              <a:ext uri="{FF2B5EF4-FFF2-40B4-BE49-F238E27FC236}">
                <a16:creationId xmlns:a16="http://schemas.microsoft.com/office/drawing/2014/main" id="{57396887-0D69-D3AE-D6B3-23AEB69D30CB}"/>
              </a:ext>
            </a:extLst>
          </p:cNvPr>
          <p:cNvPicPr>
            <a:picLocks noChangeAspect="1"/>
          </p:cNvPicPr>
          <p:nvPr/>
        </p:nvPicPr>
        <p:blipFill>
          <a:blip r:embed="rId4"/>
          <a:stretch>
            <a:fillRect/>
          </a:stretch>
        </p:blipFill>
        <p:spPr>
          <a:xfrm>
            <a:off x="12801684" y="7684293"/>
            <a:ext cx="11003456" cy="1178349"/>
          </a:xfrm>
          <a:prstGeom prst="rect">
            <a:avLst/>
          </a:prstGeom>
        </p:spPr>
      </p:pic>
      <p:pic>
        <p:nvPicPr>
          <p:cNvPr id="9" name="图片 8">
            <a:extLst>
              <a:ext uri="{FF2B5EF4-FFF2-40B4-BE49-F238E27FC236}">
                <a16:creationId xmlns:a16="http://schemas.microsoft.com/office/drawing/2014/main" id="{31EACACA-A2D8-CDB5-CC9D-DD521426B630}"/>
              </a:ext>
            </a:extLst>
          </p:cNvPr>
          <p:cNvPicPr>
            <a:picLocks noChangeAspect="1"/>
          </p:cNvPicPr>
          <p:nvPr/>
        </p:nvPicPr>
        <p:blipFill>
          <a:blip r:embed="rId5"/>
          <a:stretch>
            <a:fillRect/>
          </a:stretch>
        </p:blipFill>
        <p:spPr>
          <a:xfrm>
            <a:off x="11481266" y="11025105"/>
            <a:ext cx="12609679" cy="1017170"/>
          </a:xfrm>
          <a:prstGeom prst="rect">
            <a:avLst/>
          </a:prstGeom>
          <a:ln w="38100">
            <a:solidFill>
              <a:srgbClr val="C00000"/>
            </a:solidFill>
          </a:ln>
        </p:spPr>
      </p:pic>
      <p:sp>
        <p:nvSpPr>
          <p:cNvPr id="15" name="Mutation and crossover create new SubCircuit candidates">
            <a:extLst>
              <a:ext uri="{FF2B5EF4-FFF2-40B4-BE49-F238E27FC236}">
                <a16:creationId xmlns:a16="http://schemas.microsoft.com/office/drawing/2014/main" id="{52545E44-5E3B-650F-65D0-8AC6FE80D8FD}"/>
              </a:ext>
            </a:extLst>
          </p:cNvPr>
          <p:cNvSpPr txBox="1">
            <a:spLocks/>
          </p:cNvSpPr>
          <p:nvPr/>
        </p:nvSpPr>
        <p:spPr>
          <a:xfrm>
            <a:off x="990497" y="6005599"/>
            <a:ext cx="12096992" cy="5167642"/>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altLang="zh-CN" b="1" dirty="0">
                <a:sym typeface="Calibri"/>
              </a:rPr>
              <a:t>For each parameter, Do</a:t>
            </a:r>
          </a:p>
          <a:p>
            <a:pPr lvl="1" hangingPunct="1"/>
            <a:r>
              <a:rPr lang="en-US" altLang="zh-CN" sz="3200" dirty="0">
                <a:ea typeface="Calibri"/>
                <a:cs typeface="Calibri"/>
                <a:sym typeface="Calibri"/>
              </a:rPr>
              <a:t>Replace it with points at compression level in original LUT while fixing other parameters</a:t>
            </a:r>
          </a:p>
          <a:p>
            <a:pPr lvl="1" hangingPunct="1"/>
            <a:r>
              <a:rPr lang="en-US" altLang="zh-CN" sz="3200" dirty="0">
                <a:ea typeface="Calibri"/>
                <a:cs typeface="Calibri"/>
                <a:sym typeface="Calibri"/>
              </a:rPr>
              <a:t>Calculate the metrics of each new model</a:t>
            </a:r>
          </a:p>
          <a:p>
            <a:pPr lvl="1" hangingPunct="1"/>
            <a:r>
              <a:rPr lang="en-US" altLang="zh-CN" sz="3200" dirty="0">
                <a:ea typeface="Calibri"/>
                <a:cs typeface="Calibri"/>
                <a:sym typeface="Calibri"/>
              </a:rPr>
              <a:t>Select the point with the highest metric as the compression level for ADMM</a:t>
            </a:r>
          </a:p>
        </p:txBody>
      </p:sp>
    </p:spTree>
    <p:extLst>
      <p:ext uri="{BB962C8B-B14F-4D97-AF65-F5344CB8AC3E}">
        <p14:creationId xmlns:p14="http://schemas.microsoft.com/office/powerpoint/2010/main" val="2898088085"/>
      </p:ext>
    </p:extLst>
  </p:cSld>
  <p:clrMapOvr>
    <a:masterClrMapping/>
  </p:clrMapOvr>
  <p:transition spd="med"/>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535602" y="-65731"/>
            <a:ext cx="12848398" cy="13662204"/>
          </a:xfrm>
          <a:prstGeom prst="rect">
            <a:avLst/>
          </a:prstGeom>
          <a:noFill/>
          <a:ln>
            <a:noFill/>
          </a:ln>
        </p:spPr>
      </p:pic>
      <p:sp>
        <p:nvSpPr>
          <p:cNvPr id="3490" name="Mutation and Crossover"/>
          <p:cNvSpPr txBox="1">
            <a:spLocks noGrp="1"/>
          </p:cNvSpPr>
          <p:nvPr>
            <p:ph type="title"/>
          </p:nvPr>
        </p:nvSpPr>
        <p:spPr>
          <a:xfrm>
            <a:off x="536019" y="267705"/>
            <a:ext cx="10999583" cy="2516521"/>
          </a:xfrm>
          <a:prstGeom prst="rect">
            <a:avLst/>
          </a:prstGeom>
        </p:spPr>
        <p:txBody>
          <a:bodyPr>
            <a:normAutofit fontScale="90000"/>
          </a:bodyPr>
          <a:lstStyle/>
          <a:p>
            <a:pPr algn="l"/>
            <a:r>
              <a:rPr lang="en-US" b="0" dirty="0">
                <a:solidFill>
                  <a:schemeClr val="tx1"/>
                </a:solidFill>
              </a:rPr>
              <a:t>Hands-On Tutorial (2)</a:t>
            </a:r>
            <a:br>
              <a:rPr lang="en-US" dirty="0">
                <a:solidFill>
                  <a:schemeClr val="tx1"/>
                </a:solidFill>
              </a:rPr>
            </a:br>
            <a:r>
              <a:rPr lang="en-US" i="1" dirty="0">
                <a:solidFill>
                  <a:schemeClr val="tx1"/>
                </a:solidFill>
              </a:rPr>
              <a:t>Reconstruct LUT for ADMM </a:t>
            </a:r>
            <a:endParaRPr i="1"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165</a:t>
            </a:fld>
            <a:endParaRPr/>
          </a:p>
        </p:txBody>
      </p:sp>
      <p:pic>
        <p:nvPicPr>
          <p:cNvPr id="5" name="Google Shape;149;p8" descr="GitHub: Where the world builds software · GitHub">
            <a:extLst>
              <a:ext uri="{FF2B5EF4-FFF2-40B4-BE49-F238E27FC236}">
                <a16:creationId xmlns:a16="http://schemas.microsoft.com/office/drawing/2014/main" id="{6430C177-89B3-539B-4CB9-24A9DCB2E6C1}"/>
              </a:ext>
            </a:extLst>
          </p:cNvPr>
          <p:cNvPicPr preferRelativeResize="0">
            <a:picLocks/>
          </p:cNvPicPr>
          <p:nvPr/>
        </p:nvPicPr>
        <p:blipFill rotWithShape="1">
          <a:blip r:embed="rId4">
            <a:alphaModFix/>
          </a:blip>
          <a:srcRect l="23749" r="23750"/>
          <a:stretch/>
        </p:blipFill>
        <p:spPr>
          <a:xfrm>
            <a:off x="4089400" y="4238164"/>
            <a:ext cx="6235700" cy="5710237"/>
          </a:xfrm>
          <a:prstGeom prst="rect">
            <a:avLst/>
          </a:prstGeom>
          <a:noFill/>
          <a:ln>
            <a:noFill/>
          </a:ln>
        </p:spPr>
      </p:pic>
      <p:pic>
        <p:nvPicPr>
          <p:cNvPr id="7" name="Google Shape;150;p8" descr="Google Colaboratory">
            <a:hlinkClick r:id="rId5"/>
            <a:extLst>
              <a:ext uri="{FF2B5EF4-FFF2-40B4-BE49-F238E27FC236}">
                <a16:creationId xmlns:a16="http://schemas.microsoft.com/office/drawing/2014/main" id="{79E56995-68E8-443E-59E3-6343B0B7891D}"/>
              </a:ext>
            </a:extLst>
          </p:cNvPr>
          <p:cNvPicPr preferRelativeResize="0">
            <a:picLocks/>
          </p:cNvPicPr>
          <p:nvPr/>
        </p:nvPicPr>
        <p:blipFill rotWithShape="1">
          <a:blip r:embed="rId6">
            <a:alphaModFix/>
          </a:blip>
          <a:srcRect/>
          <a:stretch/>
        </p:blipFill>
        <p:spPr>
          <a:xfrm>
            <a:off x="15289658" y="5159405"/>
            <a:ext cx="5371135" cy="4788996"/>
          </a:xfrm>
          <a:prstGeom prst="rect">
            <a:avLst/>
          </a:prstGeom>
          <a:noFill/>
          <a:ln>
            <a:noFill/>
          </a:ln>
        </p:spPr>
      </p:pic>
    </p:spTree>
    <p:extLst>
      <p:ext uri="{BB962C8B-B14F-4D97-AF65-F5344CB8AC3E}">
        <p14:creationId xmlns:p14="http://schemas.microsoft.com/office/powerpoint/2010/main" val="3381130040"/>
      </p:ext>
    </p:extLst>
  </p:cSld>
  <p:clrMapOvr>
    <a:masterClrMapping/>
  </p:clrMapOvr>
  <p:transition spd="med"/>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7" name="QuantumNAS"/>
          <p:cNvSpPr txBox="1">
            <a:spLocks noGrp="1"/>
          </p:cNvSpPr>
          <p:nvPr>
            <p:ph type="title"/>
          </p:nvPr>
        </p:nvSpPr>
        <p:spPr>
          <a:xfrm>
            <a:off x="932088" y="313122"/>
            <a:ext cx="21944882" cy="2516521"/>
          </a:xfrm>
          <a:prstGeom prst="rect">
            <a:avLst/>
          </a:prstGeom>
        </p:spPr>
        <p:txBody>
          <a:bodyPr/>
          <a:lstStyle/>
          <a:p>
            <a:r>
              <a:rPr lang="en-US" err="1"/>
              <a:t>CompVQC</a:t>
            </a:r>
            <a:endParaRPr/>
          </a:p>
        </p:txBody>
      </p:sp>
      <p:sp>
        <p:nvSpPr>
          <p:cNvPr id="3498" name="SuperCircuit Construction and Training…"/>
          <p:cNvSpPr txBox="1">
            <a:spLocks noGrp="1"/>
          </p:cNvSpPr>
          <p:nvPr>
            <p:ph type="body" idx="1"/>
          </p:nvPr>
        </p:nvSpPr>
        <p:spPr>
          <a:xfrm>
            <a:off x="1526064" y="3102886"/>
            <a:ext cx="21637777" cy="7954921"/>
          </a:xfrm>
          <a:prstGeom prst="rect">
            <a:avLst/>
          </a:prstGeom>
        </p:spPr>
        <p:txBody>
          <a:bodyPr/>
          <a:lstStyle/>
          <a:p>
            <a:pPr>
              <a:lnSpc>
                <a:spcPct val="100000"/>
              </a:lnSpc>
              <a:spcBef>
                <a:spcPts val="5000"/>
              </a:spcBef>
              <a:defRPr sz="5000" spc="-1">
                <a:solidFill>
                  <a:srgbClr val="D5D5D5"/>
                </a:solidFill>
              </a:defRPr>
            </a:pPr>
            <a:r>
              <a:rPr lang="en-US" sz="5000" spc="-1" dirty="0">
                <a:solidFill>
                  <a:srgbClr val="D5D5D5"/>
                </a:solidFill>
              </a:rPr>
              <a:t>LUT Construction and Training a Quantum Model</a:t>
            </a:r>
            <a:endParaRPr sz="5000" spc="-1" dirty="0">
              <a:solidFill>
                <a:srgbClr val="D5D5D5"/>
              </a:solidFill>
            </a:endParaRPr>
          </a:p>
          <a:p>
            <a:pPr>
              <a:lnSpc>
                <a:spcPct val="100000"/>
              </a:lnSpc>
              <a:spcBef>
                <a:spcPts val="5000"/>
              </a:spcBef>
              <a:defRPr sz="5000" spc="-1">
                <a:solidFill>
                  <a:srgbClr val="D5D5D5"/>
                </a:solidFill>
              </a:defRPr>
            </a:pPr>
            <a:r>
              <a:rPr lang="en-US" dirty="0"/>
              <a:t>Reconstruct LUT for ADMM</a:t>
            </a:r>
          </a:p>
          <a:p>
            <a:pPr>
              <a:lnSpc>
                <a:spcPct val="100000"/>
              </a:lnSpc>
              <a:spcBef>
                <a:spcPts val="5000"/>
              </a:spcBef>
              <a:defRPr sz="5000" spc="-1">
                <a:solidFill>
                  <a:srgbClr val="D5D5D5"/>
                </a:solidFill>
              </a:defRPr>
            </a:pPr>
            <a:r>
              <a:rPr lang="en-US" dirty="0">
                <a:solidFill>
                  <a:schemeClr val="tx1"/>
                </a:solidFill>
              </a:rPr>
              <a:t>Compression based on ADMM</a:t>
            </a:r>
          </a:p>
          <a:p>
            <a:pPr>
              <a:lnSpc>
                <a:spcPct val="100000"/>
              </a:lnSpc>
              <a:spcBef>
                <a:spcPts val="5000"/>
              </a:spcBef>
              <a:defRPr sz="5000" spc="-1">
                <a:solidFill>
                  <a:srgbClr val="D5D5D5"/>
                </a:solidFill>
              </a:defRPr>
            </a:pPr>
            <a:r>
              <a:rPr lang="en-US" dirty="0"/>
              <a:t>Deployment</a:t>
            </a:r>
            <a:endParaRPr dirty="0"/>
          </a:p>
        </p:txBody>
      </p:sp>
      <p:sp>
        <p:nvSpPr>
          <p:cNvPr id="34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166</a:t>
            </a:fld>
            <a:endParaRPr/>
          </a:p>
        </p:txBody>
      </p:sp>
    </p:spTree>
    <p:extLst>
      <p:ext uri="{BB962C8B-B14F-4D97-AF65-F5344CB8AC3E}">
        <p14:creationId xmlns:p14="http://schemas.microsoft.com/office/powerpoint/2010/main" val="1695841451"/>
      </p:ext>
    </p:extLst>
  </p:cSld>
  <p:clrMapOvr>
    <a:masterClrMapping/>
  </p:clrMapOvr>
  <p:transition spd="med"/>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err="1"/>
              <a:t>CompVQC</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167</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Compression based on ADMM</a:t>
            </a:r>
          </a:p>
        </p:txBody>
      </p:sp>
      <p:pic>
        <p:nvPicPr>
          <p:cNvPr id="4" name="Google Shape;157;g152b6fa84dd_1_6">
            <a:extLst>
              <a:ext uri="{FF2B5EF4-FFF2-40B4-BE49-F238E27FC236}">
                <a16:creationId xmlns:a16="http://schemas.microsoft.com/office/drawing/2014/main" id="{19709040-334F-889C-6685-0334ECFE5143}"/>
              </a:ext>
            </a:extLst>
          </p:cNvPr>
          <p:cNvPicPr preferRelativeResize="0"/>
          <p:nvPr/>
        </p:nvPicPr>
        <p:blipFill rotWithShape="1">
          <a:blip r:embed="rId3">
            <a:alphaModFix/>
          </a:blip>
          <a:srcRect/>
          <a:stretch/>
        </p:blipFill>
        <p:spPr>
          <a:xfrm>
            <a:off x="1799816" y="4164696"/>
            <a:ext cx="20012433" cy="7445927"/>
          </a:xfrm>
          <a:prstGeom prst="rect">
            <a:avLst/>
          </a:prstGeom>
          <a:noFill/>
          <a:ln>
            <a:noFill/>
          </a:ln>
        </p:spPr>
      </p:pic>
      <p:sp>
        <p:nvSpPr>
          <p:cNvPr id="8" name="文本框 7">
            <a:extLst>
              <a:ext uri="{FF2B5EF4-FFF2-40B4-BE49-F238E27FC236}">
                <a16:creationId xmlns:a16="http://schemas.microsoft.com/office/drawing/2014/main" id="{699F04AF-6677-887E-CC46-48FCB4B2D663}"/>
              </a:ext>
            </a:extLst>
          </p:cNvPr>
          <p:cNvSpPr txBox="1"/>
          <p:nvPr/>
        </p:nvSpPr>
        <p:spPr>
          <a:xfrm>
            <a:off x="1761716" y="2891282"/>
            <a:ext cx="22355583" cy="699102"/>
          </a:xfrm>
          <a:prstGeom prst="rect">
            <a:avLst/>
          </a:prstGeom>
          <a:noFill/>
        </p:spPr>
        <p:txBody>
          <a:bodyPr wrap="square" rtlCol="0">
            <a:spAutoFit/>
          </a:bodyPr>
          <a:lstStyle/>
          <a:p>
            <a:pPr algn="l"/>
            <a:r>
              <a:rPr lang="en-US" sz="3600" b="0" dirty="0">
                <a:cs typeface="Times New Roman" panose="02020603050405020304" pitchFamily="18" charset="0"/>
              </a:rPr>
              <a:t>Each parameter can either be compressed to the target value in </a:t>
            </a:r>
            <a:r>
              <a:rPr lang="en-US" sz="3600" i="1" dirty="0" err="1">
                <a:cs typeface="Times New Roman" panose="02020603050405020304" pitchFamily="18" charset="0"/>
              </a:rPr>
              <a:t>T</a:t>
            </a:r>
            <a:r>
              <a:rPr lang="en-US" sz="3600" i="1" baseline="30000" dirty="0" err="1">
                <a:cs typeface="Times New Roman" panose="02020603050405020304" pitchFamily="18" charset="0"/>
              </a:rPr>
              <a:t>admm</a:t>
            </a:r>
            <a:r>
              <a:rPr lang="en-US" sz="3600" i="1" dirty="0">
                <a:cs typeface="Times New Roman" panose="02020603050405020304" pitchFamily="18" charset="0"/>
              </a:rPr>
              <a:t> </a:t>
            </a:r>
            <a:r>
              <a:rPr lang="en-US" sz="3600" b="0" dirty="0">
                <a:cs typeface="Times New Roman" panose="02020603050405020304" pitchFamily="18" charset="0"/>
              </a:rPr>
              <a:t>or not compressed.</a:t>
            </a:r>
          </a:p>
        </p:txBody>
      </p:sp>
      <p:sp>
        <p:nvSpPr>
          <p:cNvPr id="10" name="Google Shape;159;g152b6fa84dd_1_6">
            <a:extLst>
              <a:ext uri="{FF2B5EF4-FFF2-40B4-BE49-F238E27FC236}">
                <a16:creationId xmlns:a16="http://schemas.microsoft.com/office/drawing/2014/main" id="{C9195965-E4E4-4F85-9757-C2B1983582CE}"/>
              </a:ext>
            </a:extLst>
          </p:cNvPr>
          <p:cNvSpPr/>
          <p:nvPr/>
        </p:nvSpPr>
        <p:spPr>
          <a:xfrm>
            <a:off x="16116300" y="4374246"/>
            <a:ext cx="6572249" cy="7293527"/>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12" name="Google Shape;159;g152b6fa84dd_1_6">
            <a:extLst>
              <a:ext uri="{FF2B5EF4-FFF2-40B4-BE49-F238E27FC236}">
                <a16:creationId xmlns:a16="http://schemas.microsoft.com/office/drawing/2014/main" id="{91D75035-4ABF-4F4E-E61B-77281D4758AE}"/>
              </a:ext>
            </a:extLst>
          </p:cNvPr>
          <p:cNvSpPr/>
          <p:nvPr/>
        </p:nvSpPr>
        <p:spPr>
          <a:xfrm>
            <a:off x="1761716" y="4336146"/>
            <a:ext cx="8449084" cy="7255427"/>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14" name="Google Shape;160;g152b6fa84dd_1_6">
            <a:extLst>
              <a:ext uri="{FF2B5EF4-FFF2-40B4-BE49-F238E27FC236}">
                <a16:creationId xmlns:a16="http://schemas.microsoft.com/office/drawing/2014/main" id="{FA7D49A1-31E9-5B3C-98AB-22517D811DF2}"/>
              </a:ext>
            </a:extLst>
          </p:cNvPr>
          <p:cNvSpPr/>
          <p:nvPr/>
        </p:nvSpPr>
        <p:spPr>
          <a:xfrm>
            <a:off x="10077450" y="4393297"/>
            <a:ext cx="6038850" cy="2579004"/>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3" name="Google Shape;159;g152b6fa84dd_1_6">
            <a:extLst>
              <a:ext uri="{FF2B5EF4-FFF2-40B4-BE49-F238E27FC236}">
                <a16:creationId xmlns:a16="http://schemas.microsoft.com/office/drawing/2014/main" id="{C7FF3E54-F7B2-35AD-C9C3-AAA56CA5E021}"/>
              </a:ext>
            </a:extLst>
          </p:cNvPr>
          <p:cNvSpPr/>
          <p:nvPr/>
        </p:nvSpPr>
        <p:spPr>
          <a:xfrm>
            <a:off x="10024857" y="6953252"/>
            <a:ext cx="2914650" cy="4196993"/>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2814646444"/>
      </p:ext>
    </p:extLst>
  </p:cSld>
  <p:clrMapOvr>
    <a:masterClrMapping/>
  </p:clrMapOvr>
  <p:transition spd="med"/>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err="1"/>
              <a:t>CompVQC</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168</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Compression based on ADMM</a:t>
            </a:r>
          </a:p>
        </p:txBody>
      </p:sp>
      <p:sp>
        <p:nvSpPr>
          <p:cNvPr id="10" name="Google Shape;159;g152b6fa84dd_1_6">
            <a:extLst>
              <a:ext uri="{FF2B5EF4-FFF2-40B4-BE49-F238E27FC236}">
                <a16:creationId xmlns:a16="http://schemas.microsoft.com/office/drawing/2014/main" id="{C9195965-E4E4-4F85-9757-C2B1983582CE}"/>
              </a:ext>
            </a:extLst>
          </p:cNvPr>
          <p:cNvSpPr/>
          <p:nvPr/>
        </p:nvSpPr>
        <p:spPr>
          <a:xfrm>
            <a:off x="16116300" y="4374246"/>
            <a:ext cx="6572249" cy="7293527"/>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3" name="Google Shape;159;g152b6fa84dd_1_6">
            <a:extLst>
              <a:ext uri="{FF2B5EF4-FFF2-40B4-BE49-F238E27FC236}">
                <a16:creationId xmlns:a16="http://schemas.microsoft.com/office/drawing/2014/main" id="{C7FF3E54-F7B2-35AD-C9C3-AAA56CA5E021}"/>
              </a:ext>
            </a:extLst>
          </p:cNvPr>
          <p:cNvSpPr/>
          <p:nvPr/>
        </p:nvSpPr>
        <p:spPr>
          <a:xfrm>
            <a:off x="10039350" y="7004407"/>
            <a:ext cx="2914650" cy="4196993"/>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
        <p:nvSpPr>
          <p:cNvPr id="5" name="Google Shape;213;g153274a93cc_2_12">
            <a:extLst>
              <a:ext uri="{FF2B5EF4-FFF2-40B4-BE49-F238E27FC236}">
                <a16:creationId xmlns:a16="http://schemas.microsoft.com/office/drawing/2014/main" id="{21967AAB-FDB8-E4F4-AF8C-0B06D4C4D44C}"/>
              </a:ext>
            </a:extLst>
          </p:cNvPr>
          <p:cNvSpPr txBox="1"/>
          <p:nvPr/>
        </p:nvSpPr>
        <p:spPr>
          <a:xfrm>
            <a:off x="1770347" y="2891282"/>
            <a:ext cx="21944881" cy="816220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0" dirty="0">
                <a:cs typeface="Times New Roman" panose="02020603050405020304" pitchFamily="18" charset="0"/>
              </a:rPr>
              <a:t>Given reconstructed compression-level LUT </a:t>
            </a:r>
            <a:r>
              <a:rPr lang="en-US" sz="3200" b="0" i="1" dirty="0" err="1">
                <a:cs typeface="Times New Roman" panose="02020603050405020304" pitchFamily="18" charset="0"/>
              </a:rPr>
              <a:t>T</a:t>
            </a:r>
            <a:r>
              <a:rPr lang="en-US" sz="3200" b="0" i="1" baseline="30000" dirty="0" err="1">
                <a:cs typeface="Times New Roman" panose="02020603050405020304" pitchFamily="18" charset="0"/>
              </a:rPr>
              <a:t>admm</a:t>
            </a:r>
            <a:r>
              <a:rPr lang="en-US" sz="3200" b="0" dirty="0">
                <a:cs typeface="Times New Roman" panose="02020603050405020304" pitchFamily="18" charset="0"/>
              </a:rPr>
              <a:t>, the CQCP is formulated as</a:t>
            </a:r>
            <a:r>
              <a:rPr lang="en-US" sz="3200" dirty="0">
                <a:cs typeface="Times New Roman" panose="02020603050405020304" pitchFamily="18" charset="0"/>
              </a:rPr>
              <a:t>:</a:t>
            </a:r>
            <a:endParaRPr sz="3200" dirty="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3200" b="0" i="1" dirty="0">
                <a:latin typeface="Times New Roman" panose="02020603050405020304" pitchFamily="18" charset="0"/>
                <a:cs typeface="Times New Roman" panose="02020603050405020304" pitchFamily="18" charset="0"/>
              </a:rPr>
              <a:t>Z</a:t>
            </a:r>
            <a:r>
              <a:rPr lang="en-US" sz="3200" b="0" dirty="0">
                <a:cs typeface="Times New Roman" panose="02020603050405020304" pitchFamily="18" charset="0"/>
              </a:rPr>
              <a:t>: a set of auxiliary variables for subproblem decomposition and </a:t>
            </a:r>
            <a:r>
              <a:rPr lang="en-US" sz="3200" b="0" i="1" dirty="0">
                <a:cs typeface="Times New Roman" panose="02020603050405020304" pitchFamily="18" charset="0"/>
              </a:rPr>
              <a:t>z</a:t>
            </a:r>
            <a:r>
              <a:rPr lang="en-US" sz="3200" b="0" i="1" baseline="-25000" dirty="0">
                <a:cs typeface="Times New Roman" panose="02020603050405020304" pitchFamily="18" charset="0"/>
              </a:rPr>
              <a:t>i</a:t>
            </a:r>
            <a:r>
              <a:rPr lang="en-US" sz="3200" b="0" i="1" dirty="0">
                <a:cs typeface="Times New Roman" panose="02020603050405020304" pitchFamily="18" charset="0"/>
              </a:rPr>
              <a:t> </a:t>
            </a:r>
            <a:r>
              <a:rPr lang="en-US" sz="3200" b="0" dirty="0">
                <a:cs typeface="Times New Roman" panose="02020603050405020304" pitchFamily="18" charset="0"/>
              </a:rPr>
              <a:t>∈ </a:t>
            </a:r>
            <a:r>
              <a:rPr lang="en-US" sz="3200" dirty="0">
                <a:cs typeface="Times New Roman" panose="02020603050405020304" pitchFamily="18" charset="0"/>
              </a:rPr>
              <a:t>Z</a:t>
            </a:r>
            <a:r>
              <a:rPr lang="en-US" sz="3200" b="0" dirty="0">
                <a:cs typeface="Times New Roman" panose="02020603050405020304" pitchFamily="18" charset="0"/>
              </a:rPr>
              <a:t> is corresponding to </a:t>
            </a:r>
            <a:r>
              <a:rPr lang="en-US" sz="3200" b="0" dirty="0" err="1">
                <a:cs typeface="Times New Roman" panose="02020603050405020304" pitchFamily="18" charset="0"/>
              </a:rPr>
              <a:t>θ</a:t>
            </a:r>
            <a:r>
              <a:rPr lang="en-US" sz="3200" b="0" baseline="-25000" dirty="0" err="1">
                <a:cs typeface="Times New Roman" panose="02020603050405020304" pitchFamily="18" charset="0"/>
              </a:rPr>
              <a:t>i</a:t>
            </a:r>
            <a:r>
              <a:rPr lang="en-US" sz="3200" b="0" dirty="0">
                <a:cs typeface="Times New Roman" panose="02020603050405020304" pitchFamily="18" charset="0"/>
              </a:rPr>
              <a:t> ∈ </a:t>
            </a:r>
            <a:r>
              <a:rPr lang="en-US" sz="3200" dirty="0">
                <a:cs typeface="Times New Roman" panose="02020603050405020304" pitchFamily="18" charset="0"/>
              </a:rPr>
              <a:t>θ</a:t>
            </a:r>
            <a:endParaRPr sz="3200" b="0" dirty="0">
              <a:cs typeface="Times New Roman" panose="02020603050405020304" pitchFamily="18" charset="0"/>
            </a:endParaRPr>
          </a:p>
          <a:p>
            <a:pPr marL="0" lvl="0" indent="0" algn="l" rtl="0">
              <a:spcBef>
                <a:spcPts val="0"/>
              </a:spcBef>
              <a:spcAft>
                <a:spcPts val="0"/>
              </a:spcAft>
              <a:buNone/>
            </a:pPr>
            <a:r>
              <a:rPr lang="en-US" sz="3200" b="0" dirty="0">
                <a:latin typeface="Times New Roman" panose="02020603050405020304" pitchFamily="18" charset="0"/>
                <a:cs typeface="Times New Roman" panose="02020603050405020304" pitchFamily="18" charset="0"/>
              </a:rPr>
              <a:t> </a:t>
            </a:r>
            <a:r>
              <a:rPr lang="en-US" sz="3200" b="0" i="1" dirty="0">
                <a:latin typeface="Times New Roman" panose="02020603050405020304" pitchFamily="18" charset="0"/>
                <a:cs typeface="Times New Roman" panose="02020603050405020304" pitchFamily="18" charset="0"/>
              </a:rPr>
              <a:t>f(</a:t>
            </a:r>
            <a:r>
              <a:rPr lang="en-US" sz="3200" i="1" dirty="0">
                <a:latin typeface="Times New Roman" panose="02020603050405020304" pitchFamily="18" charset="0"/>
                <a:cs typeface="Times New Roman" panose="02020603050405020304" pitchFamily="18" charset="0"/>
              </a:rPr>
              <a:t>W(θ)</a:t>
            </a:r>
            <a:r>
              <a:rPr lang="en-US" sz="3200" b="0" dirty="0">
                <a:latin typeface="Times New Roman" panose="02020603050405020304" pitchFamily="18" charset="0"/>
                <a:cs typeface="Times New Roman" panose="02020603050405020304" pitchFamily="18" charset="0"/>
              </a:rPr>
              <a:t>) + </a:t>
            </a:r>
            <a:r>
              <a:rPr lang="en-US" sz="3200" b="0" i="1" dirty="0">
                <a:latin typeface="Times New Roman" panose="02020603050405020304" pitchFamily="18" charset="0"/>
                <a:cs typeface="Times New Roman" panose="02020603050405020304" pitchFamily="18" charset="0"/>
              </a:rPr>
              <a:t>TCD</a:t>
            </a:r>
            <a:r>
              <a:rPr lang="en-US" sz="3200" b="0" dirty="0">
                <a:latin typeface="Times New Roman" panose="02020603050405020304" pitchFamily="18" charset="0"/>
                <a:cs typeface="Times New Roman" panose="02020603050405020304" pitchFamily="18" charset="0"/>
              </a:rPr>
              <a:t>(</a:t>
            </a:r>
            <a:r>
              <a:rPr lang="en-US" sz="3200" i="1" dirty="0">
                <a:latin typeface="Times New Roman" panose="02020603050405020304" pitchFamily="18" charset="0"/>
                <a:cs typeface="Times New Roman" panose="02020603050405020304" pitchFamily="18" charset="0"/>
              </a:rPr>
              <a:t>Z</a:t>
            </a:r>
            <a:r>
              <a:rPr lang="en-US" sz="3200" b="0" dirty="0">
                <a:latin typeface="Times New Roman" panose="02020603050405020304" pitchFamily="18" charset="0"/>
                <a:cs typeface="Times New Roman" panose="02020603050405020304" pitchFamily="18" charset="0"/>
              </a:rPr>
              <a:t>) </a:t>
            </a:r>
            <a:r>
              <a:rPr lang="en-US" sz="3200" b="0" dirty="0">
                <a:cs typeface="Times New Roman" panose="02020603050405020304" pitchFamily="18" charset="0"/>
              </a:rPr>
              <a:t>: the objective function in the original CQCP problem(previously seen). </a:t>
            </a:r>
            <a:endParaRPr sz="3200" b="0" dirty="0">
              <a:cs typeface="Times New Roman" panose="02020603050405020304" pitchFamily="18" charset="0"/>
            </a:endParaRPr>
          </a:p>
          <a:p>
            <a:pPr marL="0" lvl="0" indent="0" algn="l" rtl="0">
              <a:spcBef>
                <a:spcPts val="0"/>
              </a:spcBef>
              <a:spcAft>
                <a:spcPts val="0"/>
              </a:spcAft>
              <a:buNone/>
            </a:pPr>
            <a:endParaRPr sz="3600" b="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3600" b="0" i="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3600" b="0" i="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3600" b="0" i="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3200" b="0" i="1" dirty="0">
                <a:latin typeface="Times New Roman" panose="02020603050405020304" pitchFamily="18" charset="0"/>
                <a:cs typeface="Times New Roman" panose="02020603050405020304" pitchFamily="18" charset="0"/>
              </a:rPr>
              <a:t>c</a:t>
            </a:r>
            <a:r>
              <a:rPr lang="en-US" sz="3200" b="0" i="1" baseline="-25000" dirty="0">
                <a:latin typeface="Times New Roman" panose="02020603050405020304" pitchFamily="18" charset="0"/>
                <a:cs typeface="Times New Roman" panose="02020603050405020304" pitchFamily="18" charset="0"/>
              </a:rPr>
              <a:t>i</a:t>
            </a:r>
            <a:r>
              <a:rPr lang="en-US" sz="3200" b="0" i="1" dirty="0">
                <a:latin typeface="Times New Roman" panose="02020603050405020304" pitchFamily="18" charset="0"/>
                <a:cs typeface="Times New Roman" panose="02020603050405020304" pitchFamily="18" charset="0"/>
              </a:rPr>
              <a:t>(Z</a:t>
            </a:r>
            <a:r>
              <a:rPr lang="en-US" sz="3200" b="0" i="1" baseline="-25000" dirty="0">
                <a:latin typeface="Times New Roman" panose="02020603050405020304" pitchFamily="18" charset="0"/>
                <a:cs typeface="Times New Roman" panose="02020603050405020304" pitchFamily="18" charset="0"/>
              </a:rPr>
              <a:t>i</a:t>
            </a:r>
            <a:r>
              <a:rPr lang="en-US" sz="3200" b="0" i="1" dirty="0">
                <a:latin typeface="Times New Roman" panose="02020603050405020304" pitchFamily="18" charset="0"/>
                <a:cs typeface="Times New Roman" panose="02020603050405020304" pitchFamily="18" charset="0"/>
              </a:rPr>
              <a:t>): </a:t>
            </a:r>
            <a:r>
              <a:rPr lang="en-US" sz="3200" b="0" dirty="0">
                <a:cs typeface="Times New Roman" panose="02020603050405020304" pitchFamily="18" charset="0"/>
              </a:rPr>
              <a:t>An indicator function to serve as a penalty term</a:t>
            </a:r>
          </a:p>
          <a:p>
            <a:pPr marL="0" lvl="0" indent="0" algn="l" rtl="0">
              <a:spcBef>
                <a:spcPts val="0"/>
              </a:spcBef>
              <a:spcAft>
                <a:spcPts val="0"/>
              </a:spcAft>
              <a:buNone/>
            </a:pPr>
            <a:r>
              <a:rPr lang="en-US" sz="3200" b="0" i="1" dirty="0" err="1">
                <a:latin typeface="Times New Roman" panose="02020603050405020304" pitchFamily="18" charset="0"/>
                <a:cs typeface="Times New Roman" panose="02020603050405020304" pitchFamily="18" charset="0"/>
              </a:rPr>
              <a:t>mask</a:t>
            </a:r>
            <a:r>
              <a:rPr lang="en-US" sz="3200" b="0" i="1" baseline="30000" dirty="0" err="1">
                <a:latin typeface="Times New Roman" panose="02020603050405020304" pitchFamily="18" charset="0"/>
                <a:cs typeface="Times New Roman" panose="02020603050405020304" pitchFamily="18" charset="0"/>
              </a:rPr>
              <a:t>r</a:t>
            </a:r>
            <a:r>
              <a:rPr lang="en-US" sz="3200" b="0" dirty="0">
                <a:latin typeface="Times New Roman" panose="02020603050405020304" pitchFamily="18" charset="0"/>
                <a:cs typeface="Times New Roman" panose="02020603050405020304" pitchFamily="18" charset="0"/>
              </a:rPr>
              <a:t>: </a:t>
            </a:r>
            <a:r>
              <a:rPr lang="en-US" sz="3200" b="0" dirty="0">
                <a:cs typeface="Times New Roman" panose="02020603050405020304" pitchFamily="18" charset="0"/>
              </a:rPr>
              <a:t>variable to indicate whether the parameters will be compressed at iteration </a:t>
            </a:r>
            <a:r>
              <a:rPr lang="en-US" sz="3200" b="0" i="1" dirty="0">
                <a:cs typeface="Times New Roman" panose="02020603050405020304" pitchFamily="18" charset="0"/>
              </a:rPr>
              <a:t>r.</a:t>
            </a:r>
          </a:p>
        </p:txBody>
      </p:sp>
      <p:pic>
        <p:nvPicPr>
          <p:cNvPr id="7" name="图片 6">
            <a:extLst>
              <a:ext uri="{FF2B5EF4-FFF2-40B4-BE49-F238E27FC236}">
                <a16:creationId xmlns:a16="http://schemas.microsoft.com/office/drawing/2014/main" id="{580CD8B8-7BA4-D79E-6100-317663A7CFC1}"/>
              </a:ext>
            </a:extLst>
          </p:cNvPr>
          <p:cNvPicPr>
            <a:picLocks noChangeAspect="1"/>
          </p:cNvPicPr>
          <p:nvPr/>
        </p:nvPicPr>
        <p:blipFill>
          <a:blip r:embed="rId3"/>
          <a:stretch>
            <a:fillRect/>
          </a:stretch>
        </p:blipFill>
        <p:spPr>
          <a:xfrm>
            <a:off x="6368754" y="3850491"/>
            <a:ext cx="8166396" cy="1959935"/>
          </a:xfrm>
          <a:prstGeom prst="rect">
            <a:avLst/>
          </a:prstGeom>
        </p:spPr>
      </p:pic>
      <p:pic>
        <p:nvPicPr>
          <p:cNvPr id="11" name="图片 10">
            <a:extLst>
              <a:ext uri="{FF2B5EF4-FFF2-40B4-BE49-F238E27FC236}">
                <a16:creationId xmlns:a16="http://schemas.microsoft.com/office/drawing/2014/main" id="{4E6B4869-0889-4534-D68F-586637C9976F}"/>
              </a:ext>
            </a:extLst>
          </p:cNvPr>
          <p:cNvPicPr>
            <a:picLocks noChangeAspect="1"/>
          </p:cNvPicPr>
          <p:nvPr/>
        </p:nvPicPr>
        <p:blipFill>
          <a:blip r:embed="rId4"/>
          <a:stretch>
            <a:fillRect/>
          </a:stretch>
        </p:blipFill>
        <p:spPr>
          <a:xfrm>
            <a:off x="6528281" y="7561366"/>
            <a:ext cx="9339263" cy="1683120"/>
          </a:xfrm>
          <a:prstGeom prst="rect">
            <a:avLst/>
          </a:prstGeom>
        </p:spPr>
      </p:pic>
    </p:spTree>
    <p:extLst>
      <p:ext uri="{BB962C8B-B14F-4D97-AF65-F5344CB8AC3E}">
        <p14:creationId xmlns:p14="http://schemas.microsoft.com/office/powerpoint/2010/main" val="3603991349"/>
      </p:ext>
    </p:extLst>
  </p:cSld>
  <p:clrMapOvr>
    <a:masterClrMapping/>
  </p:clrMapOvr>
  <p:transition spd="med"/>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896556D-2419-13A8-362B-7C4DEF4FBC1F}"/>
              </a:ext>
            </a:extLst>
          </p:cNvPr>
          <p:cNvPicPr>
            <a:picLocks noChangeAspect="1"/>
          </p:cNvPicPr>
          <p:nvPr/>
        </p:nvPicPr>
        <p:blipFill>
          <a:blip r:embed="rId3"/>
          <a:stretch>
            <a:fillRect/>
          </a:stretch>
        </p:blipFill>
        <p:spPr>
          <a:xfrm>
            <a:off x="10770279" y="8360409"/>
            <a:ext cx="11329626" cy="4757528"/>
          </a:xfrm>
          <a:prstGeom prst="rect">
            <a:avLst/>
          </a:prstGeom>
        </p:spPr>
      </p:pic>
      <p:sp>
        <p:nvSpPr>
          <p:cNvPr id="3490" name="Mutation and Crossover"/>
          <p:cNvSpPr txBox="1">
            <a:spLocks noGrp="1"/>
          </p:cNvSpPr>
          <p:nvPr>
            <p:ph type="title"/>
          </p:nvPr>
        </p:nvSpPr>
        <p:spPr>
          <a:xfrm>
            <a:off x="780809" y="119527"/>
            <a:ext cx="22991327" cy="2516521"/>
          </a:xfrm>
          <a:prstGeom prst="rect">
            <a:avLst/>
          </a:prstGeom>
        </p:spPr>
        <p:txBody>
          <a:bodyPr/>
          <a:lstStyle/>
          <a:p>
            <a:r>
              <a:rPr lang="en-US"/>
              <a:t>Hands-On Tutorial (3) : Compression based on ADMM</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169</a:t>
            </a:fld>
            <a:endParaRPr/>
          </a:p>
        </p:txBody>
      </p:sp>
      <p:sp>
        <p:nvSpPr>
          <p:cNvPr id="2" name="Mutation and crossover create new SubCircuit candidates">
            <a:extLst>
              <a:ext uri="{FF2B5EF4-FFF2-40B4-BE49-F238E27FC236}">
                <a16:creationId xmlns:a16="http://schemas.microsoft.com/office/drawing/2014/main" id="{B2551A3A-B461-F29D-B51D-639CB0D99AA5}"/>
              </a:ext>
            </a:extLst>
          </p:cNvPr>
          <p:cNvSpPr txBox="1">
            <a:spLocks/>
          </p:cNvSpPr>
          <p:nvPr/>
        </p:nvSpPr>
        <p:spPr>
          <a:xfrm>
            <a:off x="944790" y="2240132"/>
            <a:ext cx="8350404" cy="2302833"/>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b="1" dirty="0"/>
              <a:t>Input</a:t>
            </a:r>
          </a:p>
          <a:p>
            <a:pPr lvl="1" hangingPunct="1"/>
            <a:r>
              <a:rPr lang="en-US" altLang="zh-CN" sz="3200" b="0" dirty="0">
                <a:ea typeface="Calibri"/>
                <a:cs typeface="Calibri"/>
                <a:sym typeface="Calibri"/>
              </a:rPr>
              <a:t>A trained model</a:t>
            </a:r>
          </a:p>
          <a:p>
            <a:pPr lvl="1" hangingPunct="1"/>
            <a:r>
              <a:rPr lang="en-US" altLang="zh-CN" sz="3200" b="0" dirty="0">
                <a:solidFill>
                  <a:schemeClr val="dk1"/>
                </a:solidFill>
                <a:ea typeface="Calibri"/>
                <a:cs typeface="Calibri"/>
                <a:sym typeface="Calibri"/>
              </a:rPr>
              <a:t>A new LUT for ADMM</a:t>
            </a:r>
            <a:endParaRPr lang="en-US" altLang="zh-CN" sz="3200" b="0" dirty="0">
              <a:ea typeface="Calibri"/>
              <a:cs typeface="Calibri"/>
              <a:sym typeface="Calibri"/>
            </a:endParaRPr>
          </a:p>
          <a:p>
            <a:pPr lvl="1" hangingPunct="1"/>
            <a:endParaRPr lang="en-US" sz="3200" b="1" dirty="0"/>
          </a:p>
        </p:txBody>
      </p:sp>
      <p:sp>
        <p:nvSpPr>
          <p:cNvPr id="6" name="Mutation and crossover create new SubCircuit candidates">
            <a:extLst>
              <a:ext uri="{FF2B5EF4-FFF2-40B4-BE49-F238E27FC236}">
                <a16:creationId xmlns:a16="http://schemas.microsoft.com/office/drawing/2014/main" id="{C68CE4EB-355E-0DD1-57F9-B72E0886F8D0}"/>
              </a:ext>
            </a:extLst>
          </p:cNvPr>
          <p:cNvSpPr txBox="1">
            <a:spLocks/>
          </p:cNvSpPr>
          <p:nvPr/>
        </p:nvSpPr>
        <p:spPr>
          <a:xfrm>
            <a:off x="944790" y="7370648"/>
            <a:ext cx="7398594" cy="1901524"/>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sz="3600" b="1" dirty="0"/>
              <a:t>Output</a:t>
            </a:r>
          </a:p>
          <a:p>
            <a:pPr lvl="1" hangingPunct="1"/>
            <a:r>
              <a:rPr lang="en-US" altLang="zh-CN" sz="3200" b="0" dirty="0">
                <a:ea typeface="Calibri"/>
                <a:cs typeface="Calibri"/>
                <a:sym typeface="Calibri"/>
              </a:rPr>
              <a:t>A compressed model</a:t>
            </a:r>
            <a:endParaRPr lang="en-US" sz="3200" b="1" dirty="0"/>
          </a:p>
          <a:p>
            <a:pPr hangingPunct="1"/>
            <a:endParaRPr lang="en-US" sz="3600" b="1" dirty="0"/>
          </a:p>
          <a:p>
            <a:pPr lvl="1" hangingPunct="1"/>
            <a:endParaRPr lang="en-US" sz="3600" b="1" dirty="0"/>
          </a:p>
        </p:txBody>
      </p:sp>
      <p:sp>
        <p:nvSpPr>
          <p:cNvPr id="8" name="Mutation and crossover create new SubCircuit candidates">
            <a:extLst>
              <a:ext uri="{FF2B5EF4-FFF2-40B4-BE49-F238E27FC236}">
                <a16:creationId xmlns:a16="http://schemas.microsoft.com/office/drawing/2014/main" id="{B4673A19-BC5A-370D-CB74-FF405F962304}"/>
              </a:ext>
            </a:extLst>
          </p:cNvPr>
          <p:cNvSpPr txBox="1">
            <a:spLocks/>
          </p:cNvSpPr>
          <p:nvPr/>
        </p:nvSpPr>
        <p:spPr>
          <a:xfrm>
            <a:off x="902749" y="4795983"/>
            <a:ext cx="9867530" cy="2316254"/>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b="1" dirty="0"/>
              <a:t>Do</a:t>
            </a:r>
          </a:p>
          <a:p>
            <a:pPr lvl="1" hangingPunct="1"/>
            <a:r>
              <a:rPr lang="en-US" sz="3200" b="0" dirty="0">
                <a:ea typeface="Calibri"/>
                <a:cs typeface="Calibri"/>
                <a:sym typeface="Calibri"/>
              </a:rPr>
              <a:t>Compress a model with ADMM</a:t>
            </a:r>
          </a:p>
          <a:p>
            <a:pPr lvl="1" hangingPunct="1"/>
            <a:r>
              <a:rPr lang="en-US" sz="3200" b="0" dirty="0">
                <a:ea typeface="Calibri"/>
                <a:cs typeface="Calibri"/>
                <a:sym typeface="Calibri"/>
              </a:rPr>
              <a:t>Fine-tune the compressed model</a:t>
            </a:r>
            <a:endParaRPr lang="en-US" sz="3200" b="1" dirty="0"/>
          </a:p>
        </p:txBody>
      </p:sp>
      <p:graphicFrame>
        <p:nvGraphicFramePr>
          <p:cNvPr id="12" name="Google Shape;302;p15">
            <a:extLst>
              <a:ext uri="{FF2B5EF4-FFF2-40B4-BE49-F238E27FC236}">
                <a16:creationId xmlns:a16="http://schemas.microsoft.com/office/drawing/2014/main" id="{A07E55DF-F2EA-6343-D473-1858E2DC93F4}"/>
              </a:ext>
            </a:extLst>
          </p:cNvPr>
          <p:cNvGraphicFramePr/>
          <p:nvPr/>
        </p:nvGraphicFramePr>
        <p:xfrm>
          <a:off x="1448829" y="9530583"/>
          <a:ext cx="8693034" cy="2142846"/>
        </p:xfrm>
        <a:graphic>
          <a:graphicData uri="http://schemas.openxmlformats.org/drawingml/2006/table">
            <a:tbl>
              <a:tblPr>
                <a:tableStyleId>{5940675A-B579-460E-94D1-54222C63F5DA}</a:tableStyleId>
              </a:tblPr>
              <a:tblGrid>
                <a:gridCol w="2897678">
                  <a:extLst>
                    <a:ext uri="{9D8B030D-6E8A-4147-A177-3AD203B41FA5}">
                      <a16:colId xmlns:a16="http://schemas.microsoft.com/office/drawing/2014/main" val="20000"/>
                    </a:ext>
                  </a:extLst>
                </a:gridCol>
                <a:gridCol w="2897678">
                  <a:extLst>
                    <a:ext uri="{9D8B030D-6E8A-4147-A177-3AD203B41FA5}">
                      <a16:colId xmlns:a16="http://schemas.microsoft.com/office/drawing/2014/main" val="20001"/>
                    </a:ext>
                  </a:extLst>
                </a:gridCol>
                <a:gridCol w="2897678">
                  <a:extLst>
                    <a:ext uri="{9D8B030D-6E8A-4147-A177-3AD203B41FA5}">
                      <a16:colId xmlns:a16="http://schemas.microsoft.com/office/drawing/2014/main" val="20002"/>
                    </a:ext>
                  </a:extLst>
                </a:gridCol>
              </a:tblGrid>
              <a:tr h="596368">
                <a:tc>
                  <a:txBody>
                    <a:bodyPr/>
                    <a:lstStyle/>
                    <a:p>
                      <a:pPr marL="0" lvl="0" indent="0" algn="l" rtl="0">
                        <a:spcBef>
                          <a:spcPts val="0"/>
                        </a:spcBef>
                        <a:spcAft>
                          <a:spcPts val="0"/>
                        </a:spcAft>
                        <a:buNone/>
                      </a:pPr>
                      <a:endParaRPr dirty="0">
                        <a:latin typeface="+mn-lt"/>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dirty="0">
                          <a:latin typeface="+mn-lt"/>
                          <a:cs typeface="Calibri" panose="020F0502020204030204" pitchFamily="34" charset="0"/>
                        </a:rPr>
                        <a:t>Circuit Length</a:t>
                      </a:r>
                      <a:endParaRPr dirty="0">
                        <a:latin typeface="+mn-lt"/>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dirty="0">
                          <a:latin typeface="+mn-lt"/>
                          <a:cs typeface="Calibri" panose="020F0502020204030204" pitchFamily="34" charset="0"/>
                        </a:rPr>
                        <a:t>Accuracy</a:t>
                      </a:r>
                      <a:endParaRPr dirty="0">
                        <a:latin typeface="+mn-lt"/>
                        <a:cs typeface="Calibri" panose="020F0502020204030204" pitchFamily="34" charset="0"/>
                      </a:endParaRPr>
                    </a:p>
                  </a:txBody>
                  <a:tcPr marL="91425" marR="91425" marT="91425" marB="91425"/>
                </a:tc>
                <a:extLst>
                  <a:ext uri="{0D108BD9-81ED-4DB2-BD59-A6C34878D82A}">
                    <a16:rowId xmlns:a16="http://schemas.microsoft.com/office/drawing/2014/main" val="10000"/>
                  </a:ext>
                </a:extLst>
              </a:tr>
              <a:tr h="596368">
                <a:tc>
                  <a:txBody>
                    <a:bodyPr/>
                    <a:lstStyle/>
                    <a:p>
                      <a:pPr marL="0" lvl="0" indent="0" algn="l" rtl="0">
                        <a:spcBef>
                          <a:spcPts val="0"/>
                        </a:spcBef>
                        <a:spcAft>
                          <a:spcPts val="0"/>
                        </a:spcAft>
                        <a:buNone/>
                      </a:pPr>
                      <a:r>
                        <a:rPr lang="en-US">
                          <a:latin typeface="+mn-lt"/>
                          <a:cs typeface="Calibri" panose="020F0502020204030204" pitchFamily="34" charset="0"/>
                        </a:rPr>
                        <a:t>Original model</a:t>
                      </a:r>
                      <a:endParaRPr>
                        <a:latin typeface="+mn-lt"/>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altLang="zh-CN" sz="3200" b="0" i="0" u="none" strike="noStrike" cap="none" spc="0" baseline="0" dirty="0">
                          <a:solidFill>
                            <a:schemeClr val="tx1"/>
                          </a:solidFill>
                          <a:effectLst/>
                          <a:uFillTx/>
                          <a:latin typeface="+mn-lt"/>
                          <a:ea typeface="+mn-ea"/>
                          <a:cs typeface="+mn-cs"/>
                          <a:sym typeface="Helvetica"/>
                        </a:rPr>
                        <a:t>51</a:t>
                      </a:r>
                      <a:endParaRPr dirty="0">
                        <a:latin typeface="+mn-lt"/>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altLang="zh-CN" sz="3200" b="0" i="0" u="none" strike="noStrike" cap="none" spc="0" baseline="0">
                          <a:solidFill>
                            <a:schemeClr val="tx1"/>
                          </a:solidFill>
                          <a:effectLst/>
                          <a:uFillTx/>
                          <a:latin typeface="+mn-lt"/>
                          <a:ea typeface="+mn-ea"/>
                          <a:cs typeface="+mn-cs"/>
                          <a:sym typeface="Helvetica"/>
                        </a:rPr>
                        <a:t>95.6%</a:t>
                      </a:r>
                      <a:endParaRPr>
                        <a:latin typeface="+mn-lt"/>
                        <a:cs typeface="Calibri" panose="020F0502020204030204" pitchFamily="34" charset="0"/>
                      </a:endParaRPr>
                    </a:p>
                  </a:txBody>
                  <a:tcPr marL="91425" marR="91425" marT="91425" marB="91425"/>
                </a:tc>
                <a:extLst>
                  <a:ext uri="{0D108BD9-81ED-4DB2-BD59-A6C34878D82A}">
                    <a16:rowId xmlns:a16="http://schemas.microsoft.com/office/drawing/2014/main" val="10001"/>
                  </a:ext>
                </a:extLst>
              </a:tr>
              <a:tr h="596368">
                <a:tc>
                  <a:txBody>
                    <a:bodyPr/>
                    <a:lstStyle/>
                    <a:p>
                      <a:pPr marL="0" lvl="0" indent="0" algn="l" rtl="0">
                        <a:spcBef>
                          <a:spcPts val="0"/>
                        </a:spcBef>
                        <a:spcAft>
                          <a:spcPts val="0"/>
                        </a:spcAft>
                        <a:buNone/>
                      </a:pPr>
                      <a:r>
                        <a:rPr lang="en-US">
                          <a:latin typeface="+mn-lt"/>
                          <a:cs typeface="Calibri" panose="020F0502020204030204" pitchFamily="34" charset="0"/>
                        </a:rPr>
                        <a:t>Compressed</a:t>
                      </a:r>
                      <a:endParaRPr>
                        <a:latin typeface="+mn-lt"/>
                        <a:cs typeface="Calibri" panose="020F0502020204030204" pitchFamily="34" charset="0"/>
                      </a:endParaRPr>
                    </a:p>
                  </a:txBody>
                  <a:tcPr marL="91425" marR="91425" marT="91425" marB="91425"/>
                </a:tc>
                <a:tc>
                  <a:txBody>
                    <a:bodyPr/>
                    <a:lstStyle/>
                    <a:p>
                      <a:pPr marL="0" lvl="0" indent="0" algn="l" rtl="0">
                        <a:spcBef>
                          <a:spcPts val="0"/>
                        </a:spcBef>
                        <a:spcAft>
                          <a:spcPts val="0"/>
                        </a:spcAft>
                        <a:buNone/>
                      </a:pPr>
                      <a:r>
                        <a:rPr lang="en-US" altLang="zh-CN" sz="3200" b="0" i="0" u="none" strike="noStrike" cap="none" spc="0" baseline="0" dirty="0">
                          <a:solidFill>
                            <a:schemeClr val="tx1"/>
                          </a:solidFill>
                          <a:effectLst/>
                          <a:uFillTx/>
                          <a:latin typeface="+mn-lt"/>
                          <a:ea typeface="+mn-ea"/>
                          <a:cs typeface="+mn-cs"/>
                          <a:sym typeface="Helvetica"/>
                        </a:rPr>
                        <a:t>21</a:t>
                      </a:r>
                      <a:endParaRPr dirty="0">
                        <a:latin typeface="+mn-lt"/>
                        <a:cs typeface="Calibri" panose="020F0502020204030204" pitchFamily="34" charset="0"/>
                      </a:endParaRPr>
                    </a:p>
                  </a:txBody>
                  <a:tcPr marL="91425" marR="91425" marT="91425" marB="91425"/>
                </a:tc>
                <a:tc>
                  <a:txBody>
                    <a:bodyPr/>
                    <a:lstStyle/>
                    <a:p>
                      <a:pPr marL="0" marR="0" lvl="0" indent="0" algn="l" defTabSz="825500" rtl="0" eaLnBrk="1" fontAlgn="auto" latinLnBrk="0" hangingPunct="1">
                        <a:lnSpc>
                          <a:spcPct val="120000"/>
                        </a:lnSpc>
                        <a:spcBef>
                          <a:spcPts val="0"/>
                        </a:spcBef>
                        <a:spcAft>
                          <a:spcPts val="0"/>
                        </a:spcAft>
                        <a:buClrTx/>
                        <a:buSzTx/>
                        <a:buFontTx/>
                        <a:buNone/>
                        <a:tabLst/>
                        <a:defRPr/>
                      </a:pPr>
                      <a:r>
                        <a:rPr lang="en-US" altLang="zh-CN" sz="3200" b="0" i="0" u="none" strike="noStrike" cap="none" spc="0" baseline="0" dirty="0">
                          <a:solidFill>
                            <a:schemeClr val="tx1"/>
                          </a:solidFill>
                          <a:effectLst/>
                          <a:uFillTx/>
                          <a:latin typeface="+mn-lt"/>
                          <a:ea typeface="+mn-ea"/>
                          <a:cs typeface="+mn-cs"/>
                          <a:sym typeface="Helvetica"/>
                        </a:rPr>
                        <a:t>96.60%</a:t>
                      </a:r>
                      <a:endParaRPr lang="en-US" altLang="zh-CN" dirty="0">
                        <a:latin typeface="+mn-lt"/>
                        <a:cs typeface="Calibri" panose="020F0502020204030204" pitchFamily="34" charset="0"/>
                      </a:endParaRPr>
                    </a:p>
                  </a:txBody>
                  <a:tcPr marL="91425" marR="91425" marT="91425" marB="91425"/>
                </a:tc>
                <a:extLst>
                  <a:ext uri="{0D108BD9-81ED-4DB2-BD59-A6C34878D82A}">
                    <a16:rowId xmlns:a16="http://schemas.microsoft.com/office/drawing/2014/main" val="10002"/>
                  </a:ext>
                </a:extLst>
              </a:tr>
            </a:tbl>
          </a:graphicData>
        </a:graphic>
      </p:graphicFrame>
      <p:sp>
        <p:nvSpPr>
          <p:cNvPr id="13" name="Mutation and crossover create new SubCircuit candidates">
            <a:extLst>
              <a:ext uri="{FF2B5EF4-FFF2-40B4-BE49-F238E27FC236}">
                <a16:creationId xmlns:a16="http://schemas.microsoft.com/office/drawing/2014/main" id="{BF75AFB6-1562-34E1-0212-BD904CD0F2F9}"/>
              </a:ext>
            </a:extLst>
          </p:cNvPr>
          <p:cNvSpPr txBox="1">
            <a:spLocks/>
          </p:cNvSpPr>
          <p:nvPr/>
        </p:nvSpPr>
        <p:spPr>
          <a:xfrm>
            <a:off x="10558244" y="2869434"/>
            <a:ext cx="5997038" cy="938306"/>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sz="3200" b="1"/>
              <a:t>Original model:</a:t>
            </a:r>
          </a:p>
        </p:txBody>
      </p:sp>
      <p:sp>
        <p:nvSpPr>
          <p:cNvPr id="14" name="Mutation and crossover create new SubCircuit candidates">
            <a:extLst>
              <a:ext uri="{FF2B5EF4-FFF2-40B4-BE49-F238E27FC236}">
                <a16:creationId xmlns:a16="http://schemas.microsoft.com/office/drawing/2014/main" id="{11E55BAA-37F0-86F3-84D1-F382AD6C1FA2}"/>
              </a:ext>
            </a:extLst>
          </p:cNvPr>
          <p:cNvSpPr txBox="1">
            <a:spLocks/>
          </p:cNvSpPr>
          <p:nvPr/>
        </p:nvSpPr>
        <p:spPr>
          <a:xfrm>
            <a:off x="10641371" y="7804528"/>
            <a:ext cx="5997038" cy="938306"/>
          </a:xfrm>
          <a:prstGeom prst="rect">
            <a:avLst/>
          </a:prstGeom>
        </p:spPr>
        <p:txBody>
          <a:bodyPr/>
          <a:lstStyle>
            <a:lvl1pPr marL="508000" marR="0" indent="-508000" algn="l" defTabSz="914400" rtl="0" latinLnBrk="0">
              <a:lnSpc>
                <a:spcPct val="120000"/>
              </a:lnSpc>
              <a:spcBef>
                <a:spcPts val="1400"/>
              </a:spcBef>
              <a:spcAft>
                <a:spcPts val="0"/>
              </a:spcAft>
              <a:buClrTx/>
              <a:buSzPct val="122000"/>
              <a:buFontTx/>
              <a:buChar char="•"/>
              <a:tabLst/>
              <a:defRPr sz="4000" b="0" i="0" u="none" strike="noStrike" cap="none" spc="0" baseline="0">
                <a:solidFill>
                  <a:srgbClr val="000000"/>
                </a:solidFill>
                <a:uFillTx/>
                <a:latin typeface="+mn-lt"/>
                <a:ea typeface="+mn-ea"/>
                <a:cs typeface="+mn-cs"/>
                <a:sym typeface="Arial"/>
              </a:defRPr>
            </a:lvl1pPr>
            <a:lvl2pPr marL="11176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2pPr>
            <a:lvl3pPr marL="17272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3pPr>
            <a:lvl4pPr marL="23368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4pPr>
            <a:lvl5pPr marL="2946400" marR="0" indent="-508000" algn="l" defTabSz="914400" rtl="0" latinLnBrk="0">
              <a:lnSpc>
                <a:spcPct val="120000"/>
              </a:lnSpc>
              <a:spcBef>
                <a:spcPts val="1400"/>
              </a:spcBef>
              <a:spcAft>
                <a:spcPts val="0"/>
              </a:spcAft>
              <a:buClrTx/>
              <a:buSzPct val="123000"/>
              <a:buFontTx/>
              <a:buChar char="•"/>
              <a:tabLst/>
              <a:defRPr sz="4000" b="0" i="0" u="none" strike="noStrike" cap="none" spc="0" baseline="0">
                <a:solidFill>
                  <a:srgbClr val="000000"/>
                </a:solidFill>
                <a:uFillTx/>
                <a:latin typeface="+mn-lt"/>
                <a:ea typeface="+mn-ea"/>
                <a:cs typeface="+mn-cs"/>
                <a:sym typeface="Arial"/>
              </a:defRPr>
            </a:lvl5pPr>
            <a:lvl6pPr marL="2894399" marR="0" indent="-518399"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6pPr>
            <a:lvl7pPr marL="3326400" marR="0" indent="-518400" algn="l" defTabSz="914400" rtl="0" latinLnBrk="0">
              <a:lnSpc>
                <a:spcPct val="90000"/>
              </a:lnSpc>
              <a:spcBef>
                <a:spcPts val="1400"/>
              </a:spcBef>
              <a:spcAft>
                <a:spcPts val="0"/>
              </a:spcAft>
              <a:buClr>
                <a:srgbClr val="000000"/>
              </a:buClr>
              <a:buSzPct val="45000"/>
              <a:buFontTx/>
              <a:buChar char="●"/>
              <a:tabLst/>
              <a:defRPr sz="4800" b="0" i="0" u="none" strike="noStrike" cap="none" spc="-1" baseline="0">
                <a:solidFill>
                  <a:srgbClr val="000000"/>
                </a:solidFill>
                <a:uFillTx/>
                <a:latin typeface="Helvetica Neue"/>
                <a:ea typeface="Helvetica Neue"/>
                <a:cs typeface="Helvetica Neue"/>
                <a:sym typeface="Helvetica Neue"/>
              </a:defRPr>
            </a:lvl7pPr>
            <a:lvl8pPr marL="38100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8pPr>
            <a:lvl9pPr marL="4267200" marR="0" indent="-609600" algn="l" defTabSz="914400" rtl="0" latinLnBrk="0">
              <a:lnSpc>
                <a:spcPct val="90000"/>
              </a:lnSpc>
              <a:spcBef>
                <a:spcPts val="1400"/>
              </a:spcBef>
              <a:spcAft>
                <a:spcPts val="0"/>
              </a:spcAft>
              <a:buClr>
                <a:srgbClr val="000000"/>
              </a:buClr>
              <a:buSzPct val="100000"/>
              <a:buFontTx/>
              <a:buChar char="•"/>
              <a:tabLst/>
              <a:defRPr sz="4800" b="0" i="0" u="none" strike="noStrike" cap="none" spc="-1" baseline="0">
                <a:solidFill>
                  <a:srgbClr val="000000"/>
                </a:solidFill>
                <a:uFillTx/>
                <a:latin typeface="Helvetica Neue"/>
                <a:ea typeface="Helvetica Neue"/>
                <a:cs typeface="Helvetica Neue"/>
                <a:sym typeface="Helvetica Neue"/>
              </a:defRPr>
            </a:lvl9pPr>
          </a:lstStyle>
          <a:p>
            <a:pPr hangingPunct="1"/>
            <a:r>
              <a:rPr lang="en-US" sz="3200" b="1"/>
              <a:t>Compressed model:</a:t>
            </a:r>
          </a:p>
        </p:txBody>
      </p:sp>
      <p:pic>
        <p:nvPicPr>
          <p:cNvPr id="16" name="图片 15">
            <a:extLst>
              <a:ext uri="{FF2B5EF4-FFF2-40B4-BE49-F238E27FC236}">
                <a16:creationId xmlns:a16="http://schemas.microsoft.com/office/drawing/2014/main" id="{4A79F366-650E-5D03-EC7C-C372321E4080}"/>
              </a:ext>
            </a:extLst>
          </p:cNvPr>
          <p:cNvPicPr>
            <a:picLocks noChangeAspect="1"/>
          </p:cNvPicPr>
          <p:nvPr/>
        </p:nvPicPr>
        <p:blipFill>
          <a:blip r:embed="rId4"/>
          <a:stretch>
            <a:fillRect/>
          </a:stretch>
        </p:blipFill>
        <p:spPr>
          <a:xfrm>
            <a:off x="10948337" y="3574354"/>
            <a:ext cx="10973511" cy="4383231"/>
          </a:xfrm>
          <a:prstGeom prst="rect">
            <a:avLst/>
          </a:prstGeom>
        </p:spPr>
      </p:pic>
      <p:sp>
        <p:nvSpPr>
          <p:cNvPr id="5" name="椭圆 4">
            <a:extLst>
              <a:ext uri="{FF2B5EF4-FFF2-40B4-BE49-F238E27FC236}">
                <a16:creationId xmlns:a16="http://schemas.microsoft.com/office/drawing/2014/main" id="{93D9AE2F-E3E8-615E-1CD1-6C881FD1A7FD}"/>
              </a:ext>
            </a:extLst>
          </p:cNvPr>
          <p:cNvSpPr/>
          <p:nvPr/>
        </p:nvSpPr>
        <p:spPr>
          <a:xfrm>
            <a:off x="11808181" y="8550812"/>
            <a:ext cx="1322870" cy="2021727"/>
          </a:xfrm>
          <a:prstGeom prst="ellipse">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9" name="椭圆 18">
            <a:extLst>
              <a:ext uri="{FF2B5EF4-FFF2-40B4-BE49-F238E27FC236}">
                <a16:creationId xmlns:a16="http://schemas.microsoft.com/office/drawing/2014/main" id="{7E73C4F0-46E5-A69F-066F-A6261E47FAA0}"/>
              </a:ext>
            </a:extLst>
          </p:cNvPr>
          <p:cNvSpPr/>
          <p:nvPr/>
        </p:nvSpPr>
        <p:spPr>
          <a:xfrm>
            <a:off x="12974991" y="8481883"/>
            <a:ext cx="1322870" cy="2021727"/>
          </a:xfrm>
          <a:prstGeom prst="ellipse">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0" name="椭圆 19">
            <a:extLst>
              <a:ext uri="{FF2B5EF4-FFF2-40B4-BE49-F238E27FC236}">
                <a16:creationId xmlns:a16="http://schemas.microsoft.com/office/drawing/2014/main" id="{0294B9C6-E467-DBED-8EB7-F844DC15A478}"/>
              </a:ext>
            </a:extLst>
          </p:cNvPr>
          <p:cNvSpPr/>
          <p:nvPr/>
        </p:nvSpPr>
        <p:spPr>
          <a:xfrm>
            <a:off x="16312761" y="9845955"/>
            <a:ext cx="1131503" cy="1897119"/>
          </a:xfrm>
          <a:prstGeom prst="ellipse">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1" name="椭圆 20">
            <a:extLst>
              <a:ext uri="{FF2B5EF4-FFF2-40B4-BE49-F238E27FC236}">
                <a16:creationId xmlns:a16="http://schemas.microsoft.com/office/drawing/2014/main" id="{631FA3E7-F56D-B8FC-6CA1-BBFFF11F063A}"/>
              </a:ext>
            </a:extLst>
          </p:cNvPr>
          <p:cNvSpPr/>
          <p:nvPr/>
        </p:nvSpPr>
        <p:spPr>
          <a:xfrm>
            <a:off x="17303744" y="10928570"/>
            <a:ext cx="1131503" cy="1917625"/>
          </a:xfrm>
          <a:prstGeom prst="ellipse">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2" name="椭圆 21">
            <a:extLst>
              <a:ext uri="{FF2B5EF4-FFF2-40B4-BE49-F238E27FC236}">
                <a16:creationId xmlns:a16="http://schemas.microsoft.com/office/drawing/2014/main" id="{AB99B9B1-39D4-C90D-55C8-10E525BD6C42}"/>
              </a:ext>
            </a:extLst>
          </p:cNvPr>
          <p:cNvSpPr/>
          <p:nvPr/>
        </p:nvSpPr>
        <p:spPr>
          <a:xfrm>
            <a:off x="18191289" y="8268418"/>
            <a:ext cx="1303663" cy="4227435"/>
          </a:xfrm>
          <a:prstGeom prst="ellipse">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3" name="椭圆 22">
            <a:extLst>
              <a:ext uri="{FF2B5EF4-FFF2-40B4-BE49-F238E27FC236}">
                <a16:creationId xmlns:a16="http://schemas.microsoft.com/office/drawing/2014/main" id="{DDD17F5C-93CA-9ECE-5A31-53B7629B9DCA}"/>
              </a:ext>
            </a:extLst>
          </p:cNvPr>
          <p:cNvSpPr/>
          <p:nvPr/>
        </p:nvSpPr>
        <p:spPr>
          <a:xfrm>
            <a:off x="19448121" y="9625987"/>
            <a:ext cx="1032022" cy="946552"/>
          </a:xfrm>
          <a:prstGeom prst="ellipse">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24" name="椭圆 23">
            <a:extLst>
              <a:ext uri="{FF2B5EF4-FFF2-40B4-BE49-F238E27FC236}">
                <a16:creationId xmlns:a16="http://schemas.microsoft.com/office/drawing/2014/main" id="{7A49C620-C549-83C6-D567-EC7C40A094FE}"/>
              </a:ext>
            </a:extLst>
          </p:cNvPr>
          <p:cNvSpPr/>
          <p:nvPr/>
        </p:nvSpPr>
        <p:spPr>
          <a:xfrm>
            <a:off x="22065464" y="8976810"/>
            <a:ext cx="1968998" cy="735744"/>
          </a:xfrm>
          <a:prstGeom prst="ellipse">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a:ln>
                  <a:noFill/>
                </a:ln>
                <a:solidFill>
                  <a:srgbClr val="000000"/>
                </a:solidFill>
                <a:effectLst/>
                <a:uFillTx/>
                <a:latin typeface="+mn-lt"/>
                <a:ea typeface="+mn-ea"/>
                <a:cs typeface="+mn-cs"/>
                <a:sym typeface="Arial"/>
              </a:rPr>
              <a:t>Pruned</a:t>
            </a:r>
            <a:endParaRPr kumimoji="0" lang="zh-CN" altLang="en-US" sz="2800" i="0" u="none" strike="noStrike" cap="none" spc="0" normalizeH="0" baseline="0">
              <a:ln>
                <a:noFill/>
              </a:ln>
              <a:solidFill>
                <a:srgbClr val="000000"/>
              </a:solidFill>
              <a:effectLst/>
              <a:uFillTx/>
              <a:latin typeface="+mn-lt"/>
              <a:ea typeface="+mn-ea"/>
              <a:cs typeface="+mn-cs"/>
              <a:sym typeface="Arial"/>
            </a:endParaRPr>
          </a:p>
        </p:txBody>
      </p:sp>
      <p:sp>
        <p:nvSpPr>
          <p:cNvPr id="25" name="椭圆 24">
            <a:extLst>
              <a:ext uri="{FF2B5EF4-FFF2-40B4-BE49-F238E27FC236}">
                <a16:creationId xmlns:a16="http://schemas.microsoft.com/office/drawing/2014/main" id="{3C075DF6-986F-ABDC-5692-D2BFE0686AFE}"/>
              </a:ext>
            </a:extLst>
          </p:cNvPr>
          <p:cNvSpPr/>
          <p:nvPr/>
        </p:nvSpPr>
        <p:spPr>
          <a:xfrm>
            <a:off x="22103537" y="10228141"/>
            <a:ext cx="1968998" cy="1341653"/>
          </a:xfrm>
          <a:prstGeom prst="ellipse">
            <a:avLst/>
          </a:prstGeom>
          <a:noFill/>
          <a:ln w="57150">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2800" i="0" u="none" strike="noStrike" cap="none" spc="0" normalizeH="0" baseline="0">
                <a:ln>
                  <a:noFill/>
                </a:ln>
                <a:solidFill>
                  <a:srgbClr val="000000"/>
                </a:solidFill>
                <a:effectLst/>
                <a:uFillTx/>
                <a:latin typeface="+mn-lt"/>
                <a:ea typeface="+mn-ea"/>
                <a:cs typeface="+mn-cs"/>
                <a:sym typeface="Arial"/>
              </a:rPr>
              <a:t>Quantized</a:t>
            </a:r>
            <a:endParaRPr kumimoji="0" lang="zh-CN" altLang="en-US" sz="2800" i="0" u="none" strike="noStrike" cap="none" spc="0" normalizeH="0" baseline="0">
              <a:ln>
                <a:noFill/>
              </a:ln>
              <a:solidFill>
                <a:srgbClr val="000000"/>
              </a:solidFill>
              <a:effectLst/>
              <a:uFillTx/>
              <a:latin typeface="+mn-lt"/>
              <a:ea typeface="+mn-ea"/>
              <a:cs typeface="+mn-cs"/>
              <a:sym typeface="Arial"/>
            </a:endParaRPr>
          </a:p>
        </p:txBody>
      </p:sp>
      <p:sp>
        <p:nvSpPr>
          <p:cNvPr id="28" name="椭圆 27">
            <a:extLst>
              <a:ext uri="{FF2B5EF4-FFF2-40B4-BE49-F238E27FC236}">
                <a16:creationId xmlns:a16="http://schemas.microsoft.com/office/drawing/2014/main" id="{FAF32976-CB02-0249-71E7-0FFCE6200835}"/>
              </a:ext>
            </a:extLst>
          </p:cNvPr>
          <p:cNvSpPr/>
          <p:nvPr/>
        </p:nvSpPr>
        <p:spPr>
          <a:xfrm>
            <a:off x="14242950" y="8550812"/>
            <a:ext cx="1135920" cy="1052426"/>
          </a:xfrm>
          <a:prstGeom prst="ellipse">
            <a:avLst/>
          </a:prstGeom>
          <a:noFill/>
          <a:ln w="57150">
            <a:solidFill>
              <a:schemeClr val="accent1">
                <a:lumMod val="75000"/>
              </a:schemeClr>
            </a:solidFill>
          </a:ln>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2800" i="0" u="none" strike="noStrike" cap="none" spc="0" normalizeH="0" baseline="0">
              <a:ln>
                <a:noFill/>
              </a:ln>
              <a:solidFill>
                <a:srgbClr val="000000"/>
              </a:solidFill>
              <a:effectLst/>
              <a:uFillTx/>
              <a:latin typeface="+mn-lt"/>
              <a:ea typeface="+mn-ea"/>
              <a:cs typeface="+mn-cs"/>
              <a:sym typeface="Arial"/>
            </a:endParaRPr>
          </a:p>
        </p:txBody>
      </p:sp>
      <p:sp>
        <p:nvSpPr>
          <p:cNvPr id="17" name="椭圆 16">
            <a:extLst>
              <a:ext uri="{FF2B5EF4-FFF2-40B4-BE49-F238E27FC236}">
                <a16:creationId xmlns:a16="http://schemas.microsoft.com/office/drawing/2014/main" id="{33AFEB9A-D72C-4752-58AB-A86231C2DB71}"/>
              </a:ext>
            </a:extLst>
          </p:cNvPr>
          <p:cNvSpPr/>
          <p:nvPr/>
        </p:nvSpPr>
        <p:spPr>
          <a:xfrm>
            <a:off x="20501395" y="8644697"/>
            <a:ext cx="1032022" cy="946552"/>
          </a:xfrm>
          <a:prstGeom prst="ellipse">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
        <p:nvSpPr>
          <p:cNvPr id="18" name="椭圆 17">
            <a:extLst>
              <a:ext uri="{FF2B5EF4-FFF2-40B4-BE49-F238E27FC236}">
                <a16:creationId xmlns:a16="http://schemas.microsoft.com/office/drawing/2014/main" id="{0A88FF32-A143-E6FE-E11D-E9D9777ACFB7}"/>
              </a:ext>
            </a:extLst>
          </p:cNvPr>
          <p:cNvSpPr/>
          <p:nvPr/>
        </p:nvSpPr>
        <p:spPr>
          <a:xfrm>
            <a:off x="20508478" y="11734699"/>
            <a:ext cx="1032022" cy="946552"/>
          </a:xfrm>
          <a:prstGeom prst="ellipse">
            <a:avLst/>
          </a:prstGeom>
          <a:noFill/>
          <a:ln w="57150"/>
        </p:spPr>
        <p:style>
          <a:lnRef idx="2">
            <a:schemeClr val="accent5"/>
          </a:lnRef>
          <a:fillRef idx="1">
            <a:schemeClr val="lt1"/>
          </a:fillRef>
          <a:effectRef idx="0">
            <a:schemeClr val="accent5"/>
          </a:effectRef>
          <a:fontRef idx="minor">
            <a:schemeClr val="dk1"/>
          </a:fontRef>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278959683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tq.QuantumDevice</a:t>
            </a:r>
            <a:r>
              <a:rPr lang="en-US" dirty="0"/>
              <a:t> stores the </a:t>
            </a:r>
            <a:r>
              <a:rPr lang="en-US" dirty="0" err="1"/>
              <a:t>statevectors</a:t>
            </a:r>
            <a:endParaRPr lang="en-US" dirty="0"/>
          </a:p>
          <a:p>
            <a:pPr lvl="2"/>
            <a:r>
              <a:rPr lang="en-US" dirty="0" err="1">
                <a:latin typeface="Courier" pitchFamily="2" charset="0"/>
              </a:rPr>
              <a:t>q_dev</a:t>
            </a:r>
            <a:r>
              <a:rPr lang="en-US" dirty="0">
                <a:latin typeface="Courier" pitchFamily="2" charset="0"/>
              </a:rPr>
              <a:t> = </a:t>
            </a:r>
            <a:r>
              <a:rPr lang="en-US" dirty="0" err="1">
                <a:latin typeface="Courier" pitchFamily="2" charset="0"/>
              </a:rPr>
              <a:t>tq.QuantumDevice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Two ways of applying quantum gates: method 2:</a:t>
            </a:r>
          </a:p>
          <a:p>
            <a:pPr lvl="2"/>
            <a:r>
              <a:rPr lang="en-US" dirty="0" err="1">
                <a:latin typeface="Courier" pitchFamily="2" charset="0"/>
              </a:rPr>
              <a:t>h_gate</a:t>
            </a:r>
            <a:r>
              <a:rPr lang="en-US" dirty="0">
                <a:latin typeface="Courier" pitchFamily="2" charset="0"/>
              </a:rPr>
              <a:t> = </a:t>
            </a:r>
            <a:r>
              <a:rPr lang="en-US" dirty="0" err="1">
                <a:latin typeface="Courier" pitchFamily="2" charset="0"/>
              </a:rPr>
              <a:t>tq.H</a:t>
            </a:r>
            <a:r>
              <a:rPr lang="en-US" dirty="0">
                <a:latin typeface="Courier" pitchFamily="2" charset="0"/>
              </a:rPr>
              <a:t>()</a:t>
            </a:r>
          </a:p>
          <a:p>
            <a:pPr lvl="2"/>
            <a:r>
              <a:rPr lang="en-US" dirty="0" err="1">
                <a:latin typeface="Courier" pitchFamily="2" charset="0"/>
              </a:rPr>
              <a:t>h_gate</a:t>
            </a:r>
            <a:r>
              <a:rPr lang="en-US" dirty="0">
                <a:latin typeface="Courier" pitchFamily="2" charset="0"/>
              </a:rPr>
              <a:t>(</a:t>
            </a:r>
            <a:r>
              <a:rPr lang="en-US" dirty="0" err="1">
                <a:latin typeface="Courier" pitchFamily="2" charset="0"/>
              </a:rPr>
              <a:t>q_dev</a:t>
            </a:r>
            <a:r>
              <a:rPr lang="en-US" altLang="zh-CN" dirty="0">
                <a:latin typeface="Courier" pitchFamily="2" charset="0"/>
              </a:rPr>
              <a:t>,</a:t>
            </a:r>
            <a:r>
              <a:rPr lang="zh-CN" altLang="en-US" dirty="0">
                <a:latin typeface="Courier" pitchFamily="2" charset="0"/>
              </a:rPr>
              <a:t> </a:t>
            </a:r>
            <a:r>
              <a:rPr lang="en-US" altLang="zh-CN" dirty="0">
                <a:latin typeface="Courier" pitchFamily="2" charset="0"/>
              </a:rPr>
              <a:t>wires=3</a:t>
            </a:r>
            <a:r>
              <a:rPr lang="en-US" dirty="0">
                <a:latin typeface="Courier" pitchFamily="2" charset="0"/>
              </a:rPr>
              <a:t>)</a:t>
            </a:r>
          </a:p>
          <a:p>
            <a:pPr lvl="2"/>
            <a:endParaRPr lang="en-US" dirty="0">
              <a:latin typeface="Courier" pitchFamily="2" charset="0"/>
            </a:endParaRPr>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Tree>
    <p:extLst>
      <p:ext uri="{BB962C8B-B14F-4D97-AF65-F5344CB8AC3E}">
        <p14:creationId xmlns:p14="http://schemas.microsoft.com/office/powerpoint/2010/main" val="521758387"/>
      </p:ext>
    </p:extLst>
  </p:cSld>
  <p:clrMapOvr>
    <a:masterClrMapping/>
  </p:clrMapOvr>
  <p:transition spd="med"/>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535602" y="-65731"/>
            <a:ext cx="12848398" cy="13662204"/>
          </a:xfrm>
          <a:prstGeom prst="rect">
            <a:avLst/>
          </a:prstGeom>
          <a:noFill/>
          <a:ln>
            <a:noFill/>
          </a:ln>
        </p:spPr>
      </p:pic>
      <p:sp>
        <p:nvSpPr>
          <p:cNvPr id="3490" name="Mutation and Crossover"/>
          <p:cNvSpPr txBox="1">
            <a:spLocks noGrp="1"/>
          </p:cNvSpPr>
          <p:nvPr>
            <p:ph type="title"/>
          </p:nvPr>
        </p:nvSpPr>
        <p:spPr>
          <a:xfrm>
            <a:off x="536019" y="267705"/>
            <a:ext cx="10999583" cy="2516521"/>
          </a:xfrm>
          <a:prstGeom prst="rect">
            <a:avLst/>
          </a:prstGeom>
        </p:spPr>
        <p:txBody>
          <a:bodyPr>
            <a:normAutofit fontScale="90000"/>
          </a:bodyPr>
          <a:lstStyle/>
          <a:p>
            <a:pPr algn="l"/>
            <a:r>
              <a:rPr lang="en-US" b="0">
                <a:solidFill>
                  <a:schemeClr val="tx1"/>
                </a:solidFill>
              </a:rPr>
              <a:t>Hands-On Tutorial (3)</a:t>
            </a:r>
            <a:br>
              <a:rPr lang="en-US">
                <a:solidFill>
                  <a:schemeClr val="tx1"/>
                </a:solidFill>
              </a:rPr>
            </a:br>
            <a:r>
              <a:rPr lang="en-US" i="1">
                <a:solidFill>
                  <a:schemeClr val="tx1"/>
                </a:solidFill>
              </a:rPr>
              <a:t>Compression based on ADMM</a:t>
            </a:r>
            <a:endParaRPr i="1">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170</a:t>
            </a:fld>
            <a:endParaRPr/>
          </a:p>
        </p:txBody>
      </p:sp>
      <p:pic>
        <p:nvPicPr>
          <p:cNvPr id="5" name="Google Shape;149;p8" descr="GitHub: Where the world builds software · GitHub">
            <a:extLst>
              <a:ext uri="{FF2B5EF4-FFF2-40B4-BE49-F238E27FC236}">
                <a16:creationId xmlns:a16="http://schemas.microsoft.com/office/drawing/2014/main" id="{6430C177-89B3-539B-4CB9-24A9DCB2E6C1}"/>
              </a:ext>
            </a:extLst>
          </p:cNvPr>
          <p:cNvPicPr preferRelativeResize="0">
            <a:picLocks/>
          </p:cNvPicPr>
          <p:nvPr/>
        </p:nvPicPr>
        <p:blipFill rotWithShape="1">
          <a:blip r:embed="rId4">
            <a:alphaModFix/>
          </a:blip>
          <a:srcRect l="23749" r="23750"/>
          <a:stretch/>
        </p:blipFill>
        <p:spPr>
          <a:xfrm>
            <a:off x="4089400" y="4238164"/>
            <a:ext cx="6235700" cy="5710237"/>
          </a:xfrm>
          <a:prstGeom prst="rect">
            <a:avLst/>
          </a:prstGeom>
          <a:noFill/>
          <a:ln>
            <a:noFill/>
          </a:ln>
        </p:spPr>
      </p:pic>
      <p:pic>
        <p:nvPicPr>
          <p:cNvPr id="7" name="Google Shape;150;p8" descr="Google Colaboratory">
            <a:hlinkClick r:id="rId5"/>
            <a:extLst>
              <a:ext uri="{FF2B5EF4-FFF2-40B4-BE49-F238E27FC236}">
                <a16:creationId xmlns:a16="http://schemas.microsoft.com/office/drawing/2014/main" id="{79E56995-68E8-443E-59E3-6343B0B7891D}"/>
              </a:ext>
            </a:extLst>
          </p:cNvPr>
          <p:cNvPicPr preferRelativeResize="0">
            <a:picLocks/>
          </p:cNvPicPr>
          <p:nvPr/>
        </p:nvPicPr>
        <p:blipFill rotWithShape="1">
          <a:blip r:embed="rId6">
            <a:alphaModFix/>
          </a:blip>
          <a:srcRect/>
          <a:stretch/>
        </p:blipFill>
        <p:spPr>
          <a:xfrm>
            <a:off x="15289658" y="5159405"/>
            <a:ext cx="5371135" cy="4788996"/>
          </a:xfrm>
          <a:prstGeom prst="rect">
            <a:avLst/>
          </a:prstGeom>
          <a:noFill/>
          <a:ln>
            <a:noFill/>
          </a:ln>
        </p:spPr>
      </p:pic>
    </p:spTree>
    <p:extLst>
      <p:ext uri="{BB962C8B-B14F-4D97-AF65-F5344CB8AC3E}">
        <p14:creationId xmlns:p14="http://schemas.microsoft.com/office/powerpoint/2010/main" val="1908252150"/>
      </p:ext>
    </p:extLst>
  </p:cSld>
  <p:clrMapOvr>
    <a:masterClrMapping/>
  </p:clrMapOvr>
  <p:transition spd="med"/>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7" name="QuantumNAS"/>
          <p:cNvSpPr txBox="1">
            <a:spLocks noGrp="1"/>
          </p:cNvSpPr>
          <p:nvPr>
            <p:ph type="title"/>
          </p:nvPr>
        </p:nvSpPr>
        <p:spPr>
          <a:xfrm>
            <a:off x="932088" y="313122"/>
            <a:ext cx="21944882" cy="2516521"/>
          </a:xfrm>
          <a:prstGeom prst="rect">
            <a:avLst/>
          </a:prstGeom>
        </p:spPr>
        <p:txBody>
          <a:bodyPr/>
          <a:lstStyle/>
          <a:p>
            <a:r>
              <a:rPr lang="en-US" err="1"/>
              <a:t>CompVQC</a:t>
            </a:r>
            <a:endParaRPr/>
          </a:p>
        </p:txBody>
      </p:sp>
      <p:sp>
        <p:nvSpPr>
          <p:cNvPr id="3498" name="SuperCircuit Construction and Training…"/>
          <p:cNvSpPr txBox="1">
            <a:spLocks noGrp="1"/>
          </p:cNvSpPr>
          <p:nvPr>
            <p:ph type="body" idx="1"/>
          </p:nvPr>
        </p:nvSpPr>
        <p:spPr>
          <a:xfrm>
            <a:off x="1526064" y="3102886"/>
            <a:ext cx="21637777" cy="7954921"/>
          </a:xfrm>
          <a:prstGeom prst="rect">
            <a:avLst/>
          </a:prstGeom>
        </p:spPr>
        <p:txBody>
          <a:bodyPr/>
          <a:lstStyle/>
          <a:p>
            <a:pPr>
              <a:lnSpc>
                <a:spcPct val="100000"/>
              </a:lnSpc>
              <a:spcBef>
                <a:spcPts val="5000"/>
              </a:spcBef>
              <a:defRPr sz="5000" spc="-1">
                <a:solidFill>
                  <a:srgbClr val="D5D5D5"/>
                </a:solidFill>
              </a:defRPr>
            </a:pPr>
            <a:r>
              <a:rPr lang="en-US" sz="5000" spc="-1" dirty="0">
                <a:solidFill>
                  <a:srgbClr val="D5D5D5"/>
                </a:solidFill>
              </a:rPr>
              <a:t>LUT Construction and Training a Quantum Model</a:t>
            </a:r>
            <a:endParaRPr sz="5000" spc="-1" dirty="0">
              <a:solidFill>
                <a:srgbClr val="D5D5D5"/>
              </a:solidFill>
            </a:endParaRPr>
          </a:p>
          <a:p>
            <a:pPr>
              <a:lnSpc>
                <a:spcPct val="100000"/>
              </a:lnSpc>
              <a:spcBef>
                <a:spcPts val="5000"/>
              </a:spcBef>
              <a:defRPr sz="5000" spc="-1">
                <a:solidFill>
                  <a:srgbClr val="D5D5D5"/>
                </a:solidFill>
              </a:defRPr>
            </a:pPr>
            <a:r>
              <a:rPr lang="en-US" sz="5000" spc="-1" dirty="0">
                <a:solidFill>
                  <a:srgbClr val="D5D5D5"/>
                </a:solidFill>
              </a:rPr>
              <a:t>Reconstruct LUT for ADMM</a:t>
            </a:r>
          </a:p>
          <a:p>
            <a:pPr>
              <a:lnSpc>
                <a:spcPct val="100000"/>
              </a:lnSpc>
              <a:spcBef>
                <a:spcPts val="5000"/>
              </a:spcBef>
              <a:defRPr sz="5000" spc="-1">
                <a:solidFill>
                  <a:srgbClr val="D5D5D5"/>
                </a:solidFill>
              </a:defRPr>
            </a:pPr>
            <a:r>
              <a:rPr lang="en-US" dirty="0"/>
              <a:t>Compression based on ADMM</a:t>
            </a:r>
          </a:p>
          <a:p>
            <a:pPr>
              <a:lnSpc>
                <a:spcPct val="100000"/>
              </a:lnSpc>
              <a:spcBef>
                <a:spcPts val="5000"/>
              </a:spcBef>
              <a:defRPr sz="5000" spc="-1">
                <a:solidFill>
                  <a:srgbClr val="D5D5D5"/>
                </a:solidFill>
              </a:defRPr>
            </a:pPr>
            <a:r>
              <a:rPr lang="en-US" dirty="0">
                <a:solidFill>
                  <a:schemeClr val="tx1"/>
                </a:solidFill>
              </a:rPr>
              <a:t>Deployment</a:t>
            </a:r>
            <a:endParaRPr dirty="0">
              <a:solidFill>
                <a:schemeClr val="tx1"/>
              </a:solidFill>
            </a:endParaRPr>
          </a:p>
        </p:txBody>
      </p:sp>
      <p:sp>
        <p:nvSpPr>
          <p:cNvPr id="34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171</a:t>
            </a:fld>
            <a:endParaRPr/>
          </a:p>
        </p:txBody>
      </p:sp>
    </p:spTree>
    <p:extLst>
      <p:ext uri="{BB962C8B-B14F-4D97-AF65-F5344CB8AC3E}">
        <p14:creationId xmlns:p14="http://schemas.microsoft.com/office/powerpoint/2010/main" val="4096980631"/>
      </p:ext>
    </p:extLst>
  </p:cSld>
  <p:clrMapOvr>
    <a:masterClrMapping/>
  </p:clrMapOvr>
  <p:transition spd="med"/>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err="1"/>
              <a:t>CompVQC</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172</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Deployment </a:t>
            </a:r>
          </a:p>
        </p:txBody>
      </p:sp>
      <p:pic>
        <p:nvPicPr>
          <p:cNvPr id="3" name="Google Shape;157;g152b6fa84dd_1_6">
            <a:extLst>
              <a:ext uri="{FF2B5EF4-FFF2-40B4-BE49-F238E27FC236}">
                <a16:creationId xmlns:a16="http://schemas.microsoft.com/office/drawing/2014/main" id="{B2CB5041-929E-84E7-4A4F-2AA5CEF3B8D8}"/>
              </a:ext>
            </a:extLst>
          </p:cNvPr>
          <p:cNvPicPr preferRelativeResize="0"/>
          <p:nvPr/>
        </p:nvPicPr>
        <p:blipFill rotWithShape="1">
          <a:blip r:embed="rId3">
            <a:alphaModFix/>
          </a:blip>
          <a:srcRect/>
          <a:stretch/>
        </p:blipFill>
        <p:spPr>
          <a:xfrm>
            <a:off x="1761716" y="4080378"/>
            <a:ext cx="20698234" cy="7902072"/>
          </a:xfrm>
          <a:prstGeom prst="rect">
            <a:avLst/>
          </a:prstGeom>
          <a:noFill/>
          <a:ln>
            <a:noFill/>
          </a:ln>
        </p:spPr>
      </p:pic>
      <p:sp>
        <p:nvSpPr>
          <p:cNvPr id="7" name="Google Shape;159;g152b6fa84dd_1_6">
            <a:extLst>
              <a:ext uri="{FF2B5EF4-FFF2-40B4-BE49-F238E27FC236}">
                <a16:creationId xmlns:a16="http://schemas.microsoft.com/office/drawing/2014/main" id="{27477750-4D94-8C47-9E31-40DE513E4F2A}"/>
              </a:ext>
            </a:extLst>
          </p:cNvPr>
          <p:cNvSpPr/>
          <p:nvPr/>
        </p:nvSpPr>
        <p:spPr>
          <a:xfrm>
            <a:off x="1272835" y="3833446"/>
            <a:ext cx="15189853" cy="8149004"/>
          </a:xfrm>
          <a:prstGeom prst="rect">
            <a:avLst/>
          </a:prstGeom>
          <a:solidFill>
            <a:schemeClr val="lt1">
              <a:alpha val="95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latin typeface="Times New Roman" panose="02020603050405020304" pitchFamily="18" charset="0"/>
              <a:ea typeface="Arial"/>
              <a:cs typeface="Times New Roman" panose="02020603050405020304" pitchFamily="18" charset="0"/>
              <a:sym typeface="Arial"/>
            </a:endParaRPr>
          </a:p>
        </p:txBody>
      </p:sp>
    </p:spTree>
    <p:extLst>
      <p:ext uri="{BB962C8B-B14F-4D97-AF65-F5344CB8AC3E}">
        <p14:creationId xmlns:p14="http://schemas.microsoft.com/office/powerpoint/2010/main" val="1646811569"/>
      </p:ext>
    </p:extLst>
  </p:cSld>
  <p:clrMapOvr>
    <a:masterClrMapping/>
  </p:clrMapOvr>
  <p:transition spd="med"/>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err="1"/>
              <a:t>CompVQC</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173</a:t>
            </a:fld>
            <a:endParaRPr/>
          </a:p>
        </p:txBody>
      </p:sp>
      <p:sp>
        <p:nvSpPr>
          <p:cNvPr id="3492" name="Mutation and crossover create new SubCircuit candidates"/>
          <p:cNvSpPr txBox="1">
            <a:spLocks noGrp="1"/>
          </p:cNvSpPr>
          <p:nvPr>
            <p:ph type="body" sz="quarter" idx="1"/>
          </p:nvPr>
        </p:nvSpPr>
        <p:spPr>
          <a:xfrm>
            <a:off x="1272835" y="1952976"/>
            <a:ext cx="18449517" cy="938306"/>
          </a:xfrm>
          <a:prstGeom prst="rect">
            <a:avLst/>
          </a:prstGeom>
        </p:spPr>
        <p:txBody>
          <a:bodyPr/>
          <a:lstStyle/>
          <a:p>
            <a:r>
              <a:rPr lang="en-US" dirty="0"/>
              <a:t>General Overview </a:t>
            </a:r>
          </a:p>
        </p:txBody>
      </p:sp>
      <p:sp>
        <p:nvSpPr>
          <p:cNvPr id="8" name="文本框 7">
            <a:extLst>
              <a:ext uri="{FF2B5EF4-FFF2-40B4-BE49-F238E27FC236}">
                <a16:creationId xmlns:a16="http://schemas.microsoft.com/office/drawing/2014/main" id="{699F04AF-6677-887E-CC46-48FCB4B2D663}"/>
              </a:ext>
            </a:extLst>
          </p:cNvPr>
          <p:cNvSpPr txBox="1"/>
          <p:nvPr/>
        </p:nvSpPr>
        <p:spPr>
          <a:xfrm>
            <a:off x="1761717" y="2891282"/>
            <a:ext cx="18964684" cy="699102"/>
          </a:xfrm>
          <a:prstGeom prst="rect">
            <a:avLst/>
          </a:prstGeom>
          <a:noFill/>
        </p:spPr>
        <p:txBody>
          <a:bodyPr wrap="square" rtlCol="0">
            <a:spAutoFit/>
          </a:bodyPr>
          <a:lstStyle/>
          <a:p>
            <a:pPr algn="l"/>
            <a:r>
              <a:rPr lang="en-US" sz="3600" b="0" dirty="0">
                <a:cs typeface="Times New Roman" panose="02020603050405020304" pitchFamily="18" charset="0"/>
              </a:rPr>
              <a:t>Three stages: 1. Preparation; 2. Compression; 3. Deployment</a:t>
            </a:r>
          </a:p>
        </p:txBody>
      </p:sp>
      <p:pic>
        <p:nvPicPr>
          <p:cNvPr id="3" name="Google Shape;157;g152b6fa84dd_1_6">
            <a:extLst>
              <a:ext uri="{FF2B5EF4-FFF2-40B4-BE49-F238E27FC236}">
                <a16:creationId xmlns:a16="http://schemas.microsoft.com/office/drawing/2014/main" id="{B2CB5041-929E-84E7-4A4F-2AA5CEF3B8D8}"/>
              </a:ext>
            </a:extLst>
          </p:cNvPr>
          <p:cNvPicPr preferRelativeResize="0"/>
          <p:nvPr/>
        </p:nvPicPr>
        <p:blipFill rotWithShape="1">
          <a:blip r:embed="rId3">
            <a:alphaModFix/>
          </a:blip>
          <a:srcRect/>
          <a:stretch/>
        </p:blipFill>
        <p:spPr>
          <a:xfrm>
            <a:off x="1761716" y="4080378"/>
            <a:ext cx="20698234" cy="7902072"/>
          </a:xfrm>
          <a:prstGeom prst="rect">
            <a:avLst/>
          </a:prstGeom>
          <a:noFill/>
          <a:ln>
            <a:noFill/>
          </a:ln>
        </p:spPr>
      </p:pic>
    </p:spTree>
    <p:extLst>
      <p:ext uri="{BB962C8B-B14F-4D97-AF65-F5344CB8AC3E}">
        <p14:creationId xmlns:p14="http://schemas.microsoft.com/office/powerpoint/2010/main" val="652499095"/>
      </p:ext>
    </p:extLst>
  </p:cSld>
  <p:clrMapOvr>
    <a:masterClrMapping/>
  </p:clrMapOvr>
  <p:transition spd="med"/>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a:t>Experimental Results</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174</a:t>
            </a:fld>
            <a:endParaRPr/>
          </a:p>
        </p:txBody>
      </p:sp>
      <p:sp>
        <p:nvSpPr>
          <p:cNvPr id="3492" name="Mutation and crossover create new SubCircuit candidates"/>
          <p:cNvSpPr txBox="1">
            <a:spLocks noGrp="1"/>
          </p:cNvSpPr>
          <p:nvPr>
            <p:ph type="body" sz="quarter" idx="1"/>
          </p:nvPr>
        </p:nvSpPr>
        <p:spPr>
          <a:xfrm>
            <a:off x="1272835" y="1952976"/>
            <a:ext cx="10709615" cy="938306"/>
          </a:xfrm>
          <a:prstGeom prst="rect">
            <a:avLst/>
          </a:prstGeom>
        </p:spPr>
        <p:txBody>
          <a:bodyPr/>
          <a:lstStyle/>
          <a:p>
            <a:r>
              <a:rPr lang="en-US" dirty="0"/>
              <a:t>Simulation Results on ML Dataset</a:t>
            </a:r>
          </a:p>
          <a:p>
            <a:endParaRPr lang="en-US" dirty="0"/>
          </a:p>
        </p:txBody>
      </p:sp>
      <p:pic>
        <p:nvPicPr>
          <p:cNvPr id="6" name="图片 5">
            <a:extLst>
              <a:ext uri="{FF2B5EF4-FFF2-40B4-BE49-F238E27FC236}">
                <a16:creationId xmlns:a16="http://schemas.microsoft.com/office/drawing/2014/main" id="{CB8FA889-F847-9EA6-8605-D0BCE39B7BFD}"/>
              </a:ext>
            </a:extLst>
          </p:cNvPr>
          <p:cNvPicPr>
            <a:picLocks noChangeAspect="1"/>
          </p:cNvPicPr>
          <p:nvPr/>
        </p:nvPicPr>
        <p:blipFill>
          <a:blip r:embed="rId3"/>
          <a:stretch>
            <a:fillRect/>
          </a:stretch>
        </p:blipFill>
        <p:spPr>
          <a:xfrm>
            <a:off x="2614102" y="4204899"/>
            <a:ext cx="10347665" cy="4962038"/>
          </a:xfrm>
          <a:prstGeom prst="rect">
            <a:avLst/>
          </a:prstGeom>
        </p:spPr>
      </p:pic>
      <p:pic>
        <p:nvPicPr>
          <p:cNvPr id="7" name="图片 6">
            <a:extLst>
              <a:ext uri="{FF2B5EF4-FFF2-40B4-BE49-F238E27FC236}">
                <a16:creationId xmlns:a16="http://schemas.microsoft.com/office/drawing/2014/main" id="{6B835D76-2C67-2F64-D032-2D5490E41647}"/>
              </a:ext>
            </a:extLst>
          </p:cNvPr>
          <p:cNvPicPr>
            <a:picLocks noChangeAspect="1"/>
          </p:cNvPicPr>
          <p:nvPr/>
        </p:nvPicPr>
        <p:blipFill>
          <a:blip r:embed="rId4"/>
          <a:stretch>
            <a:fillRect/>
          </a:stretch>
        </p:blipFill>
        <p:spPr>
          <a:xfrm>
            <a:off x="2671252" y="9205037"/>
            <a:ext cx="8875346" cy="3810931"/>
          </a:xfrm>
          <a:prstGeom prst="rect">
            <a:avLst/>
          </a:prstGeom>
        </p:spPr>
      </p:pic>
      <p:sp>
        <p:nvSpPr>
          <p:cNvPr id="13" name="文本框 12">
            <a:extLst>
              <a:ext uri="{FF2B5EF4-FFF2-40B4-BE49-F238E27FC236}">
                <a16:creationId xmlns:a16="http://schemas.microsoft.com/office/drawing/2014/main" id="{14A76940-BB73-0866-2585-8764893C6AFF}"/>
              </a:ext>
            </a:extLst>
          </p:cNvPr>
          <p:cNvSpPr txBox="1"/>
          <p:nvPr/>
        </p:nvSpPr>
        <p:spPr>
          <a:xfrm>
            <a:off x="1943100" y="2840999"/>
            <a:ext cx="20612100" cy="1363900"/>
          </a:xfrm>
          <a:prstGeom prst="rect">
            <a:avLst/>
          </a:prstGeom>
          <a:noFill/>
        </p:spPr>
        <p:txBody>
          <a:bodyPr wrap="square" rtlCol="0">
            <a:spAutoFit/>
          </a:bodyPr>
          <a:lstStyle/>
          <a:p>
            <a:pPr algn="l"/>
            <a:r>
              <a:rPr lang="en-US" sz="3600" b="0" dirty="0" err="1">
                <a:cs typeface="Times New Roman" panose="02020603050405020304" pitchFamily="18" charset="0"/>
              </a:rPr>
              <a:t>CompVQC</a:t>
            </a:r>
            <a:r>
              <a:rPr lang="en-US" sz="3600" b="0" dirty="0">
                <a:cs typeface="Times New Roman" panose="02020603050405020304" pitchFamily="18" charset="0"/>
              </a:rPr>
              <a:t> can maintain high accuracy with </a:t>
            </a:r>
            <a:r>
              <a:rPr lang="en-US" sz="3600" b="0" dirty="0">
                <a:solidFill>
                  <a:srgbClr val="FF0000"/>
                </a:solidFill>
                <a:cs typeface="Times New Roman" panose="02020603050405020304" pitchFamily="18" charset="0"/>
              </a:rPr>
              <a:t>&lt;1% accuracy loss. </a:t>
            </a:r>
            <a:r>
              <a:rPr lang="en-US" sz="3600" b="0" dirty="0">
                <a:solidFill>
                  <a:schemeClr val="tx1"/>
                </a:solidFill>
                <a:cs typeface="Times New Roman" panose="02020603050405020304" pitchFamily="18" charset="0"/>
              </a:rPr>
              <a:t>And the reduction of circuit length is up to </a:t>
            </a:r>
            <a:r>
              <a:rPr lang="en-US" sz="3600" b="0" dirty="0">
                <a:solidFill>
                  <a:srgbClr val="FF0000"/>
                </a:solidFill>
                <a:cs typeface="Times New Roman" panose="02020603050405020304" pitchFamily="18" charset="0"/>
              </a:rPr>
              <a:t>2.5X. </a:t>
            </a:r>
          </a:p>
        </p:txBody>
      </p:sp>
      <p:pic>
        <p:nvPicPr>
          <p:cNvPr id="15" name="图片 14">
            <a:extLst>
              <a:ext uri="{FF2B5EF4-FFF2-40B4-BE49-F238E27FC236}">
                <a16:creationId xmlns:a16="http://schemas.microsoft.com/office/drawing/2014/main" id="{7ADB6A84-45EB-1ACB-E1CA-875641E0AB75}"/>
              </a:ext>
            </a:extLst>
          </p:cNvPr>
          <p:cNvPicPr>
            <a:picLocks noChangeAspect="1"/>
          </p:cNvPicPr>
          <p:nvPr/>
        </p:nvPicPr>
        <p:blipFill>
          <a:blip r:embed="rId5"/>
          <a:stretch>
            <a:fillRect/>
          </a:stretch>
        </p:blipFill>
        <p:spPr>
          <a:xfrm>
            <a:off x="13947401" y="4515578"/>
            <a:ext cx="8607799" cy="6283954"/>
          </a:xfrm>
          <a:prstGeom prst="rect">
            <a:avLst/>
          </a:prstGeom>
        </p:spPr>
      </p:pic>
    </p:spTree>
    <p:extLst>
      <p:ext uri="{BB962C8B-B14F-4D97-AF65-F5344CB8AC3E}">
        <p14:creationId xmlns:p14="http://schemas.microsoft.com/office/powerpoint/2010/main" val="51731883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xfrm>
            <a:off x="1199909" y="13799"/>
            <a:ext cx="21944882" cy="2516521"/>
          </a:xfrm>
          <a:prstGeom prst="rect">
            <a:avLst/>
          </a:prstGeom>
        </p:spPr>
        <p:txBody>
          <a:bodyPr/>
          <a:lstStyle/>
          <a:p>
            <a:r>
              <a:rPr lang="en-US"/>
              <a:t>Experimental Results</a:t>
            </a:r>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175</a:t>
            </a:fld>
            <a:endParaRPr/>
          </a:p>
        </p:txBody>
      </p:sp>
      <p:sp>
        <p:nvSpPr>
          <p:cNvPr id="3492" name="Mutation and crossover create new SubCircuit candidates"/>
          <p:cNvSpPr txBox="1">
            <a:spLocks noGrp="1"/>
          </p:cNvSpPr>
          <p:nvPr>
            <p:ph type="body" sz="quarter" idx="1"/>
          </p:nvPr>
        </p:nvSpPr>
        <p:spPr>
          <a:xfrm>
            <a:off x="1272835" y="1952976"/>
            <a:ext cx="19605965" cy="938306"/>
          </a:xfrm>
          <a:prstGeom prst="rect">
            <a:avLst/>
          </a:prstGeom>
        </p:spPr>
        <p:txBody>
          <a:bodyPr/>
          <a:lstStyle/>
          <a:p>
            <a:r>
              <a:rPr lang="en-US" dirty="0"/>
              <a:t>Results on Multiple IBM Quantum Computers </a:t>
            </a:r>
          </a:p>
          <a:p>
            <a:endParaRPr lang="en-US" dirty="0"/>
          </a:p>
        </p:txBody>
      </p:sp>
      <p:sp>
        <p:nvSpPr>
          <p:cNvPr id="13" name="文本框 12">
            <a:extLst>
              <a:ext uri="{FF2B5EF4-FFF2-40B4-BE49-F238E27FC236}">
                <a16:creationId xmlns:a16="http://schemas.microsoft.com/office/drawing/2014/main" id="{14A76940-BB73-0866-2585-8764893C6AFF}"/>
              </a:ext>
            </a:extLst>
          </p:cNvPr>
          <p:cNvSpPr txBox="1"/>
          <p:nvPr/>
        </p:nvSpPr>
        <p:spPr>
          <a:xfrm>
            <a:off x="1977686" y="2996717"/>
            <a:ext cx="20135850" cy="699102"/>
          </a:xfrm>
          <a:prstGeom prst="rect">
            <a:avLst/>
          </a:prstGeom>
          <a:noFill/>
        </p:spPr>
        <p:txBody>
          <a:bodyPr wrap="square" rtlCol="0">
            <a:spAutoFit/>
          </a:bodyPr>
          <a:lstStyle/>
          <a:p>
            <a:pPr algn="l"/>
            <a:r>
              <a:rPr lang="en-US" sz="3600" b="0" dirty="0" err="1">
                <a:cs typeface="Times New Roman" panose="02020603050405020304" pitchFamily="18" charset="0"/>
              </a:rPr>
              <a:t>CompVQC</a:t>
            </a:r>
            <a:r>
              <a:rPr lang="en-US" sz="3600" b="0" dirty="0">
                <a:cs typeface="Times New Roman" panose="02020603050405020304" pitchFamily="18" charset="0"/>
              </a:rPr>
              <a:t> can reduce circuit length by 2x while the accuracy is also higher in a noisy environment</a:t>
            </a:r>
          </a:p>
        </p:txBody>
      </p:sp>
      <p:sp>
        <p:nvSpPr>
          <p:cNvPr id="14" name="文本框 13">
            <a:extLst>
              <a:ext uri="{FF2B5EF4-FFF2-40B4-BE49-F238E27FC236}">
                <a16:creationId xmlns:a16="http://schemas.microsoft.com/office/drawing/2014/main" id="{D6DBEC84-FEC7-31BD-E481-DC3EB6D743DC}"/>
              </a:ext>
            </a:extLst>
          </p:cNvPr>
          <p:cNvSpPr txBox="1"/>
          <p:nvPr/>
        </p:nvSpPr>
        <p:spPr>
          <a:xfrm>
            <a:off x="1977686" y="10371271"/>
            <a:ext cx="15033964" cy="696024"/>
          </a:xfrm>
          <a:prstGeom prst="rect">
            <a:avLst/>
          </a:prstGeom>
          <a:noFill/>
        </p:spPr>
        <p:txBody>
          <a:bodyPr wrap="square" rtlCol="0">
            <a:spAutoFit/>
          </a:bodyPr>
          <a:lstStyle/>
          <a:p>
            <a:pPr algn="l"/>
            <a:r>
              <a:rPr lang="en-US" sz="3600" b="0" dirty="0">
                <a:solidFill>
                  <a:srgbClr val="FF0000"/>
                </a:solidFill>
                <a:cs typeface="Times New Roman" panose="02020603050405020304" pitchFamily="18" charset="0"/>
              </a:rPr>
              <a:t>Circuit compression can make the QNN model more robust to the noise </a:t>
            </a:r>
          </a:p>
        </p:txBody>
      </p:sp>
      <p:pic>
        <p:nvPicPr>
          <p:cNvPr id="3" name="Google Shape;299;p21">
            <a:extLst>
              <a:ext uri="{FF2B5EF4-FFF2-40B4-BE49-F238E27FC236}">
                <a16:creationId xmlns:a16="http://schemas.microsoft.com/office/drawing/2014/main" id="{4A2A47A8-695A-A9F7-0D55-BA4710C6B75B}"/>
              </a:ext>
            </a:extLst>
          </p:cNvPr>
          <p:cNvPicPr preferRelativeResize="0"/>
          <p:nvPr/>
        </p:nvPicPr>
        <p:blipFill rotWithShape="1">
          <a:blip r:embed="rId3">
            <a:alphaModFix/>
          </a:blip>
          <a:srcRect/>
          <a:stretch/>
        </p:blipFill>
        <p:spPr>
          <a:xfrm>
            <a:off x="1996736" y="4162216"/>
            <a:ext cx="10347664" cy="5592263"/>
          </a:xfrm>
          <a:prstGeom prst="rect">
            <a:avLst/>
          </a:prstGeom>
          <a:noFill/>
          <a:ln>
            <a:noFill/>
          </a:ln>
        </p:spPr>
      </p:pic>
      <p:pic>
        <p:nvPicPr>
          <p:cNvPr id="4" name="图片 3">
            <a:extLst>
              <a:ext uri="{FF2B5EF4-FFF2-40B4-BE49-F238E27FC236}">
                <a16:creationId xmlns:a16="http://schemas.microsoft.com/office/drawing/2014/main" id="{FC07CBF0-D2BC-8AED-93FB-68CA3C87C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28886" y="4469497"/>
            <a:ext cx="8684650" cy="4920010"/>
          </a:xfrm>
          <a:prstGeom prst="rect">
            <a:avLst/>
          </a:prstGeom>
        </p:spPr>
      </p:pic>
    </p:spTree>
    <p:extLst>
      <p:ext uri="{BB962C8B-B14F-4D97-AF65-F5344CB8AC3E}">
        <p14:creationId xmlns:p14="http://schemas.microsoft.com/office/powerpoint/2010/main" val="32824652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19985"/>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1972223765"/>
      </p:ext>
    </p:extLst>
  </p:cSld>
  <p:clrMapOvr>
    <a:masterClrMapping/>
  </p:clrMapOvr>
  <p:transition spd="med"/>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19985"/>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3.1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70747932"/>
      </p:ext>
    </p:extLst>
  </p:cSld>
  <p:clrMapOvr>
    <a:masterClrMapping/>
  </p:clrMapOvr>
  <p:transition spd="med"/>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Brief Overview of Workflow</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sz="4000" i="0" u="none" strike="noStrike" cap="none" spc="0" normalizeH="0" baseline="0" dirty="0">
                <a:ln>
                  <a:noFill/>
                </a:ln>
                <a:solidFill>
                  <a:srgbClr val="000000"/>
                </a:solidFill>
                <a:effectLst/>
                <a:uFillTx/>
                <a:ea typeface="Helvetica Neue"/>
                <a:cs typeface="Helvetica Neue"/>
                <a:sym typeface="Helvetica Neue"/>
              </a:rPr>
              <a:t>When we want to execute a quantum program on a quantum computer, we need to compile it first:</a:t>
            </a:r>
          </a:p>
          <a:p>
            <a:endParaRPr lang="en-US" dirty="0"/>
          </a:p>
        </p:txBody>
      </p:sp>
      <p:pic>
        <p:nvPicPr>
          <p:cNvPr id="4" name="Picture 3" descr="Diagram&#10;&#10;Description automatically generated">
            <a:extLst>
              <a:ext uri="{FF2B5EF4-FFF2-40B4-BE49-F238E27FC236}">
                <a16:creationId xmlns:a16="http://schemas.microsoft.com/office/drawing/2014/main" id="{1254D023-2C71-4175-2DFA-2BC789607F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4094" y="3646271"/>
            <a:ext cx="10795811" cy="9748457"/>
          </a:xfrm>
          <a:prstGeom prst="rect">
            <a:avLst/>
          </a:prstGeom>
        </p:spPr>
      </p:pic>
    </p:spTree>
    <p:extLst>
      <p:ext uri="{BB962C8B-B14F-4D97-AF65-F5344CB8AC3E}">
        <p14:creationId xmlns:p14="http://schemas.microsoft.com/office/powerpoint/2010/main" val="1508370720"/>
      </p:ext>
    </p:extLst>
  </p:cSld>
  <p:clrMapOvr>
    <a:masterClrMapping/>
  </p:clrMapOvr>
  <p:transition spd="med"/>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dirty="0"/>
              <a:t>Pulse-Based and Gate-Based</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Gate- and Pulse-level are two different abstraction layers.</a:t>
            </a:r>
          </a:p>
        </p:txBody>
      </p:sp>
      <p:grpSp>
        <p:nvGrpSpPr>
          <p:cNvPr id="4" name="Group 3">
            <a:extLst>
              <a:ext uri="{FF2B5EF4-FFF2-40B4-BE49-F238E27FC236}">
                <a16:creationId xmlns:a16="http://schemas.microsoft.com/office/drawing/2014/main" id="{B7D1F9C7-A01E-7BB3-5222-40488F8765A1}"/>
              </a:ext>
            </a:extLst>
          </p:cNvPr>
          <p:cNvGrpSpPr/>
          <p:nvPr/>
        </p:nvGrpSpPr>
        <p:grpSpPr>
          <a:xfrm>
            <a:off x="3230879" y="3507972"/>
            <a:ext cx="17922241" cy="10208028"/>
            <a:chOff x="627913" y="63229"/>
            <a:chExt cx="11145346" cy="6152746"/>
          </a:xfrm>
        </p:grpSpPr>
        <p:pic>
          <p:nvPicPr>
            <p:cNvPr id="5" name="Picture 4" descr="A picture containing text, clock&#10;&#10;Description automatically generated">
              <a:extLst>
                <a:ext uri="{FF2B5EF4-FFF2-40B4-BE49-F238E27FC236}">
                  <a16:creationId xmlns:a16="http://schemas.microsoft.com/office/drawing/2014/main" id="{C4AD1B77-A349-9850-B6D7-6FAB70DC5A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13" y="63229"/>
              <a:ext cx="3897394" cy="2855069"/>
            </a:xfrm>
            <a:prstGeom prst="rect">
              <a:avLst/>
            </a:prstGeom>
          </p:spPr>
        </p:pic>
        <p:pic>
          <p:nvPicPr>
            <p:cNvPr id="6" name="Picture 5" descr="Diagram, schematic&#10;&#10;Description automatically generated">
              <a:extLst>
                <a:ext uri="{FF2B5EF4-FFF2-40B4-BE49-F238E27FC236}">
                  <a16:creationId xmlns:a16="http://schemas.microsoft.com/office/drawing/2014/main" id="{B9E3391D-308E-A84C-2B90-A64A7111C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13" y="3429000"/>
              <a:ext cx="4105544" cy="2786975"/>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EEE8EEF7-52AB-B4D1-09E4-C44EF23619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314" y="63229"/>
              <a:ext cx="6262945" cy="6152746"/>
            </a:xfrm>
            <a:prstGeom prst="rect">
              <a:avLst/>
            </a:prstGeom>
          </p:spPr>
        </p:pic>
      </p:grpSp>
    </p:spTree>
    <p:extLst>
      <p:ext uri="{BB962C8B-B14F-4D97-AF65-F5344CB8AC3E}">
        <p14:creationId xmlns:p14="http://schemas.microsoft.com/office/powerpoint/2010/main" val="284608119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9608457"/>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1"/>
            <a:r>
              <a:rPr lang="en-US" dirty="0"/>
              <a:t>Three ways of applying quantum gates</a:t>
            </a:r>
          </a:p>
          <a:p>
            <a:pPr lvl="2"/>
            <a:r>
              <a:rPr lang="en-US" dirty="0">
                <a:latin typeface="Courier" pitchFamily="2" charset="0"/>
              </a:rPr>
              <a:t>import </a:t>
            </a:r>
            <a:r>
              <a:rPr lang="en-US" dirty="0" err="1">
                <a:latin typeface="Courier" pitchFamily="2" charset="0"/>
              </a:rPr>
              <a:t>torchquantum.functional</a:t>
            </a:r>
            <a:r>
              <a:rPr lang="en-US" dirty="0">
                <a:latin typeface="Courier" pitchFamily="2" charset="0"/>
              </a:rPr>
              <a:t> as </a:t>
            </a:r>
            <a:r>
              <a:rPr lang="en-US" dirty="0" err="1">
                <a:latin typeface="Courier" pitchFamily="2" charset="0"/>
              </a:rPr>
              <a:t>tqf</a:t>
            </a:r>
            <a:endParaRPr lang="en-US" dirty="0">
              <a:latin typeface="Courier" pitchFamily="2" charset="0"/>
            </a:endParaRPr>
          </a:p>
          <a:p>
            <a:pPr lvl="2"/>
            <a:r>
              <a:rPr lang="en-US" dirty="0" err="1">
                <a:latin typeface="Courier" pitchFamily="2" charset="0"/>
              </a:rPr>
              <a:t>tqf.h</a:t>
            </a:r>
            <a:r>
              <a:rPr lang="en-US" dirty="0">
                <a:latin typeface="Courier" pitchFamily="2" charset="0"/>
              </a:rPr>
              <a:t>(</a:t>
            </a:r>
            <a:r>
              <a:rPr lang="en-US" dirty="0" err="1">
                <a:latin typeface="Courier" pitchFamily="2" charset="0"/>
              </a:rPr>
              <a:t>q_state</a:t>
            </a:r>
            <a:r>
              <a:rPr lang="en-US" dirty="0">
                <a:latin typeface="Courier" pitchFamily="2" charset="0"/>
              </a:rPr>
              <a:t>, wires=1)</a:t>
            </a:r>
          </a:p>
          <a:p>
            <a:pPr lvl="2"/>
            <a:r>
              <a:rPr lang="en-US" dirty="0" err="1">
                <a:latin typeface="Courier" pitchFamily="2" charset="0"/>
              </a:rPr>
              <a:t>h_gate</a:t>
            </a:r>
            <a:r>
              <a:rPr lang="en-US" dirty="0">
                <a:latin typeface="Courier" pitchFamily="2" charset="0"/>
              </a:rPr>
              <a:t> = </a:t>
            </a:r>
            <a:r>
              <a:rPr lang="en-US" dirty="0" err="1">
                <a:latin typeface="Courier" pitchFamily="2" charset="0"/>
              </a:rPr>
              <a:t>tq.H</a:t>
            </a:r>
            <a:r>
              <a:rPr lang="en-US" dirty="0">
                <a:latin typeface="Courier" pitchFamily="2" charset="0"/>
              </a:rPr>
              <a:t>()</a:t>
            </a:r>
          </a:p>
          <a:p>
            <a:pPr lvl="2"/>
            <a:r>
              <a:rPr lang="en-US" dirty="0" err="1">
                <a:latin typeface="Courier" pitchFamily="2" charset="0"/>
              </a:rPr>
              <a:t>h_gate</a:t>
            </a:r>
            <a:r>
              <a:rPr lang="en-US" dirty="0">
                <a:latin typeface="Courier" pitchFamily="2" charset="0"/>
              </a:rPr>
              <a:t>(</a:t>
            </a:r>
            <a:r>
              <a:rPr lang="en-US" dirty="0" err="1">
                <a:latin typeface="Courier" pitchFamily="2" charset="0"/>
              </a:rPr>
              <a:t>q_state</a:t>
            </a:r>
            <a:r>
              <a:rPr lang="en-US" dirty="0">
                <a:latin typeface="Courier" pitchFamily="2" charset="0"/>
              </a:rPr>
              <a:t>)</a:t>
            </a:r>
          </a:p>
          <a:p>
            <a:pPr lvl="2"/>
            <a:r>
              <a:rPr lang="en-US" dirty="0" err="1">
                <a:latin typeface="Courier" pitchFamily="2" charset="0"/>
              </a:rPr>
              <a:t>q_state.h</a:t>
            </a:r>
            <a:r>
              <a:rPr lang="en-US" dirty="0">
                <a:latin typeface="Courier" pitchFamily="2" charset="0"/>
              </a:rPr>
              <a:t>()</a:t>
            </a:r>
          </a:p>
          <a:p>
            <a:pPr lvl="2"/>
            <a:r>
              <a:rPr lang="en-US" dirty="0" err="1">
                <a:latin typeface="Courier" pitchFamily="2" charset="0"/>
              </a:rPr>
              <a:t>q_state.rx</a:t>
            </a:r>
            <a:r>
              <a:rPr lang="en-US" dirty="0">
                <a:latin typeface="Courier" pitchFamily="2" charset="0"/>
              </a:rPr>
              <a:t>(wires=1, params=0.2 * </a:t>
            </a:r>
            <a:r>
              <a:rPr lang="en-US" dirty="0" err="1">
                <a:latin typeface="Courier" pitchFamily="2" charset="0"/>
              </a:rPr>
              <a:t>np.pi</a:t>
            </a:r>
            <a:r>
              <a:rPr lang="en-US" dirty="0">
                <a:latin typeface="Courier" pitchFamily="2" charset="0"/>
              </a:rPr>
              <a:t>)</a:t>
            </a:r>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Tree>
    <p:extLst>
      <p:ext uri="{BB962C8B-B14F-4D97-AF65-F5344CB8AC3E}">
        <p14:creationId xmlns:p14="http://schemas.microsoft.com/office/powerpoint/2010/main" val="2745755473"/>
      </p:ext>
    </p:extLst>
  </p:cSld>
  <p:clrMapOvr>
    <a:masterClrMapping/>
  </p:clrMapOvr>
  <p:transition spd="med"/>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dirty="0"/>
              <a:t>Pulse-Based and Gate-Based</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The microwave is used to control the quantum bits.</a:t>
            </a:r>
          </a:p>
        </p:txBody>
      </p:sp>
      <p:pic>
        <p:nvPicPr>
          <p:cNvPr id="4" name="Picture 3">
            <a:extLst>
              <a:ext uri="{FF2B5EF4-FFF2-40B4-BE49-F238E27FC236}">
                <a16:creationId xmlns:a16="http://schemas.microsoft.com/office/drawing/2014/main" id="{B2044EB0-ABE8-68DB-9484-924D907EE340}"/>
              </a:ext>
            </a:extLst>
          </p:cNvPr>
          <p:cNvPicPr>
            <a:picLocks noChangeAspect="1"/>
          </p:cNvPicPr>
          <p:nvPr/>
        </p:nvPicPr>
        <p:blipFill>
          <a:blip r:embed="rId2"/>
          <a:stretch>
            <a:fillRect/>
          </a:stretch>
        </p:blipFill>
        <p:spPr>
          <a:xfrm>
            <a:off x="4931525" y="3415806"/>
            <a:ext cx="14520949" cy="10286395"/>
          </a:xfrm>
          <a:prstGeom prst="rect">
            <a:avLst/>
          </a:prstGeom>
        </p:spPr>
      </p:pic>
      <p:sp>
        <p:nvSpPr>
          <p:cNvPr id="7" name="TextBox 6">
            <a:extLst>
              <a:ext uri="{FF2B5EF4-FFF2-40B4-BE49-F238E27FC236}">
                <a16:creationId xmlns:a16="http://schemas.microsoft.com/office/drawing/2014/main" id="{3BECCE89-1528-E628-9848-DBD3999BC237}"/>
              </a:ext>
            </a:extLst>
          </p:cNvPr>
          <p:cNvSpPr txBox="1"/>
          <p:nvPr/>
        </p:nvSpPr>
        <p:spPr>
          <a:xfrm>
            <a:off x="19972698" y="12402589"/>
            <a:ext cx="3701949" cy="11264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Arial"/>
              </a:rPr>
              <a:t>Krantz, Philip, et al. "A quantum engineer's guide to superconducting qubits." Applied Physics Reviews 6.2 (2019): 021318.</a:t>
            </a:r>
          </a:p>
        </p:txBody>
      </p:sp>
    </p:spTree>
    <p:extLst>
      <p:ext uri="{BB962C8B-B14F-4D97-AF65-F5344CB8AC3E}">
        <p14:creationId xmlns:p14="http://schemas.microsoft.com/office/powerpoint/2010/main" val="1683605742"/>
      </p:ext>
    </p:extLst>
  </p:cSld>
  <p:clrMapOvr>
    <a:masterClrMapping/>
  </p:clrMapOvr>
  <p:transition spd="med"/>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a:t>Gate-based Compilation</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sz="4000" i="0" u="none" strike="noStrike" cap="none" spc="0" normalizeH="0" baseline="0" dirty="0">
                <a:ln>
                  <a:noFill/>
                </a:ln>
                <a:solidFill>
                  <a:srgbClr val="000000"/>
                </a:solidFill>
                <a:effectLst/>
                <a:uFillTx/>
                <a:ea typeface="Helvetica Neue"/>
                <a:cs typeface="Helvetica Neue"/>
                <a:sym typeface="Helvetica Neue"/>
              </a:rPr>
              <a:t>Each gate corresponds to a pulse. One-by-one concatenation of all pulses realize the function of many gates.</a:t>
            </a:r>
          </a:p>
          <a:p>
            <a:endParaRPr lang="en-US" dirty="0"/>
          </a:p>
        </p:txBody>
      </p:sp>
      <p:pic>
        <p:nvPicPr>
          <p:cNvPr id="4" name="Picture 3">
            <a:extLst>
              <a:ext uri="{FF2B5EF4-FFF2-40B4-BE49-F238E27FC236}">
                <a16:creationId xmlns:a16="http://schemas.microsoft.com/office/drawing/2014/main" id="{914211E0-3E71-4809-5818-5A7252B489B7}"/>
              </a:ext>
            </a:extLst>
          </p:cNvPr>
          <p:cNvPicPr>
            <a:picLocks noChangeAspect="1"/>
          </p:cNvPicPr>
          <p:nvPr/>
        </p:nvPicPr>
        <p:blipFill>
          <a:blip r:embed="rId3"/>
          <a:stretch>
            <a:fillRect/>
          </a:stretch>
        </p:blipFill>
        <p:spPr>
          <a:xfrm>
            <a:off x="4272417" y="3992916"/>
            <a:ext cx="15839166" cy="9286041"/>
          </a:xfrm>
          <a:prstGeom prst="rect">
            <a:avLst/>
          </a:prstGeom>
        </p:spPr>
      </p:pic>
    </p:spTree>
    <p:extLst>
      <p:ext uri="{BB962C8B-B14F-4D97-AF65-F5344CB8AC3E}">
        <p14:creationId xmlns:p14="http://schemas.microsoft.com/office/powerpoint/2010/main" val="1533601283"/>
      </p:ext>
    </p:extLst>
  </p:cSld>
  <p:clrMapOvr>
    <a:masterClrMapping/>
  </p:clrMapOvr>
  <p:transition spd="med"/>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Quantum Optimal Control(QOC)</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sz="4000" dirty="0"/>
              <a:t>QOC is commonly used to generate pulses</a:t>
            </a:r>
            <a:r>
              <a:rPr lang="zh-CN" altLang="en-US" sz="4000" dirty="0"/>
              <a:t> </a:t>
            </a:r>
            <a:r>
              <a:rPr lang="en-US" sz="4000" dirty="0"/>
              <a:t>(from target unitary matrices to pulses)</a:t>
            </a:r>
          </a:p>
          <a:p>
            <a:r>
              <a:rPr lang="en-US" dirty="0"/>
              <a:t>QOC is computationally expensive</a:t>
            </a:r>
            <a:endParaRPr lang="en-US" sz="4000" dirty="0"/>
          </a:p>
          <a:p>
            <a:endParaRPr lang="en-US" dirty="0"/>
          </a:p>
        </p:txBody>
      </p:sp>
      <p:pic>
        <p:nvPicPr>
          <p:cNvPr id="4" name="Picture 3">
            <a:extLst>
              <a:ext uri="{FF2B5EF4-FFF2-40B4-BE49-F238E27FC236}">
                <a16:creationId xmlns:a16="http://schemas.microsoft.com/office/drawing/2014/main" id="{3D107011-67DB-39C2-D549-7891E147D849}"/>
              </a:ext>
            </a:extLst>
          </p:cNvPr>
          <p:cNvPicPr>
            <a:picLocks noChangeAspect="1"/>
          </p:cNvPicPr>
          <p:nvPr/>
        </p:nvPicPr>
        <p:blipFill>
          <a:blip r:embed="rId3"/>
          <a:stretch>
            <a:fillRect/>
          </a:stretch>
        </p:blipFill>
        <p:spPr>
          <a:xfrm>
            <a:off x="6825791" y="4173179"/>
            <a:ext cx="10732417" cy="9062591"/>
          </a:xfrm>
          <a:prstGeom prst="rect">
            <a:avLst/>
          </a:prstGeom>
        </p:spPr>
      </p:pic>
    </p:spTree>
    <p:extLst>
      <p:ext uri="{BB962C8B-B14F-4D97-AF65-F5344CB8AC3E}">
        <p14:creationId xmlns:p14="http://schemas.microsoft.com/office/powerpoint/2010/main" val="1245252098"/>
      </p:ext>
    </p:extLst>
  </p:cSld>
  <p:clrMapOvr>
    <a:masterClrMapping/>
  </p:clrMapOvr>
  <p:transition spd="med"/>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a:t>Quantum Optimal Control (QOC)</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altLang="zh-CN" sz="4000" i="0" u="none" strike="noStrike" cap="none" spc="0" normalizeH="0" baseline="0" dirty="0">
                <a:ln>
                  <a:noFill/>
                </a:ln>
                <a:solidFill>
                  <a:srgbClr val="000000"/>
                </a:solidFill>
                <a:effectLst/>
                <a:uFillTx/>
                <a:ea typeface="Helvetica Neue"/>
                <a:cs typeface="Helvetica Neue"/>
                <a:sym typeface="Helvetica Neue"/>
              </a:rPr>
              <a:t>As</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shown</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in</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figure,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the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control</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pulse</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is</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divided</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ea typeface="Helvetica Neue"/>
                <a:cs typeface="Helvetica Neue"/>
                <a:sym typeface="Helvetica Neue"/>
              </a:rPr>
              <a:t>into</a:t>
            </a:r>
            <a:r>
              <a:rPr kumimoji="0" lang="zh-CN" altLang="en-US" sz="4000" i="0" u="none" strike="noStrike" cap="none" spc="0" normalizeH="0" baseline="0" dirty="0">
                <a:ln>
                  <a:noFill/>
                </a:ln>
                <a:solidFill>
                  <a:srgbClr val="000000"/>
                </a:solidFill>
                <a:effectLst/>
                <a:uFillTx/>
                <a:ea typeface="Helvetica Neue"/>
                <a:cs typeface="Helvetica Neue"/>
                <a:sym typeface="Helvetica Neue"/>
              </a:rPr>
              <a:t> </a:t>
            </a:r>
            <a:r>
              <a:rPr lang="en-US" altLang="zh-CN" sz="4000" dirty="0"/>
              <a:t>multiple</a:t>
            </a:r>
            <a:r>
              <a:rPr lang="zh-CN" altLang="en-US" sz="4000" dirty="0"/>
              <a:t> </a:t>
            </a:r>
            <a:r>
              <a:rPr lang="en-US" altLang="zh-CN" sz="4000" dirty="0"/>
              <a:t>time</a:t>
            </a:r>
            <a:r>
              <a:rPr lang="zh-CN" altLang="en-US" sz="4000" dirty="0"/>
              <a:t> </a:t>
            </a:r>
            <a:r>
              <a:rPr lang="en-US" altLang="zh-CN" sz="4000" dirty="0"/>
              <a:t>slots.</a:t>
            </a:r>
            <a:r>
              <a:rPr lang="zh-CN" altLang="en-US" sz="4000" dirty="0"/>
              <a:t> </a:t>
            </a:r>
            <a:r>
              <a:rPr lang="en-US" altLang="zh-CN" sz="4000" dirty="0"/>
              <a:t>The</a:t>
            </a:r>
            <a:r>
              <a:rPr lang="zh-CN" altLang="en-US" sz="4000" dirty="0"/>
              <a:t> </a:t>
            </a:r>
            <a:r>
              <a:rPr lang="en-US" altLang="zh-CN" sz="4000" dirty="0"/>
              <a:t>amplitude</a:t>
            </a:r>
            <a:r>
              <a:rPr lang="zh-CN" altLang="en-US" sz="4000" dirty="0"/>
              <a:t> </a:t>
            </a:r>
            <a:r>
              <a:rPr lang="en-US" altLang="zh-CN" sz="4000" dirty="0"/>
              <a:t>of</a:t>
            </a:r>
            <a:r>
              <a:rPr lang="zh-CN" altLang="en-US" sz="4000" dirty="0"/>
              <a:t> </a:t>
            </a:r>
            <a:r>
              <a:rPr lang="en-US" altLang="zh-CN" sz="4000" dirty="0"/>
              <a:t>each</a:t>
            </a:r>
            <a:r>
              <a:rPr lang="zh-CN" altLang="en-US" sz="4000" dirty="0"/>
              <a:t> </a:t>
            </a:r>
            <a:r>
              <a:rPr lang="en-US" altLang="zh-CN" sz="4000" dirty="0"/>
              <a:t>time slot</a:t>
            </a:r>
            <a:r>
              <a:rPr lang="zh-CN" altLang="en-US" sz="4000" dirty="0"/>
              <a:t> </a:t>
            </a:r>
            <a:r>
              <a:rPr lang="en-US" altLang="zh-CN" sz="4000" dirty="0"/>
              <a:t>will</a:t>
            </a:r>
            <a:r>
              <a:rPr lang="zh-CN" altLang="en-US" sz="4000" dirty="0"/>
              <a:t> </a:t>
            </a:r>
            <a:r>
              <a:rPr lang="en-US" altLang="zh-CN" sz="4000" dirty="0"/>
              <a:t>be</a:t>
            </a:r>
            <a:r>
              <a:rPr lang="zh-CN" altLang="en-US" sz="4000" dirty="0"/>
              <a:t> </a:t>
            </a:r>
            <a:r>
              <a:rPr lang="en-US" altLang="zh-CN" sz="4000" dirty="0"/>
              <a:t>adjusted</a:t>
            </a:r>
            <a:r>
              <a:rPr lang="zh-CN" altLang="en-US" sz="4000" dirty="0"/>
              <a:t> </a:t>
            </a:r>
            <a:r>
              <a:rPr lang="en-US" altLang="zh-CN" sz="4000" dirty="0"/>
              <a:t>through</a:t>
            </a:r>
            <a:r>
              <a:rPr lang="zh-CN" altLang="en-US" sz="4000" dirty="0"/>
              <a:t> </a:t>
            </a:r>
            <a:r>
              <a:rPr lang="en-US" altLang="zh-CN" sz="4000" dirty="0"/>
              <a:t>optimization.</a:t>
            </a:r>
            <a:endParaRPr kumimoji="0" lang="en-US" sz="4000" i="0" u="none" strike="noStrike" cap="none" spc="0" normalizeH="0" baseline="0" dirty="0">
              <a:ln>
                <a:noFill/>
              </a:ln>
              <a:solidFill>
                <a:srgbClr val="000000"/>
              </a:solidFill>
              <a:effectLst/>
              <a:uFillTx/>
              <a:ea typeface="Helvetica Neue"/>
              <a:cs typeface="Helvetica Neue"/>
              <a:sym typeface="Helvetica Neue"/>
            </a:endParaRPr>
          </a:p>
          <a:p>
            <a:endParaRPr lang="en-US" dirty="0"/>
          </a:p>
        </p:txBody>
      </p:sp>
      <p:pic>
        <p:nvPicPr>
          <p:cNvPr id="4" name="Picture 3">
            <a:extLst>
              <a:ext uri="{FF2B5EF4-FFF2-40B4-BE49-F238E27FC236}">
                <a16:creationId xmlns:a16="http://schemas.microsoft.com/office/drawing/2014/main" id="{FFA5E85C-B1CF-F16E-CD8B-FD02EC08C789}"/>
              </a:ext>
            </a:extLst>
          </p:cNvPr>
          <p:cNvPicPr>
            <a:picLocks noChangeAspect="1"/>
          </p:cNvPicPr>
          <p:nvPr/>
        </p:nvPicPr>
        <p:blipFill>
          <a:blip r:embed="rId3"/>
          <a:stretch>
            <a:fillRect/>
          </a:stretch>
        </p:blipFill>
        <p:spPr>
          <a:xfrm>
            <a:off x="4747786" y="4090057"/>
            <a:ext cx="14888428" cy="9319870"/>
          </a:xfrm>
          <a:prstGeom prst="rect">
            <a:avLst/>
          </a:prstGeom>
        </p:spPr>
      </p:pic>
      <p:sp>
        <p:nvSpPr>
          <p:cNvPr id="5" name="TextBox 4">
            <a:extLst>
              <a:ext uri="{FF2B5EF4-FFF2-40B4-BE49-F238E27FC236}">
                <a16:creationId xmlns:a16="http://schemas.microsoft.com/office/drawing/2014/main" id="{94F572F0-7863-1C03-9969-9F2917751EC6}"/>
              </a:ext>
            </a:extLst>
          </p:cNvPr>
          <p:cNvSpPr txBox="1"/>
          <p:nvPr/>
        </p:nvSpPr>
        <p:spPr>
          <a:xfrm>
            <a:off x="19972698" y="12402589"/>
            <a:ext cx="3701949" cy="8679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1400" b="1" i="0" u="none" strike="noStrike" cap="none" spc="0" normalizeH="0" baseline="0" dirty="0">
                <a:ln>
                  <a:noFill/>
                </a:ln>
                <a:solidFill>
                  <a:srgbClr val="000000"/>
                </a:solidFill>
                <a:effectLst/>
                <a:uFillTx/>
                <a:latin typeface="+mn-lt"/>
                <a:ea typeface="+mn-ea"/>
                <a:cs typeface="+mn-cs"/>
                <a:sym typeface="Arial"/>
              </a:rPr>
              <a:t>Shi, </a:t>
            </a:r>
            <a:r>
              <a:rPr kumimoji="0" lang="en-US" sz="1400" b="1" i="0" u="none" strike="noStrike" cap="none" spc="0" normalizeH="0" baseline="0" dirty="0" err="1">
                <a:ln>
                  <a:noFill/>
                </a:ln>
                <a:solidFill>
                  <a:srgbClr val="000000"/>
                </a:solidFill>
                <a:effectLst/>
                <a:uFillTx/>
                <a:latin typeface="+mn-lt"/>
                <a:ea typeface="+mn-ea"/>
                <a:cs typeface="+mn-cs"/>
                <a:sym typeface="Arial"/>
              </a:rPr>
              <a:t>Yunong</a:t>
            </a:r>
            <a:r>
              <a:rPr kumimoji="0" lang="en-US" sz="1400" b="1" i="0" u="none" strike="noStrike" cap="none" spc="0" normalizeH="0" baseline="0" dirty="0">
                <a:ln>
                  <a:noFill/>
                </a:ln>
                <a:solidFill>
                  <a:srgbClr val="000000"/>
                </a:solidFill>
                <a:effectLst/>
                <a:uFillTx/>
                <a:latin typeface="+mn-lt"/>
                <a:ea typeface="+mn-ea"/>
                <a:cs typeface="+mn-cs"/>
                <a:sym typeface="Arial"/>
              </a:rPr>
              <a:t>, et al. "Optimized compilation of aggregated instructions for realistic quantum computers." 2019.</a:t>
            </a:r>
          </a:p>
        </p:txBody>
      </p:sp>
    </p:spTree>
    <p:extLst>
      <p:ext uri="{BB962C8B-B14F-4D97-AF65-F5344CB8AC3E}">
        <p14:creationId xmlns:p14="http://schemas.microsoft.com/office/powerpoint/2010/main" val="3586720478"/>
      </p:ext>
    </p:extLst>
  </p:cSld>
  <p:clrMapOvr>
    <a:masterClrMapping/>
  </p:clrMapOvr>
  <p:transition spd="med"/>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err="1"/>
              <a:t>Accqoc</a:t>
            </a:r>
            <a:r>
              <a:rPr lang="en-US" dirty="0"/>
              <a:t>: Group-based Pre-compilation</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altLang="zh-CN" sz="4000" i="0" u="none" strike="noStrike" cap="none" spc="0" normalizeH="0" baseline="0" dirty="0">
                <a:ln>
                  <a:noFill/>
                </a:ln>
                <a:solidFill>
                  <a:srgbClr val="000000"/>
                </a:solidFill>
                <a:effectLst/>
                <a:uFillTx/>
                <a:latin typeface="Helvetica Neue"/>
                <a:ea typeface="Helvetica Neue"/>
                <a:cs typeface="Helvetica Neue"/>
                <a:sym typeface="Helvetica Neue"/>
              </a:rPr>
              <a:t>Instead</a:t>
            </a:r>
            <a:r>
              <a:rPr kumimoji="0" lang="zh-CN" altLang="en-US" sz="40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latin typeface="Helvetica Neue"/>
                <a:ea typeface="Helvetica Neue"/>
                <a:cs typeface="Helvetica Neue"/>
                <a:sym typeface="Helvetica Neue"/>
              </a:rPr>
              <a:t>of</a:t>
            </a:r>
            <a:r>
              <a:rPr kumimoji="0" lang="zh-CN" altLang="en-US" sz="40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latin typeface="Helvetica Neue"/>
                <a:ea typeface="Helvetica Neue"/>
                <a:cs typeface="Helvetica Neue"/>
                <a:sym typeface="Helvetica Neue"/>
              </a:rPr>
              <a:t>dealing</a:t>
            </a:r>
            <a:r>
              <a:rPr kumimoji="0" lang="zh-CN" altLang="en-US" sz="40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kumimoji="0" lang="en-US" altLang="zh-CN" sz="4000" i="0" u="none" strike="noStrike" cap="none" spc="0" normalizeH="0" baseline="0" dirty="0">
                <a:ln>
                  <a:noFill/>
                </a:ln>
                <a:solidFill>
                  <a:srgbClr val="000000"/>
                </a:solidFill>
                <a:effectLst/>
                <a:uFillTx/>
                <a:latin typeface="Helvetica Neue"/>
                <a:ea typeface="Helvetica Neue"/>
                <a:cs typeface="Helvetica Neue"/>
                <a:sym typeface="Helvetica Neue"/>
              </a:rPr>
              <a:t>with</a:t>
            </a:r>
            <a:r>
              <a:rPr kumimoji="0" lang="zh-CN" altLang="en-US" sz="4000" i="0" u="none" strike="noStrike" cap="none" spc="0" normalizeH="0" baseline="0" dirty="0">
                <a:ln>
                  <a:noFill/>
                </a:ln>
                <a:solidFill>
                  <a:srgbClr val="000000"/>
                </a:solidFill>
                <a:effectLst/>
                <a:uFillTx/>
                <a:latin typeface="Helvetica Neue"/>
                <a:ea typeface="Helvetica Neue"/>
                <a:cs typeface="Helvetica Neue"/>
                <a:sym typeface="Helvetica Neue"/>
              </a:rPr>
              <a:t> </a:t>
            </a:r>
            <a:r>
              <a:rPr lang="en-US" altLang="zh-CN" sz="4000" dirty="0"/>
              <a:t>single</a:t>
            </a:r>
            <a:r>
              <a:rPr lang="zh-CN" altLang="en-US" sz="4000" dirty="0"/>
              <a:t> </a:t>
            </a:r>
            <a:r>
              <a:rPr lang="en-US" altLang="zh-CN" sz="4000" dirty="0"/>
              <a:t>gate,</a:t>
            </a:r>
            <a:r>
              <a:rPr lang="zh-CN" altLang="en-US" sz="4000" dirty="0"/>
              <a:t> </a:t>
            </a:r>
            <a:r>
              <a:rPr lang="en-US" altLang="zh-CN" sz="4000" dirty="0"/>
              <a:t>we</a:t>
            </a:r>
            <a:r>
              <a:rPr lang="zh-CN" altLang="en-US" sz="4000" dirty="0"/>
              <a:t> </a:t>
            </a:r>
            <a:r>
              <a:rPr lang="en-US" altLang="zh-CN" sz="4000" dirty="0"/>
              <a:t>generate</a:t>
            </a:r>
            <a:r>
              <a:rPr lang="zh-CN" altLang="en-US" sz="4000" dirty="0"/>
              <a:t> </a:t>
            </a:r>
            <a:r>
              <a:rPr lang="en-US" altLang="zh-CN" sz="4000" dirty="0"/>
              <a:t>pulses</a:t>
            </a:r>
            <a:r>
              <a:rPr lang="zh-CN" altLang="en-US" sz="4000" dirty="0"/>
              <a:t> </a:t>
            </a:r>
            <a:r>
              <a:rPr lang="en-US" altLang="zh-CN" sz="4000" dirty="0"/>
              <a:t>from</a:t>
            </a:r>
            <a:r>
              <a:rPr lang="zh-CN" altLang="en-US" sz="4000" dirty="0"/>
              <a:t> </a:t>
            </a:r>
            <a:r>
              <a:rPr lang="en-US" altLang="zh-CN" sz="4000" dirty="0"/>
              <a:t>groups</a:t>
            </a:r>
            <a:r>
              <a:rPr lang="zh-CN" altLang="en-US" sz="4000" dirty="0"/>
              <a:t> </a:t>
            </a:r>
            <a:r>
              <a:rPr lang="en-US" altLang="zh-CN" sz="4000" dirty="0"/>
              <a:t>of</a:t>
            </a:r>
            <a:r>
              <a:rPr lang="zh-CN" altLang="en-US" sz="4000" dirty="0"/>
              <a:t> </a:t>
            </a:r>
            <a:r>
              <a:rPr lang="en-US" altLang="zh-CN" sz="4000" dirty="0"/>
              <a:t>gates.</a:t>
            </a:r>
          </a:p>
          <a:p>
            <a:endParaRPr lang="en-US" dirty="0"/>
          </a:p>
        </p:txBody>
      </p:sp>
      <p:pic>
        <p:nvPicPr>
          <p:cNvPr id="4" name="Picture 3">
            <a:extLst>
              <a:ext uri="{FF2B5EF4-FFF2-40B4-BE49-F238E27FC236}">
                <a16:creationId xmlns:a16="http://schemas.microsoft.com/office/drawing/2014/main" id="{6F5400BA-329F-15B4-FCFD-18C208A52680}"/>
              </a:ext>
            </a:extLst>
          </p:cNvPr>
          <p:cNvPicPr>
            <a:picLocks noChangeAspect="1"/>
          </p:cNvPicPr>
          <p:nvPr/>
        </p:nvPicPr>
        <p:blipFill>
          <a:blip r:embed="rId3"/>
          <a:stretch>
            <a:fillRect/>
          </a:stretch>
        </p:blipFill>
        <p:spPr>
          <a:xfrm>
            <a:off x="2557179" y="3803077"/>
            <a:ext cx="8199490" cy="7954921"/>
          </a:xfrm>
          <a:prstGeom prst="rect">
            <a:avLst/>
          </a:prstGeom>
        </p:spPr>
      </p:pic>
      <p:pic>
        <p:nvPicPr>
          <p:cNvPr id="5" name="Picture 4">
            <a:extLst>
              <a:ext uri="{FF2B5EF4-FFF2-40B4-BE49-F238E27FC236}">
                <a16:creationId xmlns:a16="http://schemas.microsoft.com/office/drawing/2014/main" id="{14E6519F-4502-23BD-C2F1-299EF5BE289D}"/>
              </a:ext>
            </a:extLst>
          </p:cNvPr>
          <p:cNvPicPr>
            <a:picLocks noChangeAspect="1"/>
          </p:cNvPicPr>
          <p:nvPr/>
        </p:nvPicPr>
        <p:blipFill>
          <a:blip r:embed="rId4"/>
          <a:stretch>
            <a:fillRect/>
          </a:stretch>
        </p:blipFill>
        <p:spPr>
          <a:xfrm>
            <a:off x="13627333" y="3794764"/>
            <a:ext cx="8101046" cy="9374796"/>
          </a:xfrm>
          <a:prstGeom prst="rect">
            <a:avLst/>
          </a:prstGeom>
        </p:spPr>
      </p:pic>
    </p:spTree>
    <p:extLst>
      <p:ext uri="{BB962C8B-B14F-4D97-AF65-F5344CB8AC3E}">
        <p14:creationId xmlns:p14="http://schemas.microsoft.com/office/powerpoint/2010/main" val="3254746928"/>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err="1"/>
              <a:t>Accqoc</a:t>
            </a:r>
            <a:r>
              <a:rPr lang="en-US" dirty="0"/>
              <a:t>: Group-based Pre-compilation</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sz="4000" dirty="0"/>
              <a:t>We limit the size of the groups that QOC takes. (Key Insight) </a:t>
            </a:r>
          </a:p>
        </p:txBody>
      </p:sp>
      <p:pic>
        <p:nvPicPr>
          <p:cNvPr id="4" name="Picture 3">
            <a:extLst>
              <a:ext uri="{FF2B5EF4-FFF2-40B4-BE49-F238E27FC236}">
                <a16:creationId xmlns:a16="http://schemas.microsoft.com/office/drawing/2014/main" id="{6B5E68CD-E706-DF3E-BD9A-FE6696054C2A}"/>
              </a:ext>
            </a:extLst>
          </p:cNvPr>
          <p:cNvPicPr>
            <a:picLocks noChangeAspect="1"/>
          </p:cNvPicPr>
          <p:nvPr/>
        </p:nvPicPr>
        <p:blipFill>
          <a:blip r:embed="rId3"/>
          <a:stretch>
            <a:fillRect/>
          </a:stretch>
        </p:blipFill>
        <p:spPr>
          <a:xfrm>
            <a:off x="5280607" y="3374323"/>
            <a:ext cx="13822785" cy="10177736"/>
          </a:xfrm>
          <a:prstGeom prst="rect">
            <a:avLst/>
          </a:prstGeom>
        </p:spPr>
      </p:pic>
    </p:spTree>
    <p:extLst>
      <p:ext uri="{BB962C8B-B14F-4D97-AF65-F5344CB8AC3E}">
        <p14:creationId xmlns:p14="http://schemas.microsoft.com/office/powerpoint/2010/main" val="2725343837"/>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a:t>Build the Library</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t>Pulses of these groups will be generated through QOC. And</a:t>
            </a:r>
            <a:r>
              <a:rPr kumimoji="0" lang="en-US" sz="4000" i="0" u="none" strike="noStrike" cap="none" spc="0" normalizeH="0" baseline="0" dirty="0">
                <a:ln>
                  <a:noFill/>
                </a:ln>
                <a:solidFill>
                  <a:srgbClr val="000000"/>
                </a:solidFill>
                <a:effectLst/>
                <a:uFillTx/>
                <a:ea typeface="Helvetica Neue"/>
                <a:cs typeface="Helvetica Neue"/>
                <a:sym typeface="Helvetica Neue"/>
              </a:rPr>
              <a:t> we get a </a:t>
            </a:r>
            <a:r>
              <a:rPr lang="en-US" sz="4000" dirty="0"/>
              <a:t>library that stores group-pulse pairs.</a:t>
            </a:r>
          </a:p>
          <a:p>
            <a:endParaRPr lang="en-US" dirty="0"/>
          </a:p>
        </p:txBody>
      </p:sp>
      <p:pic>
        <p:nvPicPr>
          <p:cNvPr id="4" name="Picture 3">
            <a:extLst>
              <a:ext uri="{FF2B5EF4-FFF2-40B4-BE49-F238E27FC236}">
                <a16:creationId xmlns:a16="http://schemas.microsoft.com/office/drawing/2014/main" id="{F869E090-4E4F-5053-78BB-3587AB00B845}"/>
              </a:ext>
            </a:extLst>
          </p:cNvPr>
          <p:cNvPicPr>
            <a:picLocks noChangeAspect="1"/>
          </p:cNvPicPr>
          <p:nvPr/>
        </p:nvPicPr>
        <p:blipFill>
          <a:blip r:embed="rId3"/>
          <a:stretch>
            <a:fillRect/>
          </a:stretch>
        </p:blipFill>
        <p:spPr>
          <a:xfrm>
            <a:off x="3318696" y="3968737"/>
            <a:ext cx="7620853" cy="8950071"/>
          </a:xfrm>
          <a:prstGeom prst="rect">
            <a:avLst/>
          </a:prstGeom>
        </p:spPr>
      </p:pic>
      <p:pic>
        <p:nvPicPr>
          <p:cNvPr id="5" name="Picture 4">
            <a:extLst>
              <a:ext uri="{FF2B5EF4-FFF2-40B4-BE49-F238E27FC236}">
                <a16:creationId xmlns:a16="http://schemas.microsoft.com/office/drawing/2014/main" id="{C5429CD9-9AFA-DC0F-154F-0A6503A6DD81}"/>
              </a:ext>
            </a:extLst>
          </p:cNvPr>
          <p:cNvPicPr>
            <a:picLocks noChangeAspect="1"/>
          </p:cNvPicPr>
          <p:nvPr/>
        </p:nvPicPr>
        <p:blipFill>
          <a:blip r:embed="rId4"/>
          <a:stretch>
            <a:fillRect/>
          </a:stretch>
        </p:blipFill>
        <p:spPr>
          <a:xfrm>
            <a:off x="11747164" y="4655191"/>
            <a:ext cx="10290843" cy="7577162"/>
          </a:xfrm>
          <a:prstGeom prst="rect">
            <a:avLst/>
          </a:prstGeom>
        </p:spPr>
      </p:pic>
    </p:spTree>
    <p:extLst>
      <p:ext uri="{BB962C8B-B14F-4D97-AF65-F5344CB8AC3E}">
        <p14:creationId xmlns:p14="http://schemas.microsoft.com/office/powerpoint/2010/main" val="2191202694"/>
      </p:ext>
    </p:extLst>
  </p:cSld>
  <p:clrMapOvr>
    <a:masterClrMapping/>
  </p:clrMapOvr>
  <p:transition spd="med"/>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Utilize the Library</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a:t>For groups that are covered by library, the pulse could be directly looked up.</a:t>
            </a:r>
          </a:p>
          <a:p>
            <a:pPr marL="342900" indent="-342900" algn="just" defTabSz="584200" hangingPunct="0">
              <a:lnSpc>
                <a:spcPct val="100000"/>
              </a:lnSpc>
              <a:spcBef>
                <a:spcPts val="0"/>
              </a:spcBef>
              <a:buSzTx/>
              <a:buFont typeface="Arial" panose="020B0604020202020204" pitchFamily="34" charset="0"/>
              <a:buChar char="•"/>
            </a:pPr>
            <a:r>
              <a:rPr kumimoji="0" lang="en-US" sz="4000" i="0" u="none" strike="noStrike" cap="none" spc="0" normalizeH="0" baseline="0" dirty="0">
                <a:ln>
                  <a:noFill/>
                </a:ln>
                <a:solidFill>
                  <a:srgbClr val="000000"/>
                </a:solidFill>
                <a:effectLst/>
                <a:uFillTx/>
                <a:latin typeface="Helvetica Neue"/>
                <a:ea typeface="Helvetica Neue"/>
                <a:cs typeface="Helvetica Neue"/>
                <a:sym typeface="Helvetica Neue"/>
              </a:rPr>
              <a:t>For uncovered groups, </a:t>
            </a:r>
            <a:r>
              <a:rPr lang="en-US" sz="4000" dirty="0"/>
              <a:t>we could generate the pulses using pulses of very similar groups</a:t>
            </a:r>
          </a:p>
          <a:p>
            <a:pPr marL="342900" marR="0" indent="-342900" algn="just" defTabSz="5842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p>
        </p:txBody>
      </p:sp>
      <p:pic>
        <p:nvPicPr>
          <p:cNvPr id="4" name="Picture 3">
            <a:extLst>
              <a:ext uri="{FF2B5EF4-FFF2-40B4-BE49-F238E27FC236}">
                <a16:creationId xmlns:a16="http://schemas.microsoft.com/office/drawing/2014/main" id="{0DB1BE14-D57F-D3BC-6425-FCC153057913}"/>
              </a:ext>
            </a:extLst>
          </p:cNvPr>
          <p:cNvPicPr>
            <a:picLocks noChangeAspect="1"/>
          </p:cNvPicPr>
          <p:nvPr/>
        </p:nvPicPr>
        <p:blipFill>
          <a:blip r:embed="rId2"/>
          <a:stretch>
            <a:fillRect/>
          </a:stretch>
        </p:blipFill>
        <p:spPr>
          <a:xfrm>
            <a:off x="6764196" y="3972338"/>
            <a:ext cx="10855608" cy="9743662"/>
          </a:xfrm>
          <a:prstGeom prst="rect">
            <a:avLst/>
          </a:prstGeom>
        </p:spPr>
      </p:pic>
    </p:spTree>
    <p:extLst>
      <p:ext uri="{BB962C8B-B14F-4D97-AF65-F5344CB8AC3E}">
        <p14:creationId xmlns:p14="http://schemas.microsoft.com/office/powerpoint/2010/main" val="1342745788"/>
      </p:ext>
    </p:extLst>
  </p:cSld>
  <p:clrMapOvr>
    <a:masterClrMapping/>
  </p:clrMapOvr>
  <p:transition spd="med"/>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dirty="0"/>
              <a:t>Use MST to Accelerate QOC</a:t>
            </a:r>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We need to define similarity and find the corresponding Minimum spanning tree.</a:t>
            </a:r>
          </a:p>
        </p:txBody>
      </p:sp>
      <p:pic>
        <p:nvPicPr>
          <p:cNvPr id="4" name="Picture 3">
            <a:extLst>
              <a:ext uri="{FF2B5EF4-FFF2-40B4-BE49-F238E27FC236}">
                <a16:creationId xmlns:a16="http://schemas.microsoft.com/office/drawing/2014/main" id="{0C92E0CF-8561-6272-DD22-500A3BF8B823}"/>
              </a:ext>
            </a:extLst>
          </p:cNvPr>
          <p:cNvPicPr>
            <a:picLocks noChangeAspect="1"/>
          </p:cNvPicPr>
          <p:nvPr/>
        </p:nvPicPr>
        <p:blipFill>
          <a:blip r:embed="rId3"/>
          <a:stretch>
            <a:fillRect/>
          </a:stretch>
        </p:blipFill>
        <p:spPr>
          <a:xfrm>
            <a:off x="13224485" y="3472100"/>
            <a:ext cx="10289512" cy="6026335"/>
          </a:xfrm>
          <a:prstGeom prst="rect">
            <a:avLst/>
          </a:prstGeom>
        </p:spPr>
      </p:pic>
      <p:pic>
        <p:nvPicPr>
          <p:cNvPr id="5" name="Picture 4">
            <a:extLst>
              <a:ext uri="{FF2B5EF4-FFF2-40B4-BE49-F238E27FC236}">
                <a16:creationId xmlns:a16="http://schemas.microsoft.com/office/drawing/2014/main" id="{3B2A1DD8-EEAD-CF18-53D1-C2E424C8D299}"/>
              </a:ext>
            </a:extLst>
          </p:cNvPr>
          <p:cNvPicPr>
            <a:picLocks noChangeAspect="1"/>
          </p:cNvPicPr>
          <p:nvPr/>
        </p:nvPicPr>
        <p:blipFill>
          <a:blip r:embed="rId4"/>
          <a:stretch>
            <a:fillRect/>
          </a:stretch>
        </p:blipFill>
        <p:spPr>
          <a:xfrm>
            <a:off x="1812468" y="4072565"/>
            <a:ext cx="4791819" cy="4254806"/>
          </a:xfrm>
          <a:prstGeom prst="rect">
            <a:avLst/>
          </a:prstGeom>
        </p:spPr>
      </p:pic>
      <p:pic>
        <p:nvPicPr>
          <p:cNvPr id="6" name="Picture 5">
            <a:extLst>
              <a:ext uri="{FF2B5EF4-FFF2-40B4-BE49-F238E27FC236}">
                <a16:creationId xmlns:a16="http://schemas.microsoft.com/office/drawing/2014/main" id="{E612AADB-9F89-B5DA-C716-7D72155A93D9}"/>
              </a:ext>
            </a:extLst>
          </p:cNvPr>
          <p:cNvPicPr>
            <a:picLocks noChangeAspect="1"/>
          </p:cNvPicPr>
          <p:nvPr/>
        </p:nvPicPr>
        <p:blipFill>
          <a:blip r:embed="rId5"/>
          <a:stretch>
            <a:fillRect/>
          </a:stretch>
        </p:blipFill>
        <p:spPr>
          <a:xfrm>
            <a:off x="7275176" y="4119625"/>
            <a:ext cx="5278420" cy="4207746"/>
          </a:xfrm>
          <a:prstGeom prst="rect">
            <a:avLst/>
          </a:prstGeom>
        </p:spPr>
      </p:pic>
      <p:pic>
        <p:nvPicPr>
          <p:cNvPr id="7" name="Picture 6">
            <a:extLst>
              <a:ext uri="{FF2B5EF4-FFF2-40B4-BE49-F238E27FC236}">
                <a16:creationId xmlns:a16="http://schemas.microsoft.com/office/drawing/2014/main" id="{6C6CF631-DBA5-9671-4A2D-8177DA26066E}"/>
              </a:ext>
            </a:extLst>
          </p:cNvPr>
          <p:cNvPicPr>
            <a:picLocks noChangeAspect="1"/>
          </p:cNvPicPr>
          <p:nvPr/>
        </p:nvPicPr>
        <p:blipFill>
          <a:blip r:embed="rId6"/>
          <a:stretch>
            <a:fillRect/>
          </a:stretch>
        </p:blipFill>
        <p:spPr>
          <a:xfrm>
            <a:off x="7359988" y="10430535"/>
            <a:ext cx="5071754" cy="1225674"/>
          </a:xfrm>
          <a:prstGeom prst="rect">
            <a:avLst/>
          </a:prstGeom>
        </p:spPr>
      </p:pic>
      <p:pic>
        <p:nvPicPr>
          <p:cNvPr id="8" name="Picture 7">
            <a:extLst>
              <a:ext uri="{FF2B5EF4-FFF2-40B4-BE49-F238E27FC236}">
                <a16:creationId xmlns:a16="http://schemas.microsoft.com/office/drawing/2014/main" id="{1943148C-FDEC-1351-0E74-A1E29D095074}"/>
              </a:ext>
            </a:extLst>
          </p:cNvPr>
          <p:cNvPicPr>
            <a:picLocks noChangeAspect="1"/>
          </p:cNvPicPr>
          <p:nvPr/>
        </p:nvPicPr>
        <p:blipFill>
          <a:blip r:embed="rId7"/>
          <a:stretch>
            <a:fillRect/>
          </a:stretch>
        </p:blipFill>
        <p:spPr>
          <a:xfrm>
            <a:off x="12431742" y="10187140"/>
            <a:ext cx="5875112" cy="1617784"/>
          </a:xfrm>
          <a:prstGeom prst="rect">
            <a:avLst/>
          </a:prstGeom>
        </p:spPr>
      </p:pic>
      <p:pic>
        <p:nvPicPr>
          <p:cNvPr id="9" name="Picture 8">
            <a:extLst>
              <a:ext uri="{FF2B5EF4-FFF2-40B4-BE49-F238E27FC236}">
                <a16:creationId xmlns:a16="http://schemas.microsoft.com/office/drawing/2014/main" id="{4A6E2616-4ECF-31EB-B595-2C5D03DF5ADD}"/>
              </a:ext>
            </a:extLst>
          </p:cNvPr>
          <p:cNvPicPr>
            <a:picLocks noChangeAspect="1"/>
          </p:cNvPicPr>
          <p:nvPr/>
        </p:nvPicPr>
        <p:blipFill>
          <a:blip r:embed="rId8"/>
          <a:stretch>
            <a:fillRect/>
          </a:stretch>
        </p:blipFill>
        <p:spPr>
          <a:xfrm>
            <a:off x="7275176" y="11804924"/>
            <a:ext cx="4267972" cy="1225674"/>
          </a:xfrm>
          <a:prstGeom prst="rect">
            <a:avLst/>
          </a:prstGeom>
        </p:spPr>
      </p:pic>
      <p:pic>
        <p:nvPicPr>
          <p:cNvPr id="10" name="Picture 9">
            <a:extLst>
              <a:ext uri="{FF2B5EF4-FFF2-40B4-BE49-F238E27FC236}">
                <a16:creationId xmlns:a16="http://schemas.microsoft.com/office/drawing/2014/main" id="{3A5C4F7A-2D54-E441-B38B-9542ACEE204C}"/>
              </a:ext>
            </a:extLst>
          </p:cNvPr>
          <p:cNvPicPr>
            <a:picLocks noChangeAspect="1"/>
          </p:cNvPicPr>
          <p:nvPr/>
        </p:nvPicPr>
        <p:blipFill>
          <a:blip r:embed="rId9"/>
          <a:stretch>
            <a:fillRect/>
          </a:stretch>
        </p:blipFill>
        <p:spPr>
          <a:xfrm>
            <a:off x="11390360" y="11741031"/>
            <a:ext cx="7270576" cy="1189730"/>
          </a:xfrm>
          <a:prstGeom prst="rect">
            <a:avLst/>
          </a:prstGeom>
        </p:spPr>
      </p:pic>
    </p:spTree>
    <p:extLst>
      <p:ext uri="{BB962C8B-B14F-4D97-AF65-F5344CB8AC3E}">
        <p14:creationId xmlns:p14="http://schemas.microsoft.com/office/powerpoint/2010/main" val="1907975351"/>
      </p:ext>
    </p:extLst>
  </p:cSld>
  <p:clrMapOvr>
    <a:masterClrMapping/>
  </p:clrMapOvr>
  <p:transition spd="med"/>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Latency Reduction over Gate-based</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sz="4000" i="0" u="none" strike="noStrike" cap="none" spc="0" normalizeH="0" baseline="0" dirty="0">
                <a:ln>
                  <a:noFill/>
                </a:ln>
                <a:solidFill>
                  <a:srgbClr val="000000"/>
                </a:solidFill>
                <a:effectLst/>
                <a:uFillTx/>
                <a:ea typeface="Helvetica Neue"/>
                <a:cs typeface="Helvetica Neue"/>
                <a:sym typeface="Helvetica Neue"/>
              </a:rPr>
              <a:t>This figure shows the latency reduction compared with gate-based compilation. We show that the latency is reduced for various grouping strategy.</a:t>
            </a:r>
            <a:endParaRPr lang="en-US" dirty="0"/>
          </a:p>
        </p:txBody>
      </p:sp>
      <p:pic>
        <p:nvPicPr>
          <p:cNvPr id="4" name="Picture 3">
            <a:extLst>
              <a:ext uri="{FF2B5EF4-FFF2-40B4-BE49-F238E27FC236}">
                <a16:creationId xmlns:a16="http://schemas.microsoft.com/office/drawing/2014/main" id="{6842788E-867D-1A5F-837F-FDDC22F2E12D}"/>
              </a:ext>
            </a:extLst>
          </p:cNvPr>
          <p:cNvPicPr>
            <a:picLocks noChangeAspect="1"/>
          </p:cNvPicPr>
          <p:nvPr/>
        </p:nvPicPr>
        <p:blipFill>
          <a:blip r:embed="rId3"/>
          <a:stretch>
            <a:fillRect/>
          </a:stretch>
        </p:blipFill>
        <p:spPr>
          <a:xfrm>
            <a:off x="4251097" y="4111452"/>
            <a:ext cx="15881806" cy="9604548"/>
          </a:xfrm>
          <a:prstGeom prst="rect">
            <a:avLst/>
          </a:prstGeom>
        </p:spPr>
      </p:pic>
    </p:spTree>
    <p:extLst>
      <p:ext uri="{BB962C8B-B14F-4D97-AF65-F5344CB8AC3E}">
        <p14:creationId xmlns:p14="http://schemas.microsoft.com/office/powerpoint/2010/main" val="32062418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TQ for </a:t>
            </a:r>
            <a:r>
              <a:rPr lang="en-US" dirty="0" err="1"/>
              <a:t>Statevector</a:t>
            </a:r>
            <a:r>
              <a:rPr lang="en-US" dirty="0"/>
              <a:t> simulation</a:t>
            </a:r>
            <a:endParaRPr dirty="0"/>
          </a:p>
        </p:txBody>
      </p:sp>
      <p:sp>
        <p:nvSpPr>
          <p:cNvPr id="184" name="Applying a gate to qubits is performing matrix-vector multiplication between the gate matrix and statevector…"/>
          <p:cNvSpPr txBox="1">
            <a:spLocks noGrp="1"/>
          </p:cNvSpPr>
          <p:nvPr>
            <p:ph type="body" idx="1"/>
          </p:nvPr>
        </p:nvSpPr>
        <p:spPr>
          <a:prstGeom prst="rect">
            <a:avLst/>
          </a:prstGeom>
        </p:spPr>
        <p:txBody>
          <a:bodyPr/>
          <a:lstStyle/>
          <a:p>
            <a:r>
              <a:rPr lang="en-US" dirty="0"/>
              <a:t>P</a:t>
            </a:r>
            <a:r>
              <a:rPr dirty="0"/>
              <a:t>erforming matrix-vector multiplication between the gate matrix and </a:t>
            </a:r>
            <a:r>
              <a:rPr dirty="0" err="1"/>
              <a:t>statevector</a:t>
            </a:r>
            <a:endParaRPr lang="en-US" dirty="0"/>
          </a:p>
          <a:p>
            <a:r>
              <a:rPr lang="en-US" dirty="0"/>
              <a:t>The implementation of </a:t>
            </a:r>
            <a:r>
              <a:rPr lang="en-US" dirty="0" err="1"/>
              <a:t>statevector</a:t>
            </a:r>
            <a:r>
              <a:rPr lang="en-US" dirty="0"/>
              <a:t> and quantum gates are using the native data structure in </a:t>
            </a:r>
            <a:r>
              <a:rPr lang="en-US" dirty="0" err="1"/>
              <a:t>PyTorch</a:t>
            </a:r>
            <a:endParaRPr dirty="0"/>
          </a:p>
          <a:p>
            <a:pPr marL="609600" lvl="1" indent="0">
              <a:buNone/>
            </a:pPr>
            <a:endParaRPr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pic>
        <p:nvPicPr>
          <p:cNvPr id="2" name="Picture 1">
            <a:extLst>
              <a:ext uri="{FF2B5EF4-FFF2-40B4-BE49-F238E27FC236}">
                <a16:creationId xmlns:a16="http://schemas.microsoft.com/office/drawing/2014/main" id="{A20038E6-4682-4796-BA03-024DCA0CC5F2}"/>
              </a:ext>
            </a:extLst>
          </p:cNvPr>
          <p:cNvPicPr>
            <a:picLocks noChangeAspect="1"/>
          </p:cNvPicPr>
          <p:nvPr/>
        </p:nvPicPr>
        <p:blipFill>
          <a:blip r:embed="rId2"/>
          <a:stretch>
            <a:fillRect/>
          </a:stretch>
        </p:blipFill>
        <p:spPr>
          <a:xfrm>
            <a:off x="1603609" y="5511345"/>
            <a:ext cx="20537538" cy="2012229"/>
          </a:xfrm>
          <a:prstGeom prst="rect">
            <a:avLst/>
          </a:prstGeom>
        </p:spPr>
      </p:pic>
      <p:pic>
        <p:nvPicPr>
          <p:cNvPr id="3" name="Picture 2">
            <a:extLst>
              <a:ext uri="{FF2B5EF4-FFF2-40B4-BE49-F238E27FC236}">
                <a16:creationId xmlns:a16="http://schemas.microsoft.com/office/drawing/2014/main" id="{7D0DCAEB-E3ED-29B3-7C28-6BE228960D59}"/>
              </a:ext>
            </a:extLst>
          </p:cNvPr>
          <p:cNvPicPr>
            <a:picLocks noChangeAspect="1"/>
          </p:cNvPicPr>
          <p:nvPr/>
        </p:nvPicPr>
        <p:blipFill>
          <a:blip r:embed="rId3"/>
          <a:stretch>
            <a:fillRect/>
          </a:stretch>
        </p:blipFill>
        <p:spPr>
          <a:xfrm>
            <a:off x="1218959" y="8027340"/>
            <a:ext cx="21306839" cy="4214721"/>
          </a:xfrm>
          <a:prstGeom prst="rect">
            <a:avLst/>
          </a:prstGeom>
        </p:spPr>
      </p:pic>
    </p:spTree>
    <p:extLst>
      <p:ext uri="{BB962C8B-B14F-4D97-AF65-F5344CB8AC3E}">
        <p14:creationId xmlns:p14="http://schemas.microsoft.com/office/powerpoint/2010/main" val="3169721391"/>
      </p:ext>
    </p:extLst>
  </p:cSld>
  <p:clrMapOvr>
    <a:masterClrMapping/>
  </p:clrMapOvr>
  <p:transition spd="med"/>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Latency Reduction V.S. Brute-force</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sz="4000" i="0" u="none" strike="noStrike" cap="none" spc="0" normalizeH="0" baseline="0" dirty="0">
                <a:ln>
                  <a:noFill/>
                </a:ln>
                <a:solidFill>
                  <a:srgbClr val="000000"/>
                </a:solidFill>
                <a:effectLst/>
                <a:uFillTx/>
                <a:latin typeface="Helvetica Neue"/>
                <a:ea typeface="Helvetica Neue"/>
                <a:cs typeface="Helvetica Neue"/>
                <a:sym typeface="Helvetica Neue"/>
              </a:rPr>
              <a:t>This figure shows the latency reduction compared with brute-force compilation. Brute-force QOC means that we give QOC a very large group of gates to reach maximum latency reduction.</a:t>
            </a:r>
            <a:endParaRPr lang="en-US" sz="4000" dirty="0"/>
          </a:p>
          <a:p>
            <a:endParaRPr lang="en-US" dirty="0"/>
          </a:p>
        </p:txBody>
      </p:sp>
      <p:pic>
        <p:nvPicPr>
          <p:cNvPr id="4" name="Picture 3">
            <a:extLst>
              <a:ext uri="{FF2B5EF4-FFF2-40B4-BE49-F238E27FC236}">
                <a16:creationId xmlns:a16="http://schemas.microsoft.com/office/drawing/2014/main" id="{1A2D72DA-3334-C78F-235F-318DCA30EA11}"/>
              </a:ext>
            </a:extLst>
          </p:cNvPr>
          <p:cNvPicPr>
            <a:picLocks noChangeAspect="1"/>
          </p:cNvPicPr>
          <p:nvPr/>
        </p:nvPicPr>
        <p:blipFill>
          <a:blip r:embed="rId3"/>
          <a:stretch>
            <a:fillRect/>
          </a:stretch>
        </p:blipFill>
        <p:spPr>
          <a:xfrm>
            <a:off x="4281141" y="4501123"/>
            <a:ext cx="15821718" cy="8882368"/>
          </a:xfrm>
          <a:prstGeom prst="rect">
            <a:avLst/>
          </a:prstGeom>
        </p:spPr>
      </p:pic>
    </p:spTree>
    <p:extLst>
      <p:ext uri="{BB962C8B-B14F-4D97-AF65-F5344CB8AC3E}">
        <p14:creationId xmlns:p14="http://schemas.microsoft.com/office/powerpoint/2010/main" val="559927525"/>
      </p:ext>
    </p:extLst>
  </p:cSld>
  <p:clrMapOvr>
    <a:masterClrMapping/>
  </p:clrMapOvr>
  <p:transition spd="med"/>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Reduction of Training Iteration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kumimoji="0" lang="en-US" sz="4000" i="0" u="none" strike="noStrike" cap="none" spc="0" normalizeH="0" baseline="0" dirty="0">
                <a:ln>
                  <a:noFill/>
                </a:ln>
                <a:solidFill>
                  <a:srgbClr val="000000"/>
                </a:solidFill>
                <a:effectLst/>
                <a:uFillTx/>
                <a:latin typeface="Helvetica Neue"/>
                <a:ea typeface="Helvetica Neue"/>
                <a:cs typeface="Helvetica Neue"/>
                <a:sym typeface="Helvetica Neue"/>
              </a:rPr>
              <a:t>We see reduction of training iteration when we adopt the idea of similarity.</a:t>
            </a:r>
          </a:p>
          <a:p>
            <a:endParaRPr lang="en-US" dirty="0"/>
          </a:p>
        </p:txBody>
      </p:sp>
      <p:pic>
        <p:nvPicPr>
          <p:cNvPr id="4" name="Picture 3">
            <a:extLst>
              <a:ext uri="{FF2B5EF4-FFF2-40B4-BE49-F238E27FC236}">
                <a16:creationId xmlns:a16="http://schemas.microsoft.com/office/drawing/2014/main" id="{A2FEBA1D-770F-578A-D9D2-6FD5DB908189}"/>
              </a:ext>
            </a:extLst>
          </p:cNvPr>
          <p:cNvPicPr>
            <a:picLocks noChangeAspect="1"/>
          </p:cNvPicPr>
          <p:nvPr/>
        </p:nvPicPr>
        <p:blipFill>
          <a:blip r:embed="rId3"/>
          <a:stretch>
            <a:fillRect/>
          </a:stretch>
        </p:blipFill>
        <p:spPr>
          <a:xfrm>
            <a:off x="4272698" y="3387916"/>
            <a:ext cx="15838604" cy="10314285"/>
          </a:xfrm>
          <a:prstGeom prst="rect">
            <a:avLst/>
          </a:prstGeom>
        </p:spPr>
      </p:pic>
    </p:spTree>
    <p:extLst>
      <p:ext uri="{BB962C8B-B14F-4D97-AF65-F5344CB8AC3E}">
        <p14:creationId xmlns:p14="http://schemas.microsoft.com/office/powerpoint/2010/main" val="690173954"/>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3310902" cy="2516521"/>
          </a:xfrm>
          <a:prstGeom prst="rect">
            <a:avLst/>
          </a:prstGeom>
        </p:spPr>
        <p:txBody>
          <a:bodyPr>
            <a:normAutofit/>
          </a:bodyPr>
          <a:lstStyle/>
          <a:p>
            <a:pPr algn="l"/>
            <a:r>
              <a:rPr lang="en-US" b="0" dirty="0">
                <a:solidFill>
                  <a:schemeClr val="tx1"/>
                </a:solidFill>
              </a:rPr>
              <a:t>Hands-On Section</a:t>
            </a:r>
            <a:br>
              <a:rPr lang="en-US" dirty="0">
                <a:solidFill>
                  <a:schemeClr val="tx1"/>
                </a:solidFill>
              </a:rPr>
            </a:br>
            <a:r>
              <a:rPr lang="en-US" dirty="0">
                <a:solidFill>
                  <a:schemeClr val="tx1"/>
                </a:solidFill>
              </a:rPr>
              <a:t>3.1 Quantum Optimal Control</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192</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259142"/>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19985"/>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3.2 Variational Pulse Learning</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3903080105"/>
      </p:ext>
    </p:extLst>
  </p:cSld>
  <p:clrMapOvr>
    <a:masterClrMapping/>
  </p:clrMapOvr>
  <p:transition spd="med"/>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Variational Quantum Pulse Learning (VQP)</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Coherence time is limited in NISQ machines, which means we cannot perform a huge quantum circuit with enough depth and width in NISQ machines. </a:t>
            </a:r>
          </a:p>
          <a:p>
            <a:r>
              <a:rPr lang="en-US" altLang="zh-CN" sz="4000" dirty="0"/>
              <a:t>Noise and compilation overhead seriously affect the performance of a quantum program.</a:t>
            </a:r>
            <a:endParaRPr lang="en-US" dirty="0"/>
          </a:p>
        </p:txBody>
      </p:sp>
      <p:pic>
        <p:nvPicPr>
          <p:cNvPr id="4" name="Picture 3" descr="Timeline&#10;&#10;Description automatically generated">
            <a:extLst>
              <a:ext uri="{FF2B5EF4-FFF2-40B4-BE49-F238E27FC236}">
                <a16:creationId xmlns:a16="http://schemas.microsoft.com/office/drawing/2014/main" id="{9AAEF5D5-535F-FFBE-10A7-F877F13F8587}"/>
              </a:ext>
            </a:extLst>
          </p:cNvPr>
          <p:cNvPicPr>
            <a:picLocks noChangeAspect="1"/>
          </p:cNvPicPr>
          <p:nvPr/>
        </p:nvPicPr>
        <p:blipFill>
          <a:blip r:embed="rId2"/>
          <a:stretch>
            <a:fillRect/>
          </a:stretch>
        </p:blipFill>
        <p:spPr>
          <a:xfrm>
            <a:off x="16287508" y="5178829"/>
            <a:ext cx="6667500" cy="5843425"/>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04836F56-009F-4507-47B9-1AD7AB5E0E5A}"/>
              </a:ext>
            </a:extLst>
          </p:cNvPr>
          <p:cNvPicPr>
            <a:picLocks noChangeAspect="1"/>
          </p:cNvPicPr>
          <p:nvPr/>
        </p:nvPicPr>
        <p:blipFill>
          <a:blip r:embed="rId3"/>
          <a:stretch>
            <a:fillRect/>
          </a:stretch>
        </p:blipFill>
        <p:spPr>
          <a:xfrm>
            <a:off x="1218959" y="5259737"/>
            <a:ext cx="11791950" cy="6878637"/>
          </a:xfrm>
          <a:prstGeom prst="rect">
            <a:avLst/>
          </a:prstGeom>
        </p:spPr>
      </p:pic>
      <p:sp>
        <p:nvSpPr>
          <p:cNvPr id="6" name="TextBox 5">
            <a:extLst>
              <a:ext uri="{FF2B5EF4-FFF2-40B4-BE49-F238E27FC236}">
                <a16:creationId xmlns:a16="http://schemas.microsoft.com/office/drawing/2014/main" id="{250D91D7-7286-2783-613C-C0801F0506E1}"/>
              </a:ext>
            </a:extLst>
          </p:cNvPr>
          <p:cNvSpPr txBox="1"/>
          <p:nvPr/>
        </p:nvSpPr>
        <p:spPr>
          <a:xfrm>
            <a:off x="16735079" y="11389058"/>
            <a:ext cx="6219929" cy="2113079"/>
          </a:xfrm>
          <a:prstGeom prst="rect">
            <a:avLst/>
          </a:prstGeom>
          <a:noFill/>
        </p:spPr>
        <p:txBody>
          <a:bodyPr wrap="square" rtlCol="0">
            <a:spAutoFit/>
          </a:bodyPr>
          <a:lstStyle/>
          <a:p>
            <a:r>
              <a:rPr lang="en-US" altLang="zh-CN" sz="2800" dirty="0">
                <a:solidFill>
                  <a:srgbClr val="FF0000"/>
                </a:solidFill>
                <a:cs typeface="Times New Roman" panose="02020603050405020304" pitchFamily="18" charset="0"/>
              </a:rPr>
              <a:t>Error rate on a bit in  CMOS Device error rate is about 10</a:t>
            </a:r>
            <a:r>
              <a:rPr lang="en-US" altLang="zh-CN" sz="2800" baseline="30000" dirty="0">
                <a:solidFill>
                  <a:srgbClr val="FF0000"/>
                </a:solidFill>
                <a:cs typeface="Times New Roman" panose="02020603050405020304" pitchFamily="18" charset="0"/>
              </a:rPr>
              <a:t>-15</a:t>
            </a:r>
          </a:p>
          <a:p>
            <a:r>
              <a:rPr lang="en-US" altLang="zh-CN" sz="2800" dirty="0">
                <a:solidFill>
                  <a:srgbClr val="FF0000"/>
                </a:solidFill>
                <a:cs typeface="Times New Roman" panose="02020603050405020304" pitchFamily="18" charset="0"/>
              </a:rPr>
              <a:t>But error rate on a quantum bit reaches 10</a:t>
            </a:r>
            <a:r>
              <a:rPr lang="en-US" altLang="zh-CN" sz="2800" baseline="30000" dirty="0">
                <a:solidFill>
                  <a:srgbClr val="FF0000"/>
                </a:solidFill>
                <a:cs typeface="Times New Roman" panose="02020603050405020304" pitchFamily="18" charset="0"/>
              </a:rPr>
              <a:t>-4</a:t>
            </a:r>
            <a:r>
              <a:rPr lang="en-US" altLang="zh-CN" sz="2800" dirty="0">
                <a:solidFill>
                  <a:srgbClr val="FF0000"/>
                </a:solidFill>
                <a:cs typeface="Times New Roman" panose="02020603050405020304" pitchFamily="18" charset="0"/>
              </a:rPr>
              <a:t> to 10</a:t>
            </a:r>
            <a:r>
              <a:rPr lang="en-US" altLang="zh-CN" sz="2800" baseline="30000" dirty="0">
                <a:solidFill>
                  <a:srgbClr val="FF0000"/>
                </a:solidFill>
                <a:cs typeface="Times New Roman" panose="02020603050405020304" pitchFamily="18" charset="0"/>
              </a:rPr>
              <a:t>-2</a:t>
            </a:r>
          </a:p>
        </p:txBody>
      </p:sp>
    </p:spTree>
    <p:extLst>
      <p:ext uri="{BB962C8B-B14F-4D97-AF65-F5344CB8AC3E}">
        <p14:creationId xmlns:p14="http://schemas.microsoft.com/office/powerpoint/2010/main" val="32705987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heel(1)">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Motivation and Challenges</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QOC is limited to few qubits since it is computationally expensive.</a:t>
            </a:r>
          </a:p>
          <a:p>
            <a:r>
              <a:rPr lang="en-US" altLang="zh-CN" sz="4000" dirty="0"/>
              <a:t>Most works demonstrate QOC on quantum simulators, however, it is hard to be evaluated on NISQ machines.</a:t>
            </a:r>
            <a:endParaRPr lang="zh-CN" altLang="en-US" sz="4000" dirty="0"/>
          </a:p>
          <a:p>
            <a:endParaRPr lang="en-US" dirty="0"/>
          </a:p>
        </p:txBody>
      </p:sp>
      <p:pic>
        <p:nvPicPr>
          <p:cNvPr id="4" name="Picture 3">
            <a:extLst>
              <a:ext uri="{FF2B5EF4-FFF2-40B4-BE49-F238E27FC236}">
                <a16:creationId xmlns:a16="http://schemas.microsoft.com/office/drawing/2014/main" id="{7EAA76A9-7C62-8EB2-080F-1E81B0A5B755}"/>
              </a:ext>
            </a:extLst>
          </p:cNvPr>
          <p:cNvPicPr>
            <a:picLocks noChangeAspect="1"/>
          </p:cNvPicPr>
          <p:nvPr/>
        </p:nvPicPr>
        <p:blipFill>
          <a:blip r:embed="rId3"/>
          <a:stretch>
            <a:fillRect/>
          </a:stretch>
        </p:blipFill>
        <p:spPr>
          <a:xfrm>
            <a:off x="4140604" y="4826008"/>
            <a:ext cx="16102791" cy="7958852"/>
          </a:xfrm>
          <a:prstGeom prst="rect">
            <a:avLst/>
          </a:prstGeom>
        </p:spPr>
      </p:pic>
    </p:spTree>
    <p:extLst>
      <p:ext uri="{BB962C8B-B14F-4D97-AF65-F5344CB8AC3E}">
        <p14:creationId xmlns:p14="http://schemas.microsoft.com/office/powerpoint/2010/main" val="2431782430"/>
      </p:ext>
    </p:extLst>
  </p:cSld>
  <p:clrMapOvr>
    <a:masterClrMapping/>
  </p:clrMapOvr>
  <p:transition spd="med"/>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Attempt on Quantum Neural Network</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Can we find an intermediate-level approach between the gate level operations and quantum optimal control?</a:t>
            </a:r>
          </a:p>
          <a:p>
            <a:r>
              <a:rPr lang="en-US" altLang="zh-CN" sz="4000" dirty="0"/>
              <a:t>Can we achieve benefits by doing so?</a:t>
            </a:r>
            <a:endParaRPr lang="zh-CN" altLang="en-US" sz="4000" dirty="0"/>
          </a:p>
          <a:p>
            <a:endParaRPr lang="en-US" dirty="0"/>
          </a:p>
        </p:txBody>
      </p:sp>
      <p:pic>
        <p:nvPicPr>
          <p:cNvPr id="4" name="Picture 3">
            <a:extLst>
              <a:ext uri="{FF2B5EF4-FFF2-40B4-BE49-F238E27FC236}">
                <a16:creationId xmlns:a16="http://schemas.microsoft.com/office/drawing/2014/main" id="{E98D0217-7F34-B074-01E3-42FD84C7CFC2}"/>
              </a:ext>
            </a:extLst>
          </p:cNvPr>
          <p:cNvPicPr>
            <a:picLocks noChangeAspect="1"/>
          </p:cNvPicPr>
          <p:nvPr/>
        </p:nvPicPr>
        <p:blipFill>
          <a:blip r:embed="rId2"/>
          <a:stretch>
            <a:fillRect/>
          </a:stretch>
        </p:blipFill>
        <p:spPr>
          <a:xfrm>
            <a:off x="13213567" y="3943824"/>
            <a:ext cx="6288091" cy="3240909"/>
          </a:xfrm>
          <a:prstGeom prst="rect">
            <a:avLst/>
          </a:prstGeom>
        </p:spPr>
      </p:pic>
      <p:pic>
        <p:nvPicPr>
          <p:cNvPr id="5" name="Picture 4">
            <a:extLst>
              <a:ext uri="{FF2B5EF4-FFF2-40B4-BE49-F238E27FC236}">
                <a16:creationId xmlns:a16="http://schemas.microsoft.com/office/drawing/2014/main" id="{02C61D6A-F1FB-460E-B9AF-DBEFA64206D1}"/>
              </a:ext>
            </a:extLst>
          </p:cNvPr>
          <p:cNvPicPr>
            <a:picLocks noChangeAspect="1"/>
          </p:cNvPicPr>
          <p:nvPr/>
        </p:nvPicPr>
        <p:blipFill>
          <a:blip r:embed="rId3"/>
          <a:stretch>
            <a:fillRect/>
          </a:stretch>
        </p:blipFill>
        <p:spPr>
          <a:xfrm>
            <a:off x="3103625" y="5208930"/>
            <a:ext cx="8066810" cy="8326537"/>
          </a:xfrm>
          <a:prstGeom prst="rect">
            <a:avLst/>
          </a:prstGeom>
        </p:spPr>
      </p:pic>
      <p:grpSp>
        <p:nvGrpSpPr>
          <p:cNvPr id="6" name="Group 5">
            <a:extLst>
              <a:ext uri="{FF2B5EF4-FFF2-40B4-BE49-F238E27FC236}">
                <a16:creationId xmlns:a16="http://schemas.microsoft.com/office/drawing/2014/main" id="{638C3A2A-1DD1-3CFF-D5A1-AABC49609FFC}"/>
              </a:ext>
            </a:extLst>
          </p:cNvPr>
          <p:cNvGrpSpPr/>
          <p:nvPr/>
        </p:nvGrpSpPr>
        <p:grpSpPr>
          <a:xfrm>
            <a:off x="13213566" y="7613982"/>
            <a:ext cx="5938957" cy="5337247"/>
            <a:chOff x="4876800" y="1508637"/>
            <a:chExt cx="4526798" cy="5064605"/>
          </a:xfrm>
        </p:grpSpPr>
        <p:pic>
          <p:nvPicPr>
            <p:cNvPr id="7" name="Picture 6" descr="Shape, arrow&#10;&#10;Description automatically generated">
              <a:extLst>
                <a:ext uri="{FF2B5EF4-FFF2-40B4-BE49-F238E27FC236}">
                  <a16:creationId xmlns:a16="http://schemas.microsoft.com/office/drawing/2014/main" id="{20A4CCEB-DA0C-19CA-A9CC-921BD522EA74}"/>
                </a:ext>
              </a:extLst>
            </p:cNvPr>
            <p:cNvPicPr>
              <a:picLocks noChangeAspect="1"/>
            </p:cNvPicPr>
            <p:nvPr/>
          </p:nvPicPr>
          <p:blipFill>
            <a:blip r:embed="rId4"/>
            <a:stretch>
              <a:fillRect/>
            </a:stretch>
          </p:blipFill>
          <p:spPr>
            <a:xfrm>
              <a:off x="4929680" y="1508637"/>
              <a:ext cx="4421038" cy="1143000"/>
            </a:xfrm>
            <a:prstGeom prst="rect">
              <a:avLst/>
            </a:prstGeom>
          </p:spPr>
        </p:pic>
        <p:pic>
          <p:nvPicPr>
            <p:cNvPr id="8" name="Picture 7" descr="Graphical user interface, application, PowerPoint&#10;&#10;Description automatically generated">
              <a:extLst>
                <a:ext uri="{FF2B5EF4-FFF2-40B4-BE49-F238E27FC236}">
                  <a16:creationId xmlns:a16="http://schemas.microsoft.com/office/drawing/2014/main" id="{7A4588BA-7B77-2344-4824-B093C90939BD}"/>
                </a:ext>
              </a:extLst>
            </p:cNvPr>
            <p:cNvPicPr>
              <a:picLocks noChangeAspect="1"/>
            </p:cNvPicPr>
            <p:nvPr/>
          </p:nvPicPr>
          <p:blipFill>
            <a:blip r:embed="rId5"/>
            <a:stretch>
              <a:fillRect/>
            </a:stretch>
          </p:blipFill>
          <p:spPr>
            <a:xfrm>
              <a:off x="4876800" y="2900557"/>
              <a:ext cx="4526798" cy="3672685"/>
            </a:xfrm>
            <a:prstGeom prst="rect">
              <a:avLst/>
            </a:prstGeom>
          </p:spPr>
        </p:pic>
      </p:grpSp>
    </p:spTree>
    <p:extLst>
      <p:ext uri="{BB962C8B-B14F-4D97-AF65-F5344CB8AC3E}">
        <p14:creationId xmlns:p14="http://schemas.microsoft.com/office/powerpoint/2010/main" val="2717383233"/>
      </p:ext>
    </p:extLst>
  </p:cSld>
  <p:clrMapOvr>
    <a:masterClrMapping/>
  </p:clrMapOvr>
  <p:transition spd="med"/>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Why Variational Quantum Pulse Learning</a:t>
            </a:r>
            <a:r>
              <a:rPr lang="zh-CN" altLang="en-US" sz="6600" dirty="0"/>
              <a:t>？</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VQC with more gates has similar performance in terms of accuracy</a:t>
            </a:r>
          </a:p>
        </p:txBody>
      </p:sp>
      <p:pic>
        <p:nvPicPr>
          <p:cNvPr id="4" name="Picture 3" descr="Diagram&#10;&#10;Description automatically generated with medium confidence">
            <a:extLst>
              <a:ext uri="{FF2B5EF4-FFF2-40B4-BE49-F238E27FC236}">
                <a16:creationId xmlns:a16="http://schemas.microsoft.com/office/drawing/2014/main" id="{B1972CB6-9669-1328-4D97-9BFC49669BFD}"/>
              </a:ext>
            </a:extLst>
          </p:cNvPr>
          <p:cNvPicPr>
            <a:picLocks noChangeAspect="1"/>
          </p:cNvPicPr>
          <p:nvPr/>
        </p:nvPicPr>
        <p:blipFill>
          <a:blip r:embed="rId2"/>
          <a:stretch>
            <a:fillRect/>
          </a:stretch>
        </p:blipFill>
        <p:spPr>
          <a:xfrm>
            <a:off x="3082134" y="4056610"/>
            <a:ext cx="10128414" cy="8796513"/>
          </a:xfrm>
          <a:prstGeom prst="rect">
            <a:avLst/>
          </a:prstGeom>
        </p:spPr>
      </p:pic>
      <p:pic>
        <p:nvPicPr>
          <p:cNvPr id="5" name="Picture 4">
            <a:extLst>
              <a:ext uri="{FF2B5EF4-FFF2-40B4-BE49-F238E27FC236}">
                <a16:creationId xmlns:a16="http://schemas.microsoft.com/office/drawing/2014/main" id="{9AB8B674-FCA2-21DF-941E-AB8FEECA5C35}"/>
              </a:ext>
            </a:extLst>
          </p:cNvPr>
          <p:cNvPicPr>
            <a:picLocks noChangeAspect="1"/>
          </p:cNvPicPr>
          <p:nvPr/>
        </p:nvPicPr>
        <p:blipFill>
          <a:blip r:embed="rId3"/>
          <a:stretch>
            <a:fillRect/>
          </a:stretch>
        </p:blipFill>
        <p:spPr>
          <a:xfrm>
            <a:off x="13670212" y="3907293"/>
            <a:ext cx="7087700" cy="2200186"/>
          </a:xfrm>
          <a:prstGeom prst="rect">
            <a:avLst/>
          </a:prstGeom>
        </p:spPr>
      </p:pic>
      <p:pic>
        <p:nvPicPr>
          <p:cNvPr id="6" name="Picture 5">
            <a:extLst>
              <a:ext uri="{FF2B5EF4-FFF2-40B4-BE49-F238E27FC236}">
                <a16:creationId xmlns:a16="http://schemas.microsoft.com/office/drawing/2014/main" id="{FDFC712E-A90E-B4D4-A5FE-3320D534FC70}"/>
              </a:ext>
            </a:extLst>
          </p:cNvPr>
          <p:cNvPicPr>
            <a:picLocks noChangeAspect="1"/>
          </p:cNvPicPr>
          <p:nvPr/>
        </p:nvPicPr>
        <p:blipFill>
          <a:blip r:embed="rId4"/>
          <a:stretch>
            <a:fillRect/>
          </a:stretch>
        </p:blipFill>
        <p:spPr>
          <a:xfrm>
            <a:off x="13471751" y="7203239"/>
            <a:ext cx="7484622" cy="1572213"/>
          </a:xfrm>
          <a:prstGeom prst="rect">
            <a:avLst/>
          </a:prstGeom>
        </p:spPr>
      </p:pic>
      <p:pic>
        <p:nvPicPr>
          <p:cNvPr id="7" name="Picture 6" descr="Table&#10;&#10;Description automatically generated">
            <a:extLst>
              <a:ext uri="{FF2B5EF4-FFF2-40B4-BE49-F238E27FC236}">
                <a16:creationId xmlns:a16="http://schemas.microsoft.com/office/drawing/2014/main" id="{3A6C2A6B-7CF1-AA78-BFDF-9F2E10B9D2F4}"/>
              </a:ext>
            </a:extLst>
          </p:cNvPr>
          <p:cNvPicPr>
            <a:picLocks noChangeAspect="1"/>
          </p:cNvPicPr>
          <p:nvPr/>
        </p:nvPicPr>
        <p:blipFill>
          <a:blip r:embed="rId5"/>
          <a:stretch>
            <a:fillRect/>
          </a:stretch>
        </p:blipFill>
        <p:spPr>
          <a:xfrm>
            <a:off x="13670212" y="9871213"/>
            <a:ext cx="9953293" cy="2744817"/>
          </a:xfrm>
          <a:prstGeom prst="rect">
            <a:avLst/>
          </a:prstGeom>
        </p:spPr>
      </p:pic>
    </p:spTree>
    <p:extLst>
      <p:ext uri="{BB962C8B-B14F-4D97-AF65-F5344CB8AC3E}">
        <p14:creationId xmlns:p14="http://schemas.microsoft.com/office/powerpoint/2010/main" val="267294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Optimization Framework</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endParaRPr lang="en-US"/>
          </a:p>
        </p:txBody>
      </p:sp>
      <p:pic>
        <p:nvPicPr>
          <p:cNvPr id="4" name="Picture 3" descr="Diagram&#10;&#10;Description automatically generated with medium confidence">
            <a:extLst>
              <a:ext uri="{FF2B5EF4-FFF2-40B4-BE49-F238E27FC236}">
                <a16:creationId xmlns:a16="http://schemas.microsoft.com/office/drawing/2014/main" id="{53591423-4F57-A5BD-104B-F08D2105473D}"/>
              </a:ext>
            </a:extLst>
          </p:cNvPr>
          <p:cNvPicPr>
            <a:picLocks noChangeAspect="1"/>
          </p:cNvPicPr>
          <p:nvPr/>
        </p:nvPicPr>
        <p:blipFill>
          <a:blip r:embed="rId2"/>
          <a:stretch>
            <a:fillRect/>
          </a:stretch>
        </p:blipFill>
        <p:spPr>
          <a:xfrm>
            <a:off x="14403238" y="2076067"/>
            <a:ext cx="8323412" cy="11460841"/>
          </a:xfrm>
          <a:prstGeom prst="rect">
            <a:avLst/>
          </a:prstGeom>
        </p:spPr>
      </p:pic>
      <p:pic>
        <p:nvPicPr>
          <p:cNvPr id="5" name="Picture 4">
            <a:extLst>
              <a:ext uri="{FF2B5EF4-FFF2-40B4-BE49-F238E27FC236}">
                <a16:creationId xmlns:a16="http://schemas.microsoft.com/office/drawing/2014/main" id="{E7E522A0-EB8A-C42F-EED9-C4838D1517DF}"/>
              </a:ext>
            </a:extLst>
          </p:cNvPr>
          <p:cNvPicPr>
            <a:picLocks noChangeAspect="1"/>
          </p:cNvPicPr>
          <p:nvPr/>
        </p:nvPicPr>
        <p:blipFill>
          <a:blip r:embed="rId3"/>
          <a:stretch>
            <a:fillRect/>
          </a:stretch>
        </p:blipFill>
        <p:spPr>
          <a:xfrm>
            <a:off x="1295400" y="2076067"/>
            <a:ext cx="10331598" cy="8684300"/>
          </a:xfrm>
          <a:prstGeom prst="rect">
            <a:avLst/>
          </a:prstGeom>
        </p:spPr>
      </p:pic>
    </p:spTree>
    <p:extLst>
      <p:ext uri="{BB962C8B-B14F-4D97-AF65-F5344CB8AC3E}">
        <p14:creationId xmlns:p14="http://schemas.microsoft.com/office/powerpoint/2010/main" val="125806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sistent Improvements on Diverse Design Spaces">
            <a:extLst>
              <a:ext uri="{FF2B5EF4-FFF2-40B4-BE49-F238E27FC236}">
                <a16:creationId xmlns:a16="http://schemas.microsoft.com/office/drawing/2014/main" id="{CFE29212-ED51-5EDB-177C-E81BB629C7FA}"/>
              </a:ext>
            </a:extLst>
          </p:cNvPr>
          <p:cNvSpPr txBox="1">
            <a:spLocks noGrp="1"/>
          </p:cNvSpPr>
          <p:nvPr>
            <p:ph type="title"/>
          </p:nvPr>
        </p:nvSpPr>
        <p:spPr>
          <a:xfrm>
            <a:off x="622152" y="-192804"/>
            <a:ext cx="22790298" cy="2516521"/>
          </a:xfrm>
          <a:prstGeom prst="rect">
            <a:avLst/>
          </a:prstGeom>
        </p:spPr>
        <p:txBody>
          <a:bodyPr/>
          <a:lstStyle/>
          <a:p>
            <a:r>
              <a:rPr lang="en-US" altLang="zh-CN" sz="7200" dirty="0"/>
              <a:t>Experiment Result</a:t>
            </a:r>
          </a:p>
        </p:txBody>
      </p:sp>
      <p:pic>
        <p:nvPicPr>
          <p:cNvPr id="7" name="Picture 6" descr="Table&#10;&#10;Description automatically generated">
            <a:extLst>
              <a:ext uri="{FF2B5EF4-FFF2-40B4-BE49-F238E27FC236}">
                <a16:creationId xmlns:a16="http://schemas.microsoft.com/office/drawing/2014/main" id="{E7BAD2A5-218C-7EB2-18BD-045078F4B085}"/>
              </a:ext>
            </a:extLst>
          </p:cNvPr>
          <p:cNvPicPr>
            <a:picLocks noChangeAspect="1"/>
          </p:cNvPicPr>
          <p:nvPr/>
        </p:nvPicPr>
        <p:blipFill>
          <a:blip r:embed="rId2"/>
          <a:stretch>
            <a:fillRect/>
          </a:stretch>
        </p:blipFill>
        <p:spPr>
          <a:xfrm>
            <a:off x="304800" y="2114550"/>
            <a:ext cx="13128276" cy="6308392"/>
          </a:xfrm>
          <a:prstGeom prst="rect">
            <a:avLst/>
          </a:prstGeom>
        </p:spPr>
      </p:pic>
      <p:pic>
        <p:nvPicPr>
          <p:cNvPr id="8" name="Picture 7" descr="Table&#10;&#10;Description automatically generated">
            <a:extLst>
              <a:ext uri="{FF2B5EF4-FFF2-40B4-BE49-F238E27FC236}">
                <a16:creationId xmlns:a16="http://schemas.microsoft.com/office/drawing/2014/main" id="{083D63E2-09A1-D2E2-4C36-2C098BFE935D}"/>
              </a:ext>
            </a:extLst>
          </p:cNvPr>
          <p:cNvPicPr>
            <a:picLocks noChangeAspect="1"/>
          </p:cNvPicPr>
          <p:nvPr/>
        </p:nvPicPr>
        <p:blipFill>
          <a:blip r:embed="rId3"/>
          <a:stretch>
            <a:fillRect/>
          </a:stretch>
        </p:blipFill>
        <p:spPr>
          <a:xfrm>
            <a:off x="500872" y="8760945"/>
            <a:ext cx="12736132" cy="3512240"/>
          </a:xfrm>
          <a:prstGeom prst="rect">
            <a:avLst/>
          </a:prstGeom>
        </p:spPr>
      </p:pic>
      <p:sp>
        <p:nvSpPr>
          <p:cNvPr id="9" name="TextBox 8">
            <a:extLst>
              <a:ext uri="{FF2B5EF4-FFF2-40B4-BE49-F238E27FC236}">
                <a16:creationId xmlns:a16="http://schemas.microsoft.com/office/drawing/2014/main" id="{C2DF9330-8639-3478-3B3B-21118823F003}"/>
              </a:ext>
            </a:extLst>
          </p:cNvPr>
          <p:cNvSpPr txBox="1"/>
          <p:nvPr/>
        </p:nvSpPr>
        <p:spPr>
          <a:xfrm>
            <a:off x="14707107" y="4153443"/>
            <a:ext cx="6648811" cy="1219886"/>
          </a:xfrm>
          <a:prstGeom prst="rect">
            <a:avLst/>
          </a:prstGeom>
          <a:noFill/>
        </p:spPr>
        <p:txBody>
          <a:bodyPr wrap="square" rtlCol="0">
            <a:spAutoFit/>
          </a:bodyPr>
          <a:lstStyle/>
          <a:p>
            <a:pPr algn="just"/>
            <a:r>
              <a:rPr lang="en-US" altLang="zh-CN" sz="3200" dirty="0">
                <a:solidFill>
                  <a:srgbClr val="FF0000"/>
                </a:solidFill>
              </a:rPr>
              <a:t>Achieves higher accuracy under same condition</a:t>
            </a:r>
            <a:endParaRPr lang="zh-CN" altLang="en-US" sz="3200" dirty="0">
              <a:solidFill>
                <a:srgbClr val="FF0000"/>
              </a:solidFill>
            </a:endParaRPr>
          </a:p>
        </p:txBody>
      </p:sp>
      <p:sp>
        <p:nvSpPr>
          <p:cNvPr id="10" name="TextBox 9">
            <a:extLst>
              <a:ext uri="{FF2B5EF4-FFF2-40B4-BE49-F238E27FC236}">
                <a16:creationId xmlns:a16="http://schemas.microsoft.com/office/drawing/2014/main" id="{BBEDF3E4-ADF8-982D-A60D-9FC3FCE51674}"/>
              </a:ext>
            </a:extLst>
          </p:cNvPr>
          <p:cNvSpPr txBox="1"/>
          <p:nvPr/>
        </p:nvSpPr>
        <p:spPr>
          <a:xfrm>
            <a:off x="14707107" y="10596280"/>
            <a:ext cx="6648811" cy="1146019"/>
          </a:xfrm>
          <a:prstGeom prst="rect">
            <a:avLst/>
          </a:prstGeom>
          <a:noFill/>
        </p:spPr>
        <p:txBody>
          <a:bodyPr wrap="square" rtlCol="0">
            <a:spAutoFit/>
          </a:bodyPr>
          <a:lstStyle/>
          <a:p>
            <a:pPr algn="just"/>
            <a:r>
              <a:rPr lang="en-US" altLang="zh-CN" sz="2800" dirty="0">
                <a:solidFill>
                  <a:srgbClr val="FF0000"/>
                </a:solidFill>
              </a:rPr>
              <a:t>VQC with more gates has similar performance in terms </a:t>
            </a:r>
            <a:r>
              <a:rPr lang="en-US" altLang="zh-CN" sz="3200" dirty="0">
                <a:solidFill>
                  <a:srgbClr val="FF0000"/>
                </a:solidFill>
              </a:rPr>
              <a:t>of</a:t>
            </a:r>
            <a:r>
              <a:rPr lang="en-US" altLang="zh-CN" sz="2800" dirty="0">
                <a:solidFill>
                  <a:srgbClr val="FF0000"/>
                </a:solidFill>
              </a:rPr>
              <a:t> accuracy</a:t>
            </a:r>
            <a:endParaRPr lang="zh-CN" altLang="en-US" sz="2800" dirty="0">
              <a:solidFill>
                <a:srgbClr val="FF0000"/>
              </a:solidFill>
            </a:endParaRPr>
          </a:p>
        </p:txBody>
      </p:sp>
    </p:spTree>
    <p:extLst>
      <p:ext uri="{BB962C8B-B14F-4D97-AF65-F5344CB8AC3E}">
        <p14:creationId xmlns:p14="http://schemas.microsoft.com/office/powerpoint/2010/main" val="79373513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E23E-8453-F2D8-246C-573CA8693CBB}"/>
              </a:ext>
            </a:extLst>
          </p:cNvPr>
          <p:cNvSpPr>
            <a:spLocks noGrp="1"/>
          </p:cNvSpPr>
          <p:nvPr>
            <p:ph type="title"/>
          </p:nvPr>
        </p:nvSpPr>
        <p:spPr/>
        <p:txBody>
          <a:bodyPr/>
          <a:lstStyle/>
          <a:p>
            <a:r>
              <a:rPr lang="en-US" dirty="0"/>
              <a:t>Quantum Computing</a:t>
            </a:r>
          </a:p>
        </p:txBody>
      </p:sp>
      <p:sp>
        <p:nvSpPr>
          <p:cNvPr id="5" name="Noisy Intermediate-Scale Quantum (NISQ)…">
            <a:extLst>
              <a:ext uri="{FF2B5EF4-FFF2-40B4-BE49-F238E27FC236}">
                <a16:creationId xmlns:a16="http://schemas.microsoft.com/office/drawing/2014/main" id="{C1B5FB97-2A30-5FCF-2060-AB7CBF1B4D4C}"/>
              </a:ext>
            </a:extLst>
          </p:cNvPr>
          <p:cNvSpPr txBox="1">
            <a:spLocks noGrp="1"/>
          </p:cNvSpPr>
          <p:nvPr>
            <p:ph type="body" idx="1"/>
          </p:nvPr>
        </p:nvSpPr>
        <p:spPr>
          <a:xfrm>
            <a:off x="1218959" y="2540000"/>
            <a:ext cx="21944882" cy="7954920"/>
          </a:xfrm>
          <a:prstGeom prst="rect">
            <a:avLst/>
          </a:prstGeom>
        </p:spPr>
        <p:txBody>
          <a:bodyPr/>
          <a:lstStyle/>
          <a:p>
            <a:r>
              <a:rPr lang="en-US" dirty="0"/>
              <a:t>Fast progress of quantum devices</a:t>
            </a:r>
          </a:p>
          <a:p>
            <a:r>
              <a:rPr lang="en-US" dirty="0"/>
              <a:t>Different technologies</a:t>
            </a:r>
          </a:p>
          <a:p>
            <a:pPr lvl="1"/>
            <a:r>
              <a:rPr lang="en-US" dirty="0"/>
              <a:t>Superconducting, trapped ion, neutral atom, photonics, etc.</a:t>
            </a:r>
          </a:p>
        </p:txBody>
      </p:sp>
      <p:pic>
        <p:nvPicPr>
          <p:cNvPr id="1026" name="Picture 2" descr="IBM Unveils Breakthrough 127-Qubit Quantum Processor">
            <a:extLst>
              <a:ext uri="{FF2B5EF4-FFF2-40B4-BE49-F238E27FC236}">
                <a16:creationId xmlns:a16="http://schemas.microsoft.com/office/drawing/2014/main" id="{D632C0EB-2AC0-5A51-9E66-F4FAE94AE4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70" r="30588"/>
          <a:stretch/>
        </p:blipFill>
        <p:spPr bwMode="auto">
          <a:xfrm>
            <a:off x="1559859" y="5324312"/>
            <a:ext cx="5197209" cy="51367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A8D6AE-C9C5-D3E3-124C-2037E54BAE45}"/>
              </a:ext>
            </a:extLst>
          </p:cNvPr>
          <p:cNvSpPr txBox="1"/>
          <p:nvPr/>
        </p:nvSpPr>
        <p:spPr>
          <a:xfrm>
            <a:off x="2898341" y="10697109"/>
            <a:ext cx="2520244"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mn-lt"/>
                <a:ea typeface="+mn-ea"/>
                <a:cs typeface="+mn-cs"/>
                <a:sym typeface="Arial"/>
              </a:rPr>
              <a:t>IBM </a:t>
            </a:r>
            <a:br>
              <a:rPr kumimoji="0" lang="en-US" sz="4000" b="1" i="0" u="none" strike="noStrike" cap="none" spc="0" normalizeH="0" baseline="0" dirty="0">
                <a:ln>
                  <a:noFill/>
                </a:ln>
                <a:solidFill>
                  <a:srgbClr val="000000"/>
                </a:solidFill>
                <a:effectLst/>
                <a:uFillTx/>
                <a:latin typeface="+mn-lt"/>
                <a:ea typeface="+mn-ea"/>
                <a:cs typeface="+mn-cs"/>
                <a:sym typeface="Arial"/>
              </a:rPr>
            </a:br>
            <a:r>
              <a:rPr kumimoji="0" lang="en-US" sz="4000" b="1" i="0" u="none" strike="noStrike" cap="none" spc="0" normalizeH="0" baseline="0" dirty="0">
                <a:ln>
                  <a:noFill/>
                </a:ln>
                <a:solidFill>
                  <a:srgbClr val="000000"/>
                </a:solidFill>
                <a:effectLst/>
                <a:uFillTx/>
                <a:latin typeface="+mn-lt"/>
                <a:ea typeface="+mn-ea"/>
                <a:cs typeface="+mn-cs"/>
                <a:sym typeface="Arial"/>
              </a:rPr>
              <a:t>127 Qubit</a:t>
            </a:r>
          </a:p>
        </p:txBody>
      </p:sp>
      <p:pic>
        <p:nvPicPr>
          <p:cNvPr id="1028" name="Picture 4" descr="Hello quantum world! Google publishes landmark quantum supremacy claim">
            <a:extLst>
              <a:ext uri="{FF2B5EF4-FFF2-40B4-BE49-F238E27FC236}">
                <a16:creationId xmlns:a16="http://schemas.microsoft.com/office/drawing/2014/main" id="{E5DAA459-0918-327B-517E-4D483003C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3366" y="5324313"/>
            <a:ext cx="7516425" cy="51675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2DE525-40A8-AAAB-B990-BF17E7638260}"/>
              </a:ext>
            </a:extLst>
          </p:cNvPr>
          <p:cNvSpPr txBox="1"/>
          <p:nvPr/>
        </p:nvSpPr>
        <p:spPr>
          <a:xfrm>
            <a:off x="9629443" y="10697110"/>
            <a:ext cx="3183071"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a:ln>
                  <a:noFill/>
                </a:ln>
                <a:solidFill>
                  <a:srgbClr val="000000"/>
                </a:solidFill>
                <a:effectLst/>
                <a:uFillTx/>
                <a:latin typeface="+mn-lt"/>
                <a:ea typeface="+mn-ea"/>
                <a:cs typeface="+mn-cs"/>
                <a:sym typeface="Arial"/>
              </a:rPr>
              <a:t>Google</a:t>
            </a:r>
            <a:br>
              <a:rPr kumimoji="0" lang="en-US" sz="4000" b="1" i="0" u="none" strike="noStrike" cap="none" spc="0" normalizeH="0" baseline="0" dirty="0">
                <a:ln>
                  <a:noFill/>
                </a:ln>
                <a:solidFill>
                  <a:srgbClr val="000000"/>
                </a:solidFill>
                <a:effectLst/>
                <a:uFillTx/>
                <a:latin typeface="+mn-lt"/>
                <a:ea typeface="+mn-ea"/>
                <a:cs typeface="+mn-cs"/>
                <a:sym typeface="Arial"/>
              </a:rPr>
            </a:br>
            <a:r>
              <a:rPr kumimoji="0" lang="en-US" sz="4000" b="1" i="0" u="none" strike="noStrike" cap="none" spc="0" normalizeH="0" baseline="0" dirty="0">
                <a:ln>
                  <a:noFill/>
                </a:ln>
                <a:solidFill>
                  <a:srgbClr val="000000"/>
                </a:solidFill>
                <a:effectLst/>
                <a:uFillTx/>
                <a:latin typeface="+mn-lt"/>
                <a:ea typeface="+mn-ea"/>
                <a:cs typeface="+mn-cs"/>
                <a:sym typeface="Arial"/>
              </a:rPr>
              <a:t>53 Qubits</a:t>
            </a:r>
          </a:p>
        </p:txBody>
      </p:sp>
      <p:pic>
        <p:nvPicPr>
          <p:cNvPr id="1030" name="Picture 6" descr="IonQ’s EGT Series Ion Trap Chip                                               ">
            <a:extLst>
              <a:ext uri="{FF2B5EF4-FFF2-40B4-BE49-F238E27FC236}">
                <a16:creationId xmlns:a16="http://schemas.microsoft.com/office/drawing/2014/main" id="{92C129F5-F0E5-B42E-5579-BE974435E6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04641" y="5324312"/>
            <a:ext cx="7812349" cy="5167543"/>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BDD17A2-FA0C-7E08-BF5F-E49D481917A6}"/>
              </a:ext>
            </a:extLst>
          </p:cNvPr>
          <p:cNvSpPr txBox="1"/>
          <p:nvPr/>
        </p:nvSpPr>
        <p:spPr>
          <a:xfrm>
            <a:off x="18019279" y="10742865"/>
            <a:ext cx="3183071" cy="15696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825500" rtl="0" fontAlgn="auto" latinLnBrk="0" hangingPunct="0">
              <a:lnSpc>
                <a:spcPct val="120000"/>
              </a:lnSpc>
              <a:spcBef>
                <a:spcPts val="0"/>
              </a:spcBef>
              <a:spcAft>
                <a:spcPts val="0"/>
              </a:spcAft>
              <a:buClrTx/>
              <a:buSzTx/>
              <a:buFontTx/>
              <a:buNone/>
              <a:tabLst/>
            </a:pPr>
            <a:r>
              <a:rPr kumimoji="0" lang="en-US" sz="4000" b="1" i="0" u="none" strike="noStrike" cap="none" spc="0" normalizeH="0" baseline="0" dirty="0" err="1">
                <a:ln>
                  <a:noFill/>
                </a:ln>
                <a:solidFill>
                  <a:srgbClr val="000000"/>
                </a:solidFill>
                <a:effectLst/>
                <a:uFillTx/>
                <a:latin typeface="+mn-lt"/>
                <a:ea typeface="+mn-ea"/>
                <a:cs typeface="+mn-cs"/>
                <a:sym typeface="Arial"/>
              </a:rPr>
              <a:t>IonQ</a:t>
            </a:r>
            <a:br>
              <a:rPr kumimoji="0" lang="en-US" sz="4000" b="1" i="0" u="none" strike="noStrike" cap="none" spc="0" normalizeH="0" baseline="0" dirty="0">
                <a:ln>
                  <a:noFill/>
                </a:ln>
                <a:solidFill>
                  <a:srgbClr val="000000"/>
                </a:solidFill>
                <a:effectLst/>
                <a:uFillTx/>
                <a:latin typeface="+mn-lt"/>
                <a:ea typeface="+mn-ea"/>
                <a:cs typeface="+mn-cs"/>
                <a:sym typeface="Arial"/>
              </a:rPr>
            </a:br>
            <a:r>
              <a:rPr kumimoji="0" lang="en-US" sz="4000" b="1" i="0" u="none" strike="noStrike" cap="none" spc="0" normalizeH="0" baseline="0" dirty="0">
                <a:ln>
                  <a:noFill/>
                </a:ln>
                <a:solidFill>
                  <a:srgbClr val="000000"/>
                </a:solidFill>
                <a:effectLst/>
                <a:uFillTx/>
                <a:latin typeface="+mn-lt"/>
                <a:ea typeface="+mn-ea"/>
                <a:cs typeface="+mn-cs"/>
                <a:sym typeface="Arial"/>
              </a:rPr>
              <a:t>32+ Qubits</a:t>
            </a:r>
          </a:p>
        </p:txBody>
      </p:sp>
    </p:spTree>
    <p:extLst>
      <p:ext uri="{BB962C8B-B14F-4D97-AF65-F5344CB8AC3E}">
        <p14:creationId xmlns:p14="http://schemas.microsoft.com/office/powerpoint/2010/main" val="217308180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Dynamic computation graph</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a:t>
            </a:r>
          </a:p>
          <a:p>
            <a:pPr lvl="2"/>
            <a:r>
              <a:rPr lang="en-US" dirty="0" err="1">
                <a:latin typeface="Courier" pitchFamily="2" charset="0"/>
              </a:rPr>
              <a:t>q_state.h</a:t>
            </a:r>
            <a:r>
              <a:rPr lang="en-US" dirty="0">
                <a:latin typeface="Courier" pitchFamily="2" charset="0"/>
              </a:rPr>
              <a:t>(wires=1)</a:t>
            </a:r>
          </a:p>
          <a:p>
            <a:pPr lvl="2"/>
            <a:r>
              <a:rPr lang="en-US" dirty="0">
                <a:latin typeface="Courier" pitchFamily="2" charset="0"/>
              </a:rPr>
              <a:t>print(</a:t>
            </a:r>
            <a:r>
              <a:rPr lang="en-US" dirty="0" err="1">
                <a:latin typeface="Courier" pitchFamily="2" charset="0"/>
              </a:rPr>
              <a:t>q_state</a:t>
            </a:r>
            <a:r>
              <a:rPr lang="en-US" dirty="0">
                <a:latin typeface="Courier" pitchFamily="2" charset="0"/>
              </a:rPr>
              <a:t>)</a:t>
            </a:r>
          </a:p>
          <a:p>
            <a:pPr lvl="2"/>
            <a:r>
              <a:rPr lang="en-US" dirty="0" err="1">
                <a:latin typeface="Courier" pitchFamily="2" charset="0"/>
              </a:rPr>
              <a:t>q_state.sx</a:t>
            </a:r>
            <a:r>
              <a:rPr lang="en-US" dirty="0">
                <a:latin typeface="Courier" pitchFamily="2" charset="0"/>
              </a:rPr>
              <a:t>(wires=3)</a:t>
            </a:r>
          </a:p>
          <a:p>
            <a:pPr lvl="2"/>
            <a:r>
              <a:rPr lang="en-US" dirty="0">
                <a:latin typeface="Courier" pitchFamily="2" charset="0"/>
              </a:rPr>
              <a:t>print(</a:t>
            </a:r>
            <a:r>
              <a:rPr lang="en-US" dirty="0" err="1">
                <a:latin typeface="Courier" pitchFamily="2" charset="0"/>
              </a:rPr>
              <a:t>q_state</a:t>
            </a:r>
            <a:r>
              <a:rPr lang="en-US" dirty="0">
                <a:latin typeface="Courier" pitchFamily="2" charset="0"/>
              </a:rPr>
              <a:t>)</a:t>
            </a: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Tree>
    <p:extLst>
      <p:ext uri="{BB962C8B-B14F-4D97-AF65-F5344CB8AC3E}">
        <p14:creationId xmlns:p14="http://schemas.microsoft.com/office/powerpoint/2010/main" val="1204465228"/>
      </p:ext>
    </p:extLst>
  </p:cSld>
  <p:clrMapOvr>
    <a:masterClrMapping/>
  </p:clrMapOvr>
  <p:transition spd="med"/>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7EF993-F155-A0B2-F59A-6C053ED08CE8}"/>
              </a:ext>
            </a:extLst>
          </p:cNvPr>
          <p:cNvSpPr txBox="1"/>
          <p:nvPr/>
        </p:nvSpPr>
        <p:spPr>
          <a:xfrm>
            <a:off x="15323460" y="3799033"/>
            <a:ext cx="5695963" cy="628955"/>
          </a:xfrm>
          <a:prstGeom prst="rect">
            <a:avLst/>
          </a:prstGeom>
          <a:noFill/>
        </p:spPr>
        <p:txBody>
          <a:bodyPr wrap="square" rtlCol="0">
            <a:spAutoFit/>
          </a:bodyPr>
          <a:lstStyle/>
          <a:p>
            <a:pPr algn="just"/>
            <a:r>
              <a:rPr lang="en-US" altLang="zh-CN" sz="3200" dirty="0">
                <a:solidFill>
                  <a:srgbClr val="FF0000"/>
                </a:solidFill>
              </a:rPr>
              <a:t>Advantage in specific gate</a:t>
            </a:r>
            <a:endParaRPr lang="zh-CN" altLang="en-US" sz="3200" dirty="0">
              <a:solidFill>
                <a:srgbClr val="FF0000"/>
              </a:solidFill>
            </a:endParaRPr>
          </a:p>
        </p:txBody>
      </p:sp>
      <p:sp>
        <p:nvSpPr>
          <p:cNvPr id="3" name="TextBox 2">
            <a:extLst>
              <a:ext uri="{FF2B5EF4-FFF2-40B4-BE49-F238E27FC236}">
                <a16:creationId xmlns:a16="http://schemas.microsoft.com/office/drawing/2014/main" id="{D0A6BB1D-90D6-2BE7-A2A9-F2824C1588EB}"/>
              </a:ext>
            </a:extLst>
          </p:cNvPr>
          <p:cNvSpPr txBox="1"/>
          <p:nvPr/>
        </p:nvSpPr>
        <p:spPr>
          <a:xfrm>
            <a:off x="15323459" y="9602741"/>
            <a:ext cx="5695963" cy="628955"/>
          </a:xfrm>
          <a:prstGeom prst="rect">
            <a:avLst/>
          </a:prstGeom>
          <a:noFill/>
        </p:spPr>
        <p:txBody>
          <a:bodyPr wrap="square" rtlCol="0">
            <a:spAutoFit/>
          </a:bodyPr>
          <a:lstStyle/>
          <a:p>
            <a:r>
              <a:rPr lang="en-US" altLang="zh-CN" sz="3200" dirty="0">
                <a:solidFill>
                  <a:srgbClr val="FF0000"/>
                </a:solidFill>
              </a:rPr>
              <a:t>Advantage in general circuit</a:t>
            </a:r>
            <a:endParaRPr lang="zh-CN" altLang="en-US" sz="3200" dirty="0">
              <a:solidFill>
                <a:srgbClr val="FF0000"/>
              </a:solidFill>
            </a:endParaRPr>
          </a:p>
        </p:txBody>
      </p:sp>
      <p:pic>
        <p:nvPicPr>
          <p:cNvPr id="4" name="Picture 3" descr="Table&#10;&#10;Description automatically generated">
            <a:extLst>
              <a:ext uri="{FF2B5EF4-FFF2-40B4-BE49-F238E27FC236}">
                <a16:creationId xmlns:a16="http://schemas.microsoft.com/office/drawing/2014/main" id="{47DB2B67-110B-559B-AF6F-035E28217AA5}"/>
              </a:ext>
            </a:extLst>
          </p:cNvPr>
          <p:cNvPicPr>
            <a:picLocks noChangeAspect="1"/>
          </p:cNvPicPr>
          <p:nvPr/>
        </p:nvPicPr>
        <p:blipFill>
          <a:blip r:embed="rId2"/>
          <a:stretch>
            <a:fillRect/>
          </a:stretch>
        </p:blipFill>
        <p:spPr>
          <a:xfrm>
            <a:off x="784849" y="2443974"/>
            <a:ext cx="11750745" cy="3622363"/>
          </a:xfrm>
          <a:prstGeom prst="rect">
            <a:avLst/>
          </a:prstGeom>
        </p:spPr>
      </p:pic>
      <p:pic>
        <p:nvPicPr>
          <p:cNvPr id="5" name="Picture 4" descr="Table&#10;&#10;Description automatically generated">
            <a:extLst>
              <a:ext uri="{FF2B5EF4-FFF2-40B4-BE49-F238E27FC236}">
                <a16:creationId xmlns:a16="http://schemas.microsoft.com/office/drawing/2014/main" id="{05E9226C-D33F-2A34-3795-FEA76A473375}"/>
              </a:ext>
            </a:extLst>
          </p:cNvPr>
          <p:cNvPicPr>
            <a:picLocks noChangeAspect="1"/>
          </p:cNvPicPr>
          <p:nvPr/>
        </p:nvPicPr>
        <p:blipFill>
          <a:blip r:embed="rId3"/>
          <a:stretch>
            <a:fillRect/>
          </a:stretch>
        </p:blipFill>
        <p:spPr>
          <a:xfrm>
            <a:off x="609203" y="7455615"/>
            <a:ext cx="11582797" cy="4294252"/>
          </a:xfrm>
          <a:prstGeom prst="rect">
            <a:avLst/>
          </a:prstGeom>
        </p:spPr>
      </p:pic>
      <p:sp>
        <p:nvSpPr>
          <p:cNvPr id="6" name="Consistent Improvements on Diverse Design Spaces">
            <a:extLst>
              <a:ext uri="{FF2B5EF4-FFF2-40B4-BE49-F238E27FC236}">
                <a16:creationId xmlns:a16="http://schemas.microsoft.com/office/drawing/2014/main" id="{828BE5F2-FBEA-8F47-3BD8-59E9A80D0BAA}"/>
              </a:ext>
            </a:extLst>
          </p:cNvPr>
          <p:cNvSpPr txBox="1">
            <a:spLocks noGrp="1"/>
          </p:cNvSpPr>
          <p:nvPr>
            <p:ph type="title"/>
          </p:nvPr>
        </p:nvSpPr>
        <p:spPr>
          <a:xfrm>
            <a:off x="622152" y="-192804"/>
            <a:ext cx="22790298" cy="2516521"/>
          </a:xfrm>
          <a:prstGeom prst="rect">
            <a:avLst/>
          </a:prstGeom>
        </p:spPr>
        <p:txBody>
          <a:bodyPr/>
          <a:lstStyle/>
          <a:p>
            <a:r>
              <a:rPr lang="en-US" altLang="zh-CN" sz="7200" dirty="0"/>
              <a:t>Benefits Observed from VQP</a:t>
            </a:r>
          </a:p>
        </p:txBody>
      </p:sp>
    </p:spTree>
    <p:extLst>
      <p:ext uri="{BB962C8B-B14F-4D97-AF65-F5344CB8AC3E}">
        <p14:creationId xmlns:p14="http://schemas.microsoft.com/office/powerpoint/2010/main" val="711598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Challenge for Pulse Learning</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Non-gradient-based optimizer has randomness when parameter in high dimensional space.</a:t>
            </a:r>
          </a:p>
          <a:p>
            <a:r>
              <a:rPr lang="en-US" dirty="0" err="1"/>
              <a:t>Qiskit</a:t>
            </a:r>
            <a:r>
              <a:rPr lang="en-US" dirty="0"/>
              <a:t> pulse simulator is not efficient, e.g., need around 3 mins to finish a 9-gate circuit.</a:t>
            </a:r>
          </a:p>
          <a:p>
            <a:endParaRPr lang="en-US" dirty="0"/>
          </a:p>
          <a:p>
            <a:endParaRPr lang="en-US" dirty="0"/>
          </a:p>
        </p:txBody>
      </p:sp>
      <p:pic>
        <p:nvPicPr>
          <p:cNvPr id="4" name="Picture 3" descr="Table&#10;&#10;Description automatically generated">
            <a:extLst>
              <a:ext uri="{FF2B5EF4-FFF2-40B4-BE49-F238E27FC236}">
                <a16:creationId xmlns:a16="http://schemas.microsoft.com/office/drawing/2014/main" id="{48569CC6-0142-D1D5-7B6B-20EDAACE3308}"/>
              </a:ext>
            </a:extLst>
          </p:cNvPr>
          <p:cNvPicPr>
            <a:picLocks noChangeAspect="1"/>
          </p:cNvPicPr>
          <p:nvPr/>
        </p:nvPicPr>
        <p:blipFill>
          <a:blip r:embed="rId3"/>
          <a:stretch>
            <a:fillRect/>
          </a:stretch>
        </p:blipFill>
        <p:spPr>
          <a:xfrm>
            <a:off x="12460354" y="5669293"/>
            <a:ext cx="11057870" cy="3299334"/>
          </a:xfrm>
          <a:prstGeom prst="rect">
            <a:avLst/>
          </a:prstGeom>
        </p:spPr>
      </p:pic>
      <p:pic>
        <p:nvPicPr>
          <p:cNvPr id="5" name="Picture 4" descr="Table&#10;&#10;Description automatically generated">
            <a:extLst>
              <a:ext uri="{FF2B5EF4-FFF2-40B4-BE49-F238E27FC236}">
                <a16:creationId xmlns:a16="http://schemas.microsoft.com/office/drawing/2014/main" id="{033561CD-CA72-3C3D-9EF7-BC84C3DBBAC8}"/>
              </a:ext>
            </a:extLst>
          </p:cNvPr>
          <p:cNvPicPr>
            <a:picLocks noChangeAspect="1"/>
          </p:cNvPicPr>
          <p:nvPr/>
        </p:nvPicPr>
        <p:blipFill>
          <a:blip r:embed="rId4"/>
          <a:stretch>
            <a:fillRect/>
          </a:stretch>
        </p:blipFill>
        <p:spPr>
          <a:xfrm>
            <a:off x="743088" y="5753530"/>
            <a:ext cx="11448912" cy="3193721"/>
          </a:xfrm>
          <a:prstGeom prst="rect">
            <a:avLst/>
          </a:prstGeom>
        </p:spPr>
      </p:pic>
    </p:spTree>
    <p:extLst>
      <p:ext uri="{BB962C8B-B14F-4D97-AF65-F5344CB8AC3E}">
        <p14:creationId xmlns:p14="http://schemas.microsoft.com/office/powerpoint/2010/main" val="37005670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Pulse Ansatz on VQAs</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Can we find a hardware efficient ansatz at the pulse level?</a:t>
            </a:r>
          </a:p>
          <a:p>
            <a:r>
              <a:rPr lang="en-US" dirty="0"/>
              <a:t>What is a good pulse ansatz?</a:t>
            </a:r>
          </a:p>
          <a:p>
            <a:endParaRPr lang="en-US" dirty="0"/>
          </a:p>
          <a:p>
            <a:endParaRPr lang="en-US" dirty="0"/>
          </a:p>
        </p:txBody>
      </p:sp>
      <p:pic>
        <p:nvPicPr>
          <p:cNvPr id="4" name="Picture 3">
            <a:extLst>
              <a:ext uri="{FF2B5EF4-FFF2-40B4-BE49-F238E27FC236}">
                <a16:creationId xmlns:a16="http://schemas.microsoft.com/office/drawing/2014/main" id="{FC147C35-B074-136F-7469-2A148F44C023}"/>
              </a:ext>
            </a:extLst>
          </p:cNvPr>
          <p:cNvPicPr>
            <a:picLocks noChangeAspect="1"/>
          </p:cNvPicPr>
          <p:nvPr/>
        </p:nvPicPr>
        <p:blipFill>
          <a:blip r:embed="rId3"/>
          <a:stretch>
            <a:fillRect/>
          </a:stretch>
        </p:blipFill>
        <p:spPr>
          <a:xfrm>
            <a:off x="2376356" y="4300759"/>
            <a:ext cx="21793200" cy="8688319"/>
          </a:xfrm>
          <a:prstGeom prst="rect">
            <a:avLst/>
          </a:prstGeom>
        </p:spPr>
      </p:pic>
    </p:spTree>
    <p:extLst>
      <p:ext uri="{BB962C8B-B14F-4D97-AF65-F5344CB8AC3E}">
        <p14:creationId xmlns:p14="http://schemas.microsoft.com/office/powerpoint/2010/main" val="3899898353"/>
      </p:ext>
    </p:extLst>
  </p:cSld>
  <p:clrMapOvr>
    <a:masterClrMapping/>
  </p:clrMapOvr>
  <p:transition spd="med"/>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Benefits of Pulse Ansatz</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Source of Advantages:</a:t>
            </a:r>
          </a:p>
          <a:p>
            <a:r>
              <a:rPr lang="en-US" dirty="0"/>
              <a:t>Enable flexible and efficient compilation workflow on pulse-level.</a:t>
            </a:r>
          </a:p>
        </p:txBody>
      </p:sp>
      <p:pic>
        <p:nvPicPr>
          <p:cNvPr id="4" name="Picture 3">
            <a:extLst>
              <a:ext uri="{FF2B5EF4-FFF2-40B4-BE49-F238E27FC236}">
                <a16:creationId xmlns:a16="http://schemas.microsoft.com/office/drawing/2014/main" id="{F74A4255-2C92-91F1-5642-831449B09CBE}"/>
              </a:ext>
            </a:extLst>
          </p:cNvPr>
          <p:cNvPicPr>
            <a:picLocks noChangeAspect="1"/>
          </p:cNvPicPr>
          <p:nvPr/>
        </p:nvPicPr>
        <p:blipFill>
          <a:blip r:embed="rId2"/>
          <a:stretch>
            <a:fillRect/>
          </a:stretch>
        </p:blipFill>
        <p:spPr>
          <a:xfrm>
            <a:off x="3017483" y="4107595"/>
            <a:ext cx="12735517" cy="8106226"/>
          </a:xfrm>
          <a:prstGeom prst="rect">
            <a:avLst/>
          </a:prstGeom>
        </p:spPr>
      </p:pic>
      <p:pic>
        <p:nvPicPr>
          <p:cNvPr id="5" name="Picture 4">
            <a:extLst>
              <a:ext uri="{FF2B5EF4-FFF2-40B4-BE49-F238E27FC236}">
                <a16:creationId xmlns:a16="http://schemas.microsoft.com/office/drawing/2014/main" id="{BCC9E842-E23D-D82F-8868-99A07DE9F5A4}"/>
              </a:ext>
            </a:extLst>
          </p:cNvPr>
          <p:cNvPicPr>
            <a:picLocks noChangeAspect="1"/>
          </p:cNvPicPr>
          <p:nvPr/>
        </p:nvPicPr>
        <p:blipFill>
          <a:blip r:embed="rId3"/>
          <a:stretch>
            <a:fillRect/>
          </a:stretch>
        </p:blipFill>
        <p:spPr>
          <a:xfrm>
            <a:off x="17762183" y="2906349"/>
            <a:ext cx="4468855" cy="5488594"/>
          </a:xfrm>
          <a:prstGeom prst="rect">
            <a:avLst/>
          </a:prstGeom>
        </p:spPr>
      </p:pic>
      <p:pic>
        <p:nvPicPr>
          <p:cNvPr id="6" name="Picture 5">
            <a:extLst>
              <a:ext uri="{FF2B5EF4-FFF2-40B4-BE49-F238E27FC236}">
                <a16:creationId xmlns:a16="http://schemas.microsoft.com/office/drawing/2014/main" id="{D5C1262E-8ED7-38E6-9192-2FAE9F373A41}"/>
              </a:ext>
            </a:extLst>
          </p:cNvPr>
          <p:cNvPicPr>
            <a:picLocks noChangeAspect="1"/>
          </p:cNvPicPr>
          <p:nvPr/>
        </p:nvPicPr>
        <p:blipFill>
          <a:blip r:embed="rId4"/>
          <a:stretch>
            <a:fillRect/>
          </a:stretch>
        </p:blipFill>
        <p:spPr>
          <a:xfrm>
            <a:off x="17762183" y="8496345"/>
            <a:ext cx="4000025" cy="4915160"/>
          </a:xfrm>
          <a:prstGeom prst="rect">
            <a:avLst/>
          </a:prstGeom>
        </p:spPr>
      </p:pic>
    </p:spTree>
    <p:extLst>
      <p:ext uri="{BB962C8B-B14F-4D97-AF65-F5344CB8AC3E}">
        <p14:creationId xmlns:p14="http://schemas.microsoft.com/office/powerpoint/2010/main" val="2589758551"/>
      </p:ext>
    </p:extLst>
  </p:cSld>
  <p:clrMapOvr>
    <a:masterClrMapping/>
  </p:clrMapOvr>
  <p:transition spd="med"/>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Benefits of Pulse Ansatz</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Source of Advantages:</a:t>
            </a:r>
          </a:p>
          <a:p>
            <a:r>
              <a:rPr lang="en-US" dirty="0"/>
              <a:t>Two-qubit pulse is tunable, whereas two-qubit gates have few flexibility.</a:t>
            </a:r>
          </a:p>
        </p:txBody>
      </p:sp>
      <p:pic>
        <p:nvPicPr>
          <p:cNvPr id="4" name="Picture 3">
            <a:extLst>
              <a:ext uri="{FF2B5EF4-FFF2-40B4-BE49-F238E27FC236}">
                <a16:creationId xmlns:a16="http://schemas.microsoft.com/office/drawing/2014/main" id="{A0C44765-5D79-71C2-9469-121C52F4B6FA}"/>
              </a:ext>
            </a:extLst>
          </p:cNvPr>
          <p:cNvPicPr>
            <a:picLocks noChangeAspect="1"/>
          </p:cNvPicPr>
          <p:nvPr/>
        </p:nvPicPr>
        <p:blipFill>
          <a:blip r:embed="rId2"/>
          <a:stretch>
            <a:fillRect/>
          </a:stretch>
        </p:blipFill>
        <p:spPr>
          <a:xfrm>
            <a:off x="3690849" y="4152623"/>
            <a:ext cx="18886863" cy="4469315"/>
          </a:xfrm>
          <a:prstGeom prst="rect">
            <a:avLst/>
          </a:prstGeom>
        </p:spPr>
      </p:pic>
      <p:pic>
        <p:nvPicPr>
          <p:cNvPr id="5" name="Picture 4">
            <a:extLst>
              <a:ext uri="{FF2B5EF4-FFF2-40B4-BE49-F238E27FC236}">
                <a16:creationId xmlns:a16="http://schemas.microsoft.com/office/drawing/2014/main" id="{C430314D-0BA2-0B47-15E3-B1E5268B04F4}"/>
              </a:ext>
            </a:extLst>
          </p:cNvPr>
          <p:cNvPicPr>
            <a:picLocks noChangeAspect="1"/>
          </p:cNvPicPr>
          <p:nvPr/>
        </p:nvPicPr>
        <p:blipFill>
          <a:blip r:embed="rId3"/>
          <a:stretch>
            <a:fillRect/>
          </a:stretch>
        </p:blipFill>
        <p:spPr>
          <a:xfrm>
            <a:off x="16546885" y="9063158"/>
            <a:ext cx="6030827" cy="4225683"/>
          </a:xfrm>
          <a:prstGeom prst="rect">
            <a:avLst/>
          </a:prstGeom>
        </p:spPr>
      </p:pic>
      <p:pic>
        <p:nvPicPr>
          <p:cNvPr id="6" name="Picture 5">
            <a:extLst>
              <a:ext uri="{FF2B5EF4-FFF2-40B4-BE49-F238E27FC236}">
                <a16:creationId xmlns:a16="http://schemas.microsoft.com/office/drawing/2014/main" id="{2CBAA92C-2852-B545-7C3F-F1D3054C28F7}"/>
              </a:ext>
            </a:extLst>
          </p:cNvPr>
          <p:cNvPicPr>
            <a:picLocks noChangeAspect="1"/>
          </p:cNvPicPr>
          <p:nvPr/>
        </p:nvPicPr>
        <p:blipFill>
          <a:blip r:embed="rId4"/>
          <a:stretch>
            <a:fillRect/>
          </a:stretch>
        </p:blipFill>
        <p:spPr>
          <a:xfrm>
            <a:off x="3209058" y="8720456"/>
            <a:ext cx="1619251" cy="1921145"/>
          </a:xfrm>
          <a:prstGeom prst="rect">
            <a:avLst/>
          </a:prstGeom>
        </p:spPr>
      </p:pic>
      <p:sp>
        <p:nvSpPr>
          <p:cNvPr id="7" name="TextBox 6">
            <a:extLst>
              <a:ext uri="{FF2B5EF4-FFF2-40B4-BE49-F238E27FC236}">
                <a16:creationId xmlns:a16="http://schemas.microsoft.com/office/drawing/2014/main" id="{7E5248AE-0BE9-AE72-438F-BE0940D7371E}"/>
              </a:ext>
            </a:extLst>
          </p:cNvPr>
          <p:cNvSpPr txBox="1"/>
          <p:nvPr/>
        </p:nvSpPr>
        <p:spPr>
          <a:xfrm>
            <a:off x="5406952" y="9239035"/>
            <a:ext cx="16063913" cy="786113"/>
          </a:xfrm>
          <a:prstGeom prst="rect">
            <a:avLst/>
          </a:prstGeom>
          <a:noFill/>
        </p:spPr>
        <p:txBody>
          <a:bodyPr wrap="square" rtlCol="0">
            <a:spAutoFit/>
          </a:bodyPr>
          <a:lstStyle/>
          <a:p>
            <a:pPr algn="just"/>
            <a:r>
              <a:rPr lang="zh-CN" altLang="en-US" dirty="0"/>
              <a:t>❌</a:t>
            </a:r>
            <a:r>
              <a:rPr lang="en-US" altLang="zh-CN" dirty="0"/>
              <a:t>Nothing can do with two qubits gate</a:t>
            </a:r>
            <a:endParaRPr lang="zh-CN" altLang="en-US" dirty="0"/>
          </a:p>
        </p:txBody>
      </p:sp>
      <p:pic>
        <p:nvPicPr>
          <p:cNvPr id="8" name="Picture 7">
            <a:extLst>
              <a:ext uri="{FF2B5EF4-FFF2-40B4-BE49-F238E27FC236}">
                <a16:creationId xmlns:a16="http://schemas.microsoft.com/office/drawing/2014/main" id="{536CA34B-0E6A-0643-2B62-27BC0E3E4B6D}"/>
              </a:ext>
            </a:extLst>
          </p:cNvPr>
          <p:cNvPicPr>
            <a:picLocks noChangeAspect="1"/>
          </p:cNvPicPr>
          <p:nvPr/>
        </p:nvPicPr>
        <p:blipFill>
          <a:blip r:embed="rId5"/>
          <a:stretch>
            <a:fillRect/>
          </a:stretch>
        </p:blipFill>
        <p:spPr>
          <a:xfrm>
            <a:off x="3209058" y="10947944"/>
            <a:ext cx="1862138" cy="1551782"/>
          </a:xfrm>
          <a:prstGeom prst="rect">
            <a:avLst/>
          </a:prstGeom>
        </p:spPr>
      </p:pic>
      <p:sp>
        <p:nvSpPr>
          <p:cNvPr id="9" name="TextBox 8">
            <a:extLst>
              <a:ext uri="{FF2B5EF4-FFF2-40B4-BE49-F238E27FC236}">
                <a16:creationId xmlns:a16="http://schemas.microsoft.com/office/drawing/2014/main" id="{08F70A2B-CDDB-6488-7E8F-1533C801A210}"/>
              </a:ext>
            </a:extLst>
          </p:cNvPr>
          <p:cNvSpPr txBox="1"/>
          <p:nvPr/>
        </p:nvSpPr>
        <p:spPr>
          <a:xfrm>
            <a:off x="5497439" y="11313577"/>
            <a:ext cx="16063913" cy="786113"/>
          </a:xfrm>
          <a:prstGeom prst="rect">
            <a:avLst/>
          </a:prstGeom>
          <a:noFill/>
        </p:spPr>
        <p:txBody>
          <a:bodyPr wrap="square" rtlCol="0">
            <a:spAutoFit/>
          </a:bodyPr>
          <a:lstStyle/>
          <a:p>
            <a:pPr algn="just"/>
            <a:r>
              <a:rPr lang="zh-CN" altLang="en-US" dirty="0"/>
              <a:t>✔ </a:t>
            </a:r>
            <a:r>
              <a:rPr lang="en-US" altLang="zh-CN" dirty="0"/>
              <a:t>Parameters are tunable on control channel.</a:t>
            </a:r>
            <a:endParaRPr lang="zh-CN" altLang="en-US" dirty="0"/>
          </a:p>
        </p:txBody>
      </p:sp>
    </p:spTree>
    <p:extLst>
      <p:ext uri="{BB962C8B-B14F-4D97-AF65-F5344CB8AC3E}">
        <p14:creationId xmlns:p14="http://schemas.microsoft.com/office/powerpoint/2010/main" val="3496145292"/>
      </p:ext>
    </p:extLst>
  </p:cSld>
  <p:clrMapOvr>
    <a:masterClrMapping/>
  </p:clrMapOvr>
  <p:transition spd="med"/>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Benefits of Pulse Ansatz</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Source of Advantages:</a:t>
            </a:r>
          </a:p>
          <a:p>
            <a:r>
              <a:rPr lang="en-US" dirty="0"/>
              <a:t>Capability to tune frequency on pulse-level</a:t>
            </a:r>
          </a:p>
        </p:txBody>
      </p:sp>
      <p:pic>
        <p:nvPicPr>
          <p:cNvPr id="4" name="Picture 3">
            <a:extLst>
              <a:ext uri="{FF2B5EF4-FFF2-40B4-BE49-F238E27FC236}">
                <a16:creationId xmlns:a16="http://schemas.microsoft.com/office/drawing/2014/main" id="{65C5CF5F-37D4-722E-237B-E1CCE073EBB2}"/>
              </a:ext>
            </a:extLst>
          </p:cNvPr>
          <p:cNvPicPr>
            <a:picLocks noChangeAspect="1"/>
          </p:cNvPicPr>
          <p:nvPr/>
        </p:nvPicPr>
        <p:blipFill>
          <a:blip r:embed="rId3"/>
          <a:stretch>
            <a:fillRect/>
          </a:stretch>
        </p:blipFill>
        <p:spPr>
          <a:xfrm>
            <a:off x="11692624" y="2147045"/>
            <a:ext cx="11471217" cy="10603645"/>
          </a:xfrm>
          <a:prstGeom prst="rect">
            <a:avLst/>
          </a:prstGeom>
        </p:spPr>
      </p:pic>
    </p:spTree>
    <p:extLst>
      <p:ext uri="{BB962C8B-B14F-4D97-AF65-F5344CB8AC3E}">
        <p14:creationId xmlns:p14="http://schemas.microsoft.com/office/powerpoint/2010/main" val="4139831795"/>
      </p:ext>
    </p:extLst>
  </p:cSld>
  <p:clrMapOvr>
    <a:masterClrMapping/>
  </p:clrMapOvr>
  <p:transition spd="med"/>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Framework and Evaluation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dirty="0"/>
              <a:t>Progressive learning fix the problem that non gradient optimizer cannot hold high dimensional parameters, and progressive approaching to target point is also fit the quantum speed limit (QSL) theory.</a:t>
            </a:r>
          </a:p>
          <a:p>
            <a:endParaRPr lang="en-US" dirty="0"/>
          </a:p>
          <a:p>
            <a:endParaRPr lang="en-US" dirty="0"/>
          </a:p>
        </p:txBody>
      </p:sp>
      <p:pic>
        <p:nvPicPr>
          <p:cNvPr id="6" name="Picture 5">
            <a:extLst>
              <a:ext uri="{FF2B5EF4-FFF2-40B4-BE49-F238E27FC236}">
                <a16:creationId xmlns:a16="http://schemas.microsoft.com/office/drawing/2014/main" id="{5B03F933-775C-EC87-297C-1A23B122B0DE}"/>
              </a:ext>
            </a:extLst>
          </p:cNvPr>
          <p:cNvPicPr>
            <a:picLocks noChangeAspect="1"/>
          </p:cNvPicPr>
          <p:nvPr/>
        </p:nvPicPr>
        <p:blipFill>
          <a:blip r:embed="rId2"/>
          <a:stretch>
            <a:fillRect/>
          </a:stretch>
        </p:blipFill>
        <p:spPr>
          <a:xfrm>
            <a:off x="5640532" y="4427182"/>
            <a:ext cx="15485745" cy="4077681"/>
          </a:xfrm>
          <a:prstGeom prst="rect">
            <a:avLst/>
          </a:prstGeom>
        </p:spPr>
      </p:pic>
      <p:pic>
        <p:nvPicPr>
          <p:cNvPr id="7" name="Picture 6">
            <a:extLst>
              <a:ext uri="{FF2B5EF4-FFF2-40B4-BE49-F238E27FC236}">
                <a16:creationId xmlns:a16="http://schemas.microsoft.com/office/drawing/2014/main" id="{50E3BE8F-0C8A-5170-AD1C-102FE2546DE1}"/>
              </a:ext>
            </a:extLst>
          </p:cNvPr>
          <p:cNvPicPr>
            <a:picLocks noChangeAspect="1"/>
          </p:cNvPicPr>
          <p:nvPr/>
        </p:nvPicPr>
        <p:blipFill>
          <a:blip r:embed="rId3"/>
          <a:stretch>
            <a:fillRect/>
          </a:stretch>
        </p:blipFill>
        <p:spPr>
          <a:xfrm>
            <a:off x="6968316" y="10296774"/>
            <a:ext cx="13170125" cy="2836642"/>
          </a:xfrm>
          <a:prstGeom prst="rect">
            <a:avLst/>
          </a:prstGeom>
        </p:spPr>
      </p:pic>
    </p:spTree>
    <p:extLst>
      <p:ext uri="{BB962C8B-B14F-4D97-AF65-F5344CB8AC3E}">
        <p14:creationId xmlns:p14="http://schemas.microsoft.com/office/powerpoint/2010/main" val="3732947232"/>
      </p:ext>
    </p:extLst>
  </p:cSld>
  <p:clrMapOvr>
    <a:masterClrMapping/>
  </p:clrMapOvr>
  <p:transition spd="med"/>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B2E04-98D9-A8B0-0465-8CC3B9301799}"/>
              </a:ext>
            </a:extLst>
          </p:cNvPr>
          <p:cNvPicPr>
            <a:picLocks noChangeAspect="1"/>
          </p:cNvPicPr>
          <p:nvPr/>
        </p:nvPicPr>
        <p:blipFill>
          <a:blip r:embed="rId2"/>
          <a:stretch>
            <a:fillRect/>
          </a:stretch>
        </p:blipFill>
        <p:spPr>
          <a:xfrm>
            <a:off x="2133600" y="1632729"/>
            <a:ext cx="18897600" cy="6025575"/>
          </a:xfrm>
          <a:prstGeom prst="rect">
            <a:avLst/>
          </a:prstGeom>
        </p:spPr>
      </p:pic>
      <p:pic>
        <p:nvPicPr>
          <p:cNvPr id="3" name="Picture 2">
            <a:extLst>
              <a:ext uri="{FF2B5EF4-FFF2-40B4-BE49-F238E27FC236}">
                <a16:creationId xmlns:a16="http://schemas.microsoft.com/office/drawing/2014/main" id="{84323C7F-8C9A-E04B-CA4F-4CD1F5373E7F}"/>
              </a:ext>
            </a:extLst>
          </p:cNvPr>
          <p:cNvPicPr>
            <a:picLocks noChangeAspect="1"/>
          </p:cNvPicPr>
          <p:nvPr/>
        </p:nvPicPr>
        <p:blipFill>
          <a:blip r:embed="rId3"/>
          <a:stretch>
            <a:fillRect/>
          </a:stretch>
        </p:blipFill>
        <p:spPr>
          <a:xfrm>
            <a:off x="514350" y="7455749"/>
            <a:ext cx="6611620" cy="5252650"/>
          </a:xfrm>
          <a:prstGeom prst="rect">
            <a:avLst/>
          </a:prstGeom>
        </p:spPr>
      </p:pic>
      <p:pic>
        <p:nvPicPr>
          <p:cNvPr id="4" name="Picture 3">
            <a:extLst>
              <a:ext uri="{FF2B5EF4-FFF2-40B4-BE49-F238E27FC236}">
                <a16:creationId xmlns:a16="http://schemas.microsoft.com/office/drawing/2014/main" id="{A82CC407-0BF0-96F2-0394-BC07B51876BD}"/>
              </a:ext>
            </a:extLst>
          </p:cNvPr>
          <p:cNvPicPr>
            <a:picLocks noChangeAspect="1"/>
          </p:cNvPicPr>
          <p:nvPr/>
        </p:nvPicPr>
        <p:blipFill>
          <a:blip r:embed="rId4"/>
          <a:stretch>
            <a:fillRect/>
          </a:stretch>
        </p:blipFill>
        <p:spPr>
          <a:xfrm>
            <a:off x="7275830" y="7658304"/>
            <a:ext cx="6611620" cy="5100393"/>
          </a:xfrm>
          <a:prstGeom prst="rect">
            <a:avLst/>
          </a:prstGeom>
        </p:spPr>
      </p:pic>
      <p:sp>
        <p:nvSpPr>
          <p:cNvPr id="5" name="TextBox 4">
            <a:extLst>
              <a:ext uri="{FF2B5EF4-FFF2-40B4-BE49-F238E27FC236}">
                <a16:creationId xmlns:a16="http://schemas.microsoft.com/office/drawing/2014/main" id="{E1BD7ADD-47C7-FCD1-3439-BF0AEC369500}"/>
              </a:ext>
            </a:extLst>
          </p:cNvPr>
          <p:cNvSpPr txBox="1"/>
          <p:nvPr/>
        </p:nvSpPr>
        <p:spPr>
          <a:xfrm>
            <a:off x="14725650" y="8137139"/>
            <a:ext cx="9144000" cy="3355214"/>
          </a:xfrm>
          <a:prstGeom prst="rect">
            <a:avLst/>
          </a:prstGeom>
          <a:noFill/>
        </p:spPr>
        <p:txBody>
          <a:bodyPr wrap="square" rtlCol="0">
            <a:spAutoFit/>
          </a:bodyPr>
          <a:lstStyle/>
          <a:p>
            <a:pPr algn="just"/>
            <a:r>
              <a:rPr lang="en-US" altLang="zh-CN" sz="3600" dirty="0">
                <a:solidFill>
                  <a:srgbClr val="FF0000"/>
                </a:solidFill>
              </a:rPr>
              <a:t>97.3% reduction</a:t>
            </a:r>
            <a:r>
              <a:rPr lang="en-US" altLang="zh-CN" sz="3600" dirty="0"/>
              <a:t> in ansatz duration compared to </a:t>
            </a:r>
            <a:r>
              <a:rPr lang="en-US" altLang="zh-CN" sz="3600" dirty="0" err="1"/>
              <a:t>QuantumNAS</a:t>
            </a:r>
            <a:r>
              <a:rPr lang="en-US" altLang="zh-CN" sz="3600" dirty="0"/>
              <a:t>.</a:t>
            </a:r>
          </a:p>
          <a:p>
            <a:pPr algn="just"/>
            <a:r>
              <a:rPr lang="en-US" altLang="zh-CN" sz="3600" dirty="0"/>
              <a:t>Reduce duration by </a:t>
            </a:r>
            <a:r>
              <a:rPr lang="en-US" altLang="zh-CN" sz="3600" dirty="0">
                <a:solidFill>
                  <a:srgbClr val="FF0000"/>
                </a:solidFill>
              </a:rPr>
              <a:t>73.6%</a:t>
            </a:r>
            <a:r>
              <a:rPr lang="en-US" altLang="zh-CN" sz="3600" dirty="0"/>
              <a:t> compared to </a:t>
            </a:r>
            <a:r>
              <a:rPr lang="en-US" altLang="zh-CN" sz="3600" dirty="0" err="1"/>
              <a:t>RealAmplitude</a:t>
            </a:r>
            <a:r>
              <a:rPr lang="en-US" altLang="zh-CN" sz="3600" dirty="0"/>
              <a:t> Ansatz while maintaining ansatz performance.</a:t>
            </a:r>
            <a:endParaRPr lang="zh-CN" altLang="en-US" sz="3600" dirty="0"/>
          </a:p>
        </p:txBody>
      </p:sp>
      <p:sp>
        <p:nvSpPr>
          <p:cNvPr id="6" name="Consistent Improvements on Diverse Design Spaces">
            <a:extLst>
              <a:ext uri="{FF2B5EF4-FFF2-40B4-BE49-F238E27FC236}">
                <a16:creationId xmlns:a16="http://schemas.microsoft.com/office/drawing/2014/main" id="{9473A1B9-8717-1486-8D03-44A6E42B828B}"/>
              </a:ext>
            </a:extLst>
          </p:cNvPr>
          <p:cNvSpPr txBox="1">
            <a:spLocks noGrp="1"/>
          </p:cNvSpPr>
          <p:nvPr>
            <p:ph type="title"/>
          </p:nvPr>
        </p:nvSpPr>
        <p:spPr>
          <a:xfrm>
            <a:off x="622152" y="-192804"/>
            <a:ext cx="22790298" cy="2516521"/>
          </a:xfrm>
          <a:prstGeom prst="rect">
            <a:avLst/>
          </a:prstGeom>
        </p:spPr>
        <p:txBody>
          <a:bodyPr/>
          <a:lstStyle/>
          <a:p>
            <a:r>
              <a:rPr lang="en-US" altLang="zh-CN" sz="7200" dirty="0"/>
              <a:t>Framework and Evaluation</a:t>
            </a:r>
          </a:p>
        </p:txBody>
      </p:sp>
    </p:spTree>
    <p:extLst>
      <p:ext uri="{BB962C8B-B14F-4D97-AF65-F5344CB8AC3E}">
        <p14:creationId xmlns:p14="http://schemas.microsoft.com/office/powerpoint/2010/main" val="869457523"/>
      </p:ext>
    </p:extLst>
  </p:cSld>
  <p:clrMapOvr>
    <a:masterClrMapping/>
  </p:clrMapOvr>
  <p:transition spd="med"/>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Framework and Evaluation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b="1" dirty="0" err="1"/>
              <a:t>HeH</a:t>
            </a:r>
            <a:r>
              <a:rPr lang="en-US" altLang="zh-CN" sz="4000" b="1" dirty="0"/>
              <a:t>+</a:t>
            </a:r>
            <a:r>
              <a:rPr lang="en-US" altLang="zh-CN" sz="4000" dirty="0"/>
              <a:t>: average accuracy </a:t>
            </a:r>
            <a:r>
              <a:rPr lang="en-US" altLang="zh-CN" sz="4000" dirty="0">
                <a:solidFill>
                  <a:srgbClr val="FF0000"/>
                </a:solidFill>
              </a:rPr>
              <a:t>99.336%, </a:t>
            </a:r>
            <a:r>
              <a:rPr lang="en-US" altLang="zh-CN" sz="4000" dirty="0"/>
              <a:t>with </a:t>
            </a:r>
            <a:r>
              <a:rPr lang="en-US" altLang="zh-CN" sz="4000" dirty="0">
                <a:solidFill>
                  <a:srgbClr val="FF0000"/>
                </a:solidFill>
              </a:rPr>
              <a:t>99.895% </a:t>
            </a:r>
            <a:r>
              <a:rPr lang="en-US" altLang="zh-CN" sz="4000" dirty="0"/>
              <a:t>being the highest achievable accuracy.  The absolute difference in energy is </a:t>
            </a:r>
            <a:r>
              <a:rPr lang="en-US" altLang="zh-CN" sz="4000" dirty="0">
                <a:solidFill>
                  <a:srgbClr val="FF0000"/>
                </a:solidFill>
              </a:rPr>
              <a:t>0.003H</a:t>
            </a:r>
            <a:r>
              <a:rPr lang="en-US" altLang="zh-CN" sz="4000" dirty="0"/>
              <a:t>, close to the requirement of computational chemistry error </a:t>
            </a:r>
            <a:r>
              <a:rPr lang="en-US" altLang="zh-CN" sz="4000" dirty="0">
                <a:solidFill>
                  <a:srgbClr val="FF0000"/>
                </a:solidFill>
              </a:rPr>
              <a:t>(0.0016H) </a:t>
            </a:r>
            <a:r>
              <a:rPr lang="en-US" altLang="zh-CN" sz="4000" dirty="0"/>
              <a:t>with only a toy model.</a:t>
            </a:r>
            <a:endParaRPr lang="zh-CN" altLang="en-US" sz="4000" dirty="0"/>
          </a:p>
          <a:p>
            <a:endParaRPr lang="en-US" dirty="0"/>
          </a:p>
        </p:txBody>
      </p:sp>
      <p:pic>
        <p:nvPicPr>
          <p:cNvPr id="4" name="Picture 3">
            <a:extLst>
              <a:ext uri="{FF2B5EF4-FFF2-40B4-BE49-F238E27FC236}">
                <a16:creationId xmlns:a16="http://schemas.microsoft.com/office/drawing/2014/main" id="{3817E602-CC13-CA1D-6D60-689BE8B07FB1}"/>
              </a:ext>
            </a:extLst>
          </p:cNvPr>
          <p:cNvPicPr>
            <a:picLocks noChangeAspect="1"/>
          </p:cNvPicPr>
          <p:nvPr/>
        </p:nvPicPr>
        <p:blipFill>
          <a:blip r:embed="rId2"/>
          <a:stretch>
            <a:fillRect/>
          </a:stretch>
        </p:blipFill>
        <p:spPr>
          <a:xfrm>
            <a:off x="4555375" y="4783391"/>
            <a:ext cx="18987769" cy="3289193"/>
          </a:xfrm>
          <a:prstGeom prst="rect">
            <a:avLst/>
          </a:prstGeom>
        </p:spPr>
      </p:pic>
      <p:pic>
        <p:nvPicPr>
          <p:cNvPr id="5" name="Picture 4">
            <a:extLst>
              <a:ext uri="{FF2B5EF4-FFF2-40B4-BE49-F238E27FC236}">
                <a16:creationId xmlns:a16="http://schemas.microsoft.com/office/drawing/2014/main" id="{83BFE33E-B960-3AE9-190F-391C91022434}"/>
              </a:ext>
            </a:extLst>
          </p:cNvPr>
          <p:cNvPicPr>
            <a:picLocks noChangeAspect="1"/>
          </p:cNvPicPr>
          <p:nvPr/>
        </p:nvPicPr>
        <p:blipFill>
          <a:blip r:embed="rId3"/>
          <a:stretch>
            <a:fillRect/>
          </a:stretch>
        </p:blipFill>
        <p:spPr>
          <a:xfrm>
            <a:off x="5147390" y="8070842"/>
            <a:ext cx="18016451" cy="5631359"/>
          </a:xfrm>
          <a:prstGeom prst="rect">
            <a:avLst/>
          </a:prstGeom>
        </p:spPr>
      </p:pic>
    </p:spTree>
    <p:extLst>
      <p:ext uri="{BB962C8B-B14F-4D97-AF65-F5344CB8AC3E}">
        <p14:creationId xmlns:p14="http://schemas.microsoft.com/office/powerpoint/2010/main" val="876385031"/>
      </p:ext>
    </p:extLst>
  </p:cSld>
  <p:clrMapOvr>
    <a:masterClrMapping/>
  </p:clrMapOvr>
  <p:transition spd="med"/>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67537-0925-8CD6-6736-76724B761F46}"/>
              </a:ext>
            </a:extLst>
          </p:cNvPr>
          <p:cNvSpPr>
            <a:spLocks noGrp="1"/>
          </p:cNvSpPr>
          <p:nvPr>
            <p:ph type="title"/>
          </p:nvPr>
        </p:nvSpPr>
        <p:spPr/>
        <p:txBody>
          <a:bodyPr/>
          <a:lstStyle/>
          <a:p>
            <a:r>
              <a:rPr lang="en-US" altLang="zh-CN" sz="6600" dirty="0"/>
              <a:t>Framework and Evaluation</a:t>
            </a:r>
            <a:endParaRPr lang="en-US" dirty="0"/>
          </a:p>
        </p:txBody>
      </p:sp>
      <p:sp>
        <p:nvSpPr>
          <p:cNvPr id="3" name="Text Placeholder 2">
            <a:extLst>
              <a:ext uri="{FF2B5EF4-FFF2-40B4-BE49-F238E27FC236}">
                <a16:creationId xmlns:a16="http://schemas.microsoft.com/office/drawing/2014/main" id="{75661EC0-4256-7953-3ABA-20F5B0F44EB5}"/>
              </a:ext>
            </a:extLst>
          </p:cNvPr>
          <p:cNvSpPr>
            <a:spLocks noGrp="1"/>
          </p:cNvSpPr>
          <p:nvPr>
            <p:ph type="body" idx="1"/>
          </p:nvPr>
        </p:nvSpPr>
        <p:spPr/>
        <p:txBody>
          <a:bodyPr/>
          <a:lstStyle/>
          <a:p>
            <a:r>
              <a:rPr lang="en-US" altLang="zh-CN" sz="4000" dirty="0"/>
              <a:t>Verify the effectiveness of progressive learning scheme.</a:t>
            </a:r>
          </a:p>
          <a:p>
            <a:endParaRPr lang="en-US" dirty="0"/>
          </a:p>
        </p:txBody>
      </p:sp>
      <p:pic>
        <p:nvPicPr>
          <p:cNvPr id="4" name="Picture 3">
            <a:extLst>
              <a:ext uri="{FF2B5EF4-FFF2-40B4-BE49-F238E27FC236}">
                <a16:creationId xmlns:a16="http://schemas.microsoft.com/office/drawing/2014/main" id="{F61E8153-71B1-E821-7256-20CFBED67B90}"/>
              </a:ext>
            </a:extLst>
          </p:cNvPr>
          <p:cNvPicPr>
            <a:picLocks noChangeAspect="1"/>
          </p:cNvPicPr>
          <p:nvPr/>
        </p:nvPicPr>
        <p:blipFill>
          <a:blip r:embed="rId3"/>
          <a:stretch>
            <a:fillRect/>
          </a:stretch>
        </p:blipFill>
        <p:spPr>
          <a:xfrm>
            <a:off x="1200150" y="3359380"/>
            <a:ext cx="23183850" cy="5643673"/>
          </a:xfrm>
          <a:prstGeom prst="rect">
            <a:avLst/>
          </a:prstGeom>
        </p:spPr>
      </p:pic>
      <p:pic>
        <p:nvPicPr>
          <p:cNvPr id="5" name="Picture 4">
            <a:extLst>
              <a:ext uri="{FF2B5EF4-FFF2-40B4-BE49-F238E27FC236}">
                <a16:creationId xmlns:a16="http://schemas.microsoft.com/office/drawing/2014/main" id="{B42D318D-BDA8-C560-F2DF-6CD284231A5D}"/>
              </a:ext>
            </a:extLst>
          </p:cNvPr>
          <p:cNvPicPr>
            <a:picLocks noChangeAspect="1"/>
          </p:cNvPicPr>
          <p:nvPr/>
        </p:nvPicPr>
        <p:blipFill>
          <a:blip r:embed="rId4"/>
          <a:stretch>
            <a:fillRect/>
          </a:stretch>
        </p:blipFill>
        <p:spPr>
          <a:xfrm>
            <a:off x="15511895" y="8870049"/>
            <a:ext cx="8204268" cy="4781550"/>
          </a:xfrm>
          <a:prstGeom prst="rect">
            <a:avLst/>
          </a:prstGeom>
        </p:spPr>
      </p:pic>
    </p:spTree>
    <p:extLst>
      <p:ext uri="{BB962C8B-B14F-4D97-AF65-F5344CB8AC3E}">
        <p14:creationId xmlns:p14="http://schemas.microsoft.com/office/powerpoint/2010/main" val="196500891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Batch Mode Tensorized Processing</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 </a:t>
            </a:r>
            <a:r>
              <a:rPr lang="en-US" dirty="0" err="1">
                <a:solidFill>
                  <a:srgbClr val="FF0000"/>
                </a:solidFill>
                <a:latin typeface="Courier" pitchFamily="2" charset="0"/>
              </a:rPr>
              <a:t>bsz</a:t>
            </a:r>
            <a:r>
              <a:rPr lang="en-US" dirty="0">
                <a:solidFill>
                  <a:srgbClr val="FF0000"/>
                </a:solidFill>
                <a:latin typeface="Courier" pitchFamily="2" charset="0"/>
              </a:rPr>
              <a:t>=64</a:t>
            </a:r>
            <a:r>
              <a:rPr lang="en-US" dirty="0">
                <a:latin typeface="Courier" pitchFamily="2" charset="0"/>
              </a:rPr>
              <a:t>)</a:t>
            </a: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Tree>
    <p:extLst>
      <p:ext uri="{BB962C8B-B14F-4D97-AF65-F5344CB8AC3E}">
        <p14:creationId xmlns:p14="http://schemas.microsoft.com/office/powerpoint/2010/main" val="1661644779"/>
      </p:ext>
    </p:extLst>
  </p:cSld>
  <p:clrMapOvr>
    <a:masterClrMapping/>
  </p:clrMapOvr>
  <p:transition spd="med"/>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3310902" cy="2516521"/>
          </a:xfrm>
          <a:prstGeom prst="rect">
            <a:avLst/>
          </a:prstGeom>
        </p:spPr>
        <p:txBody>
          <a:bodyPr>
            <a:normAutofit/>
          </a:bodyPr>
          <a:lstStyle/>
          <a:p>
            <a:pPr algn="l"/>
            <a:r>
              <a:rPr lang="en-US" b="0" dirty="0">
                <a:solidFill>
                  <a:schemeClr val="tx1"/>
                </a:solidFill>
              </a:rPr>
              <a:t>Hands-On Section</a:t>
            </a:r>
            <a:br>
              <a:rPr lang="en-US" dirty="0">
                <a:solidFill>
                  <a:schemeClr val="tx1"/>
                </a:solidFill>
              </a:rPr>
            </a:br>
            <a:r>
              <a:rPr lang="en-US" dirty="0">
                <a:solidFill>
                  <a:schemeClr val="tx1"/>
                </a:solidFill>
              </a:rPr>
              <a:t>3.2 Quantum Pulse Learning</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210</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051194"/>
      </p:ext>
    </p:extLst>
  </p:cSld>
  <p:clrMapOvr>
    <a:masterClrMapping/>
  </p:clrMapOvr>
  <p:transition spd="med"/>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Summary</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1.5 TQ for QNN</a:t>
            </a: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stretch>
            <a:fillRect/>
          </a:stretch>
        </p:blipFill>
        <p:spPr>
          <a:xfrm>
            <a:off x="6487065" y="65233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stretch>
            <a:fillRect/>
          </a:stretch>
        </p:blipFill>
        <p:spPr>
          <a:xfrm>
            <a:off x="6487065" y="7643443"/>
            <a:ext cx="879173" cy="669656"/>
          </a:xfrm>
          <a:prstGeom prst="rect">
            <a:avLst/>
          </a:prstGeom>
        </p:spPr>
      </p:pic>
      <p:pic>
        <p:nvPicPr>
          <p:cNvPr id="26" name="Picture 25">
            <a:extLst>
              <a:ext uri="{FF2B5EF4-FFF2-40B4-BE49-F238E27FC236}">
                <a16:creationId xmlns:a16="http://schemas.microsoft.com/office/drawing/2014/main" id="{AE3BBE81-5E0E-2D9F-9100-6C4CD12E0A55}"/>
              </a:ext>
            </a:extLst>
          </p:cNvPr>
          <p:cNvPicPr>
            <a:picLocks noChangeAspect="1"/>
          </p:cNvPicPr>
          <p:nvPr/>
        </p:nvPicPr>
        <p:blipFill>
          <a:blip r:embed="rId3"/>
          <a:stretch>
            <a:fillRect/>
          </a:stretch>
        </p:blipFill>
        <p:spPr>
          <a:xfrm>
            <a:off x="6487065" y="8789302"/>
            <a:ext cx="879173" cy="669656"/>
          </a:xfrm>
          <a:prstGeom prst="rect">
            <a:avLst/>
          </a:prstGeom>
        </p:spPr>
      </p:pic>
      <p:pic>
        <p:nvPicPr>
          <p:cNvPr id="27" name="Picture 26">
            <a:extLst>
              <a:ext uri="{FF2B5EF4-FFF2-40B4-BE49-F238E27FC236}">
                <a16:creationId xmlns:a16="http://schemas.microsoft.com/office/drawing/2014/main" id="{E964D125-8494-AB58-14FA-5C3504A79CB8}"/>
              </a:ext>
            </a:extLst>
          </p:cNvPr>
          <p:cNvPicPr>
            <a:picLocks noChangeAspect="1"/>
          </p:cNvPicPr>
          <p:nvPr/>
        </p:nvPicPr>
        <p:blipFill>
          <a:blip r:embed="rId3"/>
          <a:stretch>
            <a:fillRect/>
          </a:stretch>
        </p:blipFill>
        <p:spPr>
          <a:xfrm>
            <a:off x="6487065" y="9905131"/>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8961293" y="5698710"/>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.1 </a:t>
            </a:r>
            <a:r>
              <a:rPr kumimoji="0" lang="en-US" sz="3500" b="0" i="0" u="none" strike="noStrike" cap="none" spc="0" normalizeH="0" baseline="0" dirty="0" err="1">
                <a:ln>
                  <a:noFill/>
                </a:ln>
                <a:effectLst/>
                <a:uFillTx/>
                <a:latin typeface="+mn-lt"/>
                <a:ea typeface="+mn-ea"/>
                <a:cs typeface="+mn-cs"/>
                <a:sym typeface="Arial"/>
              </a:rPr>
              <a:t>QuantumNAS</a:t>
            </a:r>
            <a:r>
              <a:rPr kumimoji="0" lang="en-US" sz="3500" b="0" i="0" u="none" strike="noStrike" cap="none" spc="0" normalizeH="0" baseline="0" dirty="0">
                <a:ln>
                  <a:noFill/>
                </a:ln>
                <a:effectLst/>
                <a:uFillTx/>
                <a:latin typeface="+mn-lt"/>
                <a:ea typeface="+mn-ea"/>
                <a:cs typeface="+mn-cs"/>
                <a:sym typeface="Arial"/>
              </a:rPr>
              <a:t>:</a:t>
            </a:r>
            <a:r>
              <a:rPr lang="en-US" sz="3500" b="0" dirty="0"/>
              <a:t> Ansatz Search and Gate Pruning </a:t>
            </a:r>
            <a:endParaRPr kumimoji="0" lang="en-US" sz="3500" b="0" i="0" u="none" strike="noStrike" cap="none" spc="0" normalizeH="0" baseline="0" dirty="0">
              <a:ln>
                <a:noFill/>
              </a:ln>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3" y="7036377"/>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.2 </a:t>
            </a:r>
            <a:r>
              <a:rPr kumimoji="0" lang="en-US" sz="3500" b="0" i="0" u="none" strike="noStrike" cap="none" spc="0" normalizeH="0" baseline="0" dirty="0" err="1">
                <a:ln>
                  <a:noFill/>
                </a:ln>
                <a:effectLst/>
                <a:uFillTx/>
                <a:latin typeface="+mn-lt"/>
                <a:ea typeface="+mn-ea"/>
                <a:cs typeface="+mn-cs"/>
                <a:sym typeface="Arial"/>
              </a:rPr>
              <a:t>QuantumNAT</a:t>
            </a:r>
            <a:r>
              <a:rPr kumimoji="0" lang="en-US" sz="3500" b="0" i="0" u="none" strike="noStrike" cap="none" spc="0" normalizeH="0" baseline="0" dirty="0">
                <a:ln>
                  <a:noFill/>
                </a:ln>
                <a:effectLst/>
                <a:uFillTx/>
                <a:latin typeface="+mn-lt"/>
                <a:ea typeface="+mn-ea"/>
                <a:cs typeface="+mn-cs"/>
                <a:sym typeface="Arial"/>
              </a:rPr>
              <a:t>:</a:t>
            </a:r>
            <a:r>
              <a:rPr lang="en-US" sz="3500" b="0" dirty="0"/>
              <a:t> Noise Injection and Quantization </a:t>
            </a:r>
            <a:endParaRPr kumimoji="0" lang="en-US" sz="3500" b="0" i="0" u="none" strike="noStrike" cap="none" spc="0" normalizeH="0" baseline="0" dirty="0">
              <a:ln>
                <a:noFill/>
              </a:ln>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3" y="8363705"/>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.3 QOC:</a:t>
            </a:r>
            <a:r>
              <a:rPr lang="en-US" sz="3500" b="0" dirty="0"/>
              <a:t> On-Chip Training</a:t>
            </a:r>
            <a:endParaRPr kumimoji="0" lang="en-US" sz="3500" b="0" i="0" u="none" strike="noStrike" cap="none" spc="0" normalizeH="0" baseline="0" dirty="0">
              <a:ln>
                <a:noFill/>
              </a:ln>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3.1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3.2 Variational Pulse Learning</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3" y="9107303"/>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3" y="10428928"/>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.5 QNN</a:t>
            </a:r>
            <a:r>
              <a:rPr kumimoji="0" lang="zh-CN" altLang="en-US" sz="3500" b="0" i="0" u="none" strike="noStrike" cap="none" spc="0" normalizeH="0" baseline="0" dirty="0">
                <a:ln>
                  <a:noFill/>
                </a:ln>
                <a:effectLst/>
                <a:uFillTx/>
                <a:latin typeface="+mn-lt"/>
                <a:ea typeface="+mn-ea"/>
                <a:cs typeface="+mn-cs"/>
                <a:sym typeface="Arial"/>
              </a:rPr>
              <a:t> </a:t>
            </a:r>
            <a:r>
              <a:rPr kumimoji="0" lang="en-US" altLang="zh-CN" sz="3500" b="0" i="0" u="none" strike="noStrike" cap="none" spc="0" normalizeH="0" baseline="0" dirty="0">
                <a:ln>
                  <a:noFill/>
                </a:ln>
                <a:effectLst/>
                <a:uFillTx/>
                <a:latin typeface="+mn-lt"/>
                <a:ea typeface="+mn-ea"/>
                <a:cs typeface="+mn-cs"/>
                <a:sym typeface="Arial"/>
              </a:rPr>
              <a:t>Compression</a:t>
            </a:r>
            <a:endParaRPr kumimoji="0" lang="en-US" sz="3500" b="0" i="0" u="none" strike="noStrike" cap="none" spc="0" normalizeH="0" baseline="0" dirty="0">
              <a:ln>
                <a:noFill/>
              </a:ln>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stretch>
            <a:fillRect/>
          </a:stretch>
        </p:blipFill>
        <p:spPr>
          <a:xfrm>
            <a:off x="14518716"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3"/>
          <a:stretch>
            <a:fillRect/>
          </a:stretch>
        </p:blipFill>
        <p:spPr>
          <a:xfrm>
            <a:off x="14518716"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3"/>
          <a:stretch>
            <a:fillRect/>
          </a:stretch>
        </p:blipFill>
        <p:spPr>
          <a:xfrm>
            <a:off x="14518716"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3"/>
          <a:stretch>
            <a:fillRect/>
          </a:stretch>
        </p:blipFill>
        <p:spPr>
          <a:xfrm>
            <a:off x="14518716"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3"/>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3"/>
          <a:stretch>
            <a:fillRect/>
          </a:stretch>
        </p:blipFill>
        <p:spPr>
          <a:xfrm>
            <a:off x="19538506" y="9063761"/>
            <a:ext cx="879173" cy="669656"/>
          </a:xfrm>
          <a:prstGeom prst="rect">
            <a:avLst/>
          </a:prstGeom>
        </p:spPr>
      </p:pic>
    </p:spTree>
    <p:extLst>
      <p:ext uri="{BB962C8B-B14F-4D97-AF65-F5344CB8AC3E}">
        <p14:creationId xmlns:p14="http://schemas.microsoft.com/office/powerpoint/2010/main" val="3734804366"/>
      </p:ext>
    </p:extLst>
  </p:cSld>
  <p:clrMapOvr>
    <a:masterClrMapping/>
  </p:clrMapOvr>
  <p:transition spd="med"/>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Thank you for listening!</a:t>
            </a:r>
          </a:p>
        </p:txBody>
      </p:sp>
      <p:pic>
        <p:nvPicPr>
          <p:cNvPr id="3" name="torchquantum_logo1.pdf" descr="torchquantum_logo1.pdf">
            <a:extLst>
              <a:ext uri="{FF2B5EF4-FFF2-40B4-BE49-F238E27FC236}">
                <a16:creationId xmlns:a16="http://schemas.microsoft.com/office/drawing/2014/main" id="{66EF35DD-8FB7-ADAC-93C1-1F659E7AD356}"/>
              </a:ext>
            </a:extLst>
          </p:cNvPr>
          <p:cNvPicPr>
            <a:picLocks noChangeAspect="1"/>
          </p:cNvPicPr>
          <p:nvPr/>
        </p:nvPicPr>
        <p:blipFill>
          <a:blip r:embed="rId3"/>
          <a:stretch>
            <a:fillRect/>
          </a:stretch>
        </p:blipFill>
        <p:spPr>
          <a:xfrm>
            <a:off x="1972430" y="5593274"/>
            <a:ext cx="7163134" cy="2954471"/>
          </a:xfrm>
          <a:prstGeom prst="rect">
            <a:avLst/>
          </a:prstGeom>
          <a:ln w="12700">
            <a:miter lim="400000"/>
          </a:ln>
        </p:spPr>
      </p:pic>
      <p:sp>
        <p:nvSpPr>
          <p:cNvPr id="4" name="https://github.com/mit-han-lab/torchquantum">
            <a:extLst>
              <a:ext uri="{FF2B5EF4-FFF2-40B4-BE49-F238E27FC236}">
                <a16:creationId xmlns:a16="http://schemas.microsoft.com/office/drawing/2014/main" id="{6670E890-7946-1BBB-F741-C677928E9713}"/>
              </a:ext>
            </a:extLst>
          </p:cNvPr>
          <p:cNvSpPr txBox="1"/>
          <p:nvPr/>
        </p:nvSpPr>
        <p:spPr>
          <a:xfrm>
            <a:off x="1894799" y="8775129"/>
            <a:ext cx="7240765" cy="5334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a:solidFill>
                  <a:srgbClr val="5E5E5E"/>
                </a:solidFill>
              </a:defRPr>
            </a:pPr>
            <a:r>
              <a:rPr sz="2800" u="sng" dirty="0">
                <a:hlinkClick r:id="rId4"/>
              </a:rPr>
              <a:t>https://github.com/mit-han-lab/torchquantum</a:t>
            </a:r>
            <a:r>
              <a:rPr sz="2800" dirty="0"/>
              <a:t> </a:t>
            </a:r>
          </a:p>
        </p:txBody>
      </p:sp>
      <p:pic>
        <p:nvPicPr>
          <p:cNvPr id="5" name="Image" descr="Image">
            <a:extLst>
              <a:ext uri="{FF2B5EF4-FFF2-40B4-BE49-F238E27FC236}">
                <a16:creationId xmlns:a16="http://schemas.microsoft.com/office/drawing/2014/main" id="{C12FD5B9-F965-7870-442A-C41BE01367BD}"/>
              </a:ext>
            </a:extLst>
          </p:cNvPr>
          <p:cNvPicPr>
            <a:picLocks noChangeAspect="1"/>
          </p:cNvPicPr>
          <p:nvPr/>
        </p:nvPicPr>
        <p:blipFill>
          <a:blip r:embed="rId5"/>
          <a:stretch>
            <a:fillRect/>
          </a:stretch>
        </p:blipFill>
        <p:spPr>
          <a:xfrm>
            <a:off x="17135812" y="3611185"/>
            <a:ext cx="4528433" cy="4528436"/>
          </a:xfrm>
          <a:prstGeom prst="rect">
            <a:avLst/>
          </a:prstGeom>
          <a:ln w="12700">
            <a:miter lim="400000"/>
          </a:ln>
        </p:spPr>
      </p:pic>
      <p:sp>
        <p:nvSpPr>
          <p:cNvPr id="7" name="qmlsys.mit.edu">
            <a:extLst>
              <a:ext uri="{FF2B5EF4-FFF2-40B4-BE49-F238E27FC236}">
                <a16:creationId xmlns:a16="http://schemas.microsoft.com/office/drawing/2014/main" id="{5269068B-DC2A-CD9F-4635-5819D18E1D0C}"/>
              </a:ext>
            </a:extLst>
          </p:cNvPr>
          <p:cNvSpPr txBox="1"/>
          <p:nvPr/>
        </p:nvSpPr>
        <p:spPr>
          <a:xfrm>
            <a:off x="18105603" y="8613468"/>
            <a:ext cx="258885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000" u="sng">
                <a:solidFill>
                  <a:srgbClr val="5E5E5E"/>
                </a:solidFill>
                <a:hlinkClick r:id="" action="ppaction://noaction"/>
              </a:defRPr>
            </a:lvl1pPr>
          </a:lstStyle>
          <a:p>
            <a:pPr>
              <a:defRPr u="none"/>
            </a:pPr>
            <a:r>
              <a:rPr sz="2800" u="sng" dirty="0">
                <a:hlinkClick r:id="rId6"/>
              </a:rPr>
              <a:t>qmlsys</a:t>
            </a:r>
            <a:r>
              <a:rPr u="sng" dirty="0">
                <a:hlinkClick r:id="rId6"/>
              </a:rPr>
              <a:t>.mit.edu</a:t>
            </a:r>
          </a:p>
        </p:txBody>
      </p:sp>
    </p:spTree>
    <p:extLst>
      <p:ext uri="{BB962C8B-B14F-4D97-AF65-F5344CB8AC3E}">
        <p14:creationId xmlns:p14="http://schemas.microsoft.com/office/powerpoint/2010/main" val="391055992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GPU Support</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=5, </a:t>
            </a:r>
            <a:r>
              <a:rPr lang="en-US" dirty="0" err="1">
                <a:solidFill>
                  <a:srgbClr val="FF0000"/>
                </a:solidFill>
                <a:latin typeface="Courier" pitchFamily="2" charset="0"/>
              </a:rPr>
              <a:t>bsz</a:t>
            </a:r>
            <a:r>
              <a:rPr lang="en-US" dirty="0">
                <a:solidFill>
                  <a:srgbClr val="FF0000"/>
                </a:solidFill>
                <a:latin typeface="Courier" pitchFamily="2" charset="0"/>
              </a:rPr>
              <a:t>=64</a:t>
            </a:r>
            <a:r>
              <a:rPr lang="en-US" dirty="0">
                <a:latin typeface="Courier" pitchFamily="2" charset="0"/>
              </a:rPr>
              <a:t>)</a:t>
            </a:r>
          </a:p>
          <a:p>
            <a:pPr lvl="2"/>
            <a:r>
              <a:rPr lang="en-US" dirty="0" err="1">
                <a:latin typeface="Courier" pitchFamily="2" charset="0"/>
              </a:rPr>
              <a:t>q_state.to</a:t>
            </a:r>
            <a:r>
              <a:rPr lang="en-US" dirty="0">
                <a:latin typeface="Courier" pitchFamily="2" charset="0"/>
              </a:rPr>
              <a:t>(</a:t>
            </a:r>
            <a:r>
              <a:rPr lang="en-US" dirty="0" err="1">
                <a:latin typeface="Courier" pitchFamily="2" charset="0"/>
              </a:rPr>
              <a:t>torch.device</a:t>
            </a:r>
            <a:r>
              <a:rPr lang="en-US" dirty="0">
                <a:latin typeface="Courier" pitchFamily="2" charset="0"/>
              </a:rPr>
              <a:t>(‘</a:t>
            </a:r>
            <a:r>
              <a:rPr lang="en-US" dirty="0" err="1">
                <a:latin typeface="Courier" pitchFamily="2" charset="0"/>
              </a:rPr>
              <a:t>cuda</a:t>
            </a:r>
            <a:r>
              <a:rPr lang="en-US" dirty="0">
                <a:latin typeface="Courier" pitchFamily="2" charset="0"/>
              </a:rPr>
              <a:t>’))</a:t>
            </a:r>
          </a:p>
          <a:p>
            <a:pPr lvl="1"/>
            <a:r>
              <a:rPr lang="en-US" dirty="0">
                <a:latin typeface="Arial" panose="020B0604020202020204" pitchFamily="34" charset="0"/>
                <a:cs typeface="Arial" panose="020B0604020202020204" pitchFamily="34" charset="0"/>
              </a:rPr>
              <a:t>Leverage the fast GPU support</a:t>
            </a: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Tree>
    <p:extLst>
      <p:ext uri="{BB962C8B-B14F-4D97-AF65-F5344CB8AC3E}">
        <p14:creationId xmlns:p14="http://schemas.microsoft.com/office/powerpoint/2010/main" val="413561322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Automatic Gradient Computation</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39999"/>
            <a:ext cx="21944882" cy="10555999"/>
          </a:xfrm>
          <a:prstGeom prst="rect">
            <a:avLst/>
          </a:prstGeom>
        </p:spPr>
        <p:txBody>
          <a:bodyPr/>
          <a:lstStyle/>
          <a:p>
            <a:r>
              <a:rPr lang="en-US" dirty="0"/>
              <a:t>P</a:t>
            </a:r>
            <a:r>
              <a:rPr dirty="0"/>
              <a:t>erforming matrix-vector multiplication between the gate matrix and </a:t>
            </a:r>
            <a:r>
              <a:rPr dirty="0" err="1"/>
              <a:t>statevector</a:t>
            </a:r>
            <a:endParaRPr dirty="0"/>
          </a:p>
          <a:p>
            <a:pPr lvl="1"/>
            <a:r>
              <a:rPr lang="en-US" dirty="0"/>
              <a:t>The </a:t>
            </a:r>
            <a:r>
              <a:rPr lang="en-US" dirty="0" err="1"/>
              <a:t>tq.QuantumState</a:t>
            </a:r>
            <a:r>
              <a:rPr lang="en-US" dirty="0"/>
              <a:t> class can also store the </a:t>
            </a:r>
            <a:r>
              <a:rPr lang="en-US" dirty="0" err="1"/>
              <a:t>statevectors</a:t>
            </a:r>
            <a:endParaRPr lang="en-US" dirty="0"/>
          </a:p>
          <a:p>
            <a:pPr lvl="2"/>
            <a:r>
              <a:rPr lang="en-US" dirty="0" err="1">
                <a:latin typeface="Courier" pitchFamily="2" charset="0"/>
              </a:rPr>
              <a:t>q_state</a:t>
            </a:r>
            <a:r>
              <a:rPr lang="en-US" dirty="0">
                <a:latin typeface="Courier" pitchFamily="2" charset="0"/>
              </a:rPr>
              <a:t> = </a:t>
            </a:r>
            <a:r>
              <a:rPr lang="en-US" dirty="0" err="1">
                <a:latin typeface="Courier" pitchFamily="2" charset="0"/>
              </a:rPr>
              <a:t>tq.QuantumState</a:t>
            </a:r>
            <a:r>
              <a:rPr lang="en-US" dirty="0">
                <a:latin typeface="Courier" pitchFamily="2" charset="0"/>
              </a:rPr>
              <a:t>(</a:t>
            </a:r>
            <a:r>
              <a:rPr lang="en-US" dirty="0" err="1">
                <a:latin typeface="Courier" pitchFamily="2" charset="0"/>
              </a:rPr>
              <a:t>n_wires</a:t>
            </a:r>
            <a:r>
              <a:rPr lang="en-US" dirty="0">
                <a:latin typeface="Courier" pitchFamily="2" charset="0"/>
              </a:rPr>
              <a:t>=2)</a:t>
            </a:r>
          </a:p>
          <a:p>
            <a:pPr lvl="2"/>
            <a:r>
              <a:rPr lang="en-US" dirty="0" err="1">
                <a:latin typeface="Courier" pitchFamily="2" charset="0"/>
              </a:rPr>
              <a:t>target_quantum_state</a:t>
            </a:r>
            <a:r>
              <a:rPr lang="en-US" dirty="0">
                <a:latin typeface="Courier" pitchFamily="2" charset="0"/>
              </a:rPr>
              <a:t> = </a:t>
            </a:r>
            <a:r>
              <a:rPr lang="en-US" dirty="0" err="1">
                <a:latin typeface="Courier" pitchFamily="2" charset="0"/>
              </a:rPr>
              <a:t>torch.tensor</a:t>
            </a:r>
            <a:r>
              <a:rPr lang="en-US" dirty="0">
                <a:latin typeface="Courier" pitchFamily="2" charset="0"/>
              </a:rPr>
              <a:t>([0, 0, 0, 1])</a:t>
            </a:r>
          </a:p>
          <a:p>
            <a:pPr lvl="2"/>
            <a:r>
              <a:rPr lang="en-US" dirty="0">
                <a:latin typeface="Courier" pitchFamily="2" charset="0"/>
              </a:rPr>
              <a:t>loss = 1 - (q_state.get_states_1d()[0] @ </a:t>
            </a:r>
            <a:r>
              <a:rPr lang="en-US" dirty="0" err="1">
                <a:latin typeface="Courier" pitchFamily="2" charset="0"/>
              </a:rPr>
              <a:t>target_quantum_state</a:t>
            </a:r>
            <a:r>
              <a:rPr lang="en-US" dirty="0">
                <a:latin typeface="Courier" pitchFamily="2" charset="0"/>
              </a:rPr>
              <a:t>).abs()</a:t>
            </a:r>
          </a:p>
          <a:p>
            <a:pPr lvl="2"/>
            <a:r>
              <a:rPr lang="en-US" dirty="0" err="1">
                <a:solidFill>
                  <a:srgbClr val="C00000"/>
                </a:solidFill>
                <a:latin typeface="Courier" pitchFamily="2" charset="0"/>
              </a:rPr>
              <a:t>loss.backward</a:t>
            </a:r>
            <a:r>
              <a:rPr lang="en-US" dirty="0">
                <a:solidFill>
                  <a:srgbClr val="C00000"/>
                </a:solidFill>
                <a:latin typeface="Courier" pitchFamily="2" charset="0"/>
              </a:rPr>
              <a:t>()</a:t>
            </a:r>
          </a:p>
          <a:p>
            <a:pPr lvl="2"/>
            <a:endParaRPr lang="en-US" dirty="0">
              <a:latin typeface="Courier" pitchFamily="2" charset="0"/>
            </a:endParaRPr>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extLst>
      <p:ext uri="{BB962C8B-B14F-4D97-AF65-F5344CB8AC3E}">
        <p14:creationId xmlns:p14="http://schemas.microsoft.com/office/powerpoint/2010/main" val="184277101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Encoding Classical Data to Quantum</a:t>
            </a:r>
            <a:br>
              <a:rPr lang="en-US" dirty="0"/>
            </a:br>
            <a:r>
              <a:rPr lang="en-US" dirty="0"/>
              <a:t>various encoder support</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err="1">
                <a:latin typeface="Courier" pitchFamily="2" charset="0"/>
              </a:rPr>
              <a:t>tq.AmplitudeEncoder</a:t>
            </a:r>
            <a:r>
              <a:rPr lang="en-US" dirty="0">
                <a:latin typeface="Courier" pitchFamily="2" charset="0"/>
              </a:rPr>
              <a:t>() </a:t>
            </a:r>
            <a:r>
              <a:rPr lang="en-US" dirty="0"/>
              <a:t>encodes the classical values to the amplitude of quantum </a:t>
            </a:r>
            <a:r>
              <a:rPr lang="en-US" dirty="0" err="1"/>
              <a:t>statevector</a:t>
            </a:r>
            <a:r>
              <a:rPr lang="en-US" dirty="0"/>
              <a:t> </a:t>
            </a:r>
          </a:p>
          <a:p>
            <a:r>
              <a:rPr lang="en-US" dirty="0" err="1">
                <a:latin typeface="Courier" pitchFamily="2" charset="0"/>
              </a:rPr>
              <a:t>tq.PhaseEncoder</a:t>
            </a:r>
            <a:r>
              <a:rPr lang="en-US" dirty="0">
                <a:latin typeface="Courier" pitchFamily="2" charset="0"/>
              </a:rPr>
              <a:t>() </a:t>
            </a:r>
            <a:r>
              <a:rPr lang="en-US" dirty="0"/>
              <a:t>encodes the classical values using the rotation gates</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pic>
        <p:nvPicPr>
          <p:cNvPr id="4" name="qml_vqe.pdf" descr="qml_vqe.pdf">
            <a:extLst>
              <a:ext uri="{FF2B5EF4-FFF2-40B4-BE49-F238E27FC236}">
                <a16:creationId xmlns:a16="http://schemas.microsoft.com/office/drawing/2014/main" id="{4817E505-1293-8B65-99F9-AEEDA2FC3A1E}"/>
              </a:ext>
            </a:extLst>
          </p:cNvPr>
          <p:cNvPicPr>
            <a:picLocks noChangeAspect="1"/>
          </p:cNvPicPr>
          <p:nvPr/>
        </p:nvPicPr>
        <p:blipFill rotWithShape="1">
          <a:blip r:embed="rId2"/>
          <a:srcRect r="59109" b="49692"/>
          <a:stretch/>
        </p:blipFill>
        <p:spPr>
          <a:xfrm>
            <a:off x="7060381" y="5255928"/>
            <a:ext cx="8678383" cy="5920072"/>
          </a:xfrm>
          <a:prstGeom prst="rect">
            <a:avLst/>
          </a:prstGeom>
          <a:ln w="12700">
            <a:miter lim="400000"/>
          </a:ln>
        </p:spPr>
      </p:pic>
    </p:spTree>
    <p:extLst>
      <p:ext uri="{BB962C8B-B14F-4D97-AF65-F5344CB8AC3E}">
        <p14:creationId xmlns:p14="http://schemas.microsoft.com/office/powerpoint/2010/main" val="63085299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Construct a Circuit Class</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Construct a class for circuit model</a:t>
            </a:r>
          </a:p>
          <a:p>
            <a:r>
              <a:rPr lang="en-US" dirty="0" err="1">
                <a:latin typeface="Courier" pitchFamily="2" charset="0"/>
              </a:rPr>
              <a:t>tq.QuantumModule</a:t>
            </a:r>
            <a:r>
              <a:rPr lang="en-US" dirty="0">
                <a:latin typeface="Courier" pitchFamily="2" charset="0"/>
              </a:rPr>
              <a:t> </a:t>
            </a:r>
            <a:r>
              <a:rPr lang="en-US" dirty="0"/>
              <a:t>class</a:t>
            </a:r>
          </a:p>
          <a:p>
            <a:r>
              <a:rPr lang="en-US" dirty="0"/>
              <a:t>In the __</a:t>
            </a:r>
            <a:r>
              <a:rPr lang="en-US" dirty="0" err="1"/>
              <a:t>init</a:t>
            </a:r>
            <a:r>
              <a:rPr lang="en-US" dirty="0"/>
              <a:t>__ function, create all the gates that will be used</a:t>
            </a:r>
          </a:p>
          <a:p>
            <a:r>
              <a:rPr lang="en-US" dirty="0"/>
              <a:t>In the forward function, specify how the gates will be used in the circuit</a:t>
            </a:r>
          </a:p>
          <a:p>
            <a:r>
              <a:rPr lang="en-US" dirty="0">
                <a:solidFill>
                  <a:srgbClr val="C00000"/>
                </a:solidFill>
                <a:latin typeface="Courier" pitchFamily="2" charset="0"/>
              </a:rPr>
              <a:t>Class </a:t>
            </a:r>
            <a:r>
              <a:rPr lang="en-US" dirty="0" err="1">
                <a:solidFill>
                  <a:srgbClr val="C00000"/>
                </a:solidFill>
                <a:latin typeface="Courier" pitchFamily="2" charset="0"/>
              </a:rPr>
              <a:t>q_model</a:t>
            </a:r>
            <a:r>
              <a:rPr lang="en-US" dirty="0">
                <a:solidFill>
                  <a:srgbClr val="C00000"/>
                </a:solidFill>
                <a:latin typeface="Courier" pitchFamily="2" charset="0"/>
              </a:rPr>
              <a:t>(</a:t>
            </a:r>
            <a:r>
              <a:rPr lang="en-US" dirty="0" err="1">
                <a:solidFill>
                  <a:srgbClr val="C00000"/>
                </a:solidFill>
                <a:latin typeface="Courier" pitchFamily="2" charset="0"/>
              </a:rPr>
              <a:t>tq.QuantumModule</a:t>
            </a:r>
            <a:r>
              <a:rPr lang="en-US" dirty="0">
                <a:solidFill>
                  <a:srgbClr val="C00000"/>
                </a:solidFill>
                <a:latin typeface="Courier" pitchFamily="2" charset="0"/>
              </a:rPr>
              <a:t>)</a:t>
            </a:r>
            <a:br>
              <a:rPr lang="en-US" dirty="0">
                <a:latin typeface="Courier" pitchFamily="2" charset="0"/>
              </a:rPr>
            </a:br>
            <a:r>
              <a:rPr lang="en-US" dirty="0">
                <a:latin typeface="Courier" pitchFamily="2" charset="0"/>
              </a:rPr>
              <a:t>	def </a:t>
            </a:r>
            <a:r>
              <a:rPr lang="en-US" dirty="0">
                <a:solidFill>
                  <a:srgbClr val="C00000"/>
                </a:solidFill>
                <a:latin typeface="Courier" pitchFamily="2" charset="0"/>
              </a:rPr>
              <a:t>__</a:t>
            </a:r>
            <a:r>
              <a:rPr lang="en-US" dirty="0" err="1">
                <a:solidFill>
                  <a:srgbClr val="C00000"/>
                </a:solidFill>
                <a:latin typeface="Courier" pitchFamily="2" charset="0"/>
              </a:rPr>
              <a:t>init</a:t>
            </a:r>
            <a:r>
              <a:rPr lang="en-US" dirty="0">
                <a:solidFill>
                  <a:srgbClr val="C00000"/>
                </a:solidFill>
                <a:latin typeface="Courier" pitchFamily="2" charset="0"/>
              </a:rPr>
              <a:t>__():</a:t>
            </a:r>
            <a:br>
              <a:rPr lang="en-US" dirty="0">
                <a:latin typeface="Courier" pitchFamily="2" charset="0"/>
              </a:rPr>
            </a:br>
            <a:r>
              <a:rPr lang="en-US" dirty="0">
                <a:latin typeface="Courier" pitchFamily="2" charset="0"/>
              </a:rPr>
              <a:t>		</a:t>
            </a:r>
            <a:r>
              <a:rPr lang="en-US" dirty="0" err="1">
                <a:latin typeface="Courier" pitchFamily="2" charset="0"/>
              </a:rPr>
              <a:t>self.n_wires</a:t>
            </a:r>
            <a:r>
              <a:rPr lang="en-US" dirty="0">
                <a:latin typeface="Courier" pitchFamily="2" charset="0"/>
              </a:rPr>
              <a:t> = 2</a:t>
            </a:r>
            <a:br>
              <a:rPr lang="en-US" dirty="0">
                <a:latin typeface="Courier" pitchFamily="2" charset="0"/>
              </a:rPr>
            </a:br>
            <a:r>
              <a:rPr lang="en-US" dirty="0">
                <a:latin typeface="Courier" pitchFamily="2" charset="0"/>
              </a:rPr>
              <a:t>         self.rx_0 = </a:t>
            </a:r>
            <a:r>
              <a:rPr lang="en-US" dirty="0" err="1">
                <a:latin typeface="Courier" pitchFamily="2" charset="0"/>
              </a:rPr>
              <a:t>tq.RX</a:t>
            </a:r>
            <a:r>
              <a:rPr lang="en-US" dirty="0">
                <a:latin typeface="Courier" pitchFamily="2" charset="0"/>
              </a:rPr>
              <a:t>(</a:t>
            </a:r>
            <a:r>
              <a:rPr lang="en-US" dirty="0" err="1">
                <a:latin typeface="Courier" pitchFamily="2" charset="0"/>
              </a:rPr>
              <a:t>has_params</a:t>
            </a:r>
            <a:r>
              <a:rPr lang="en-US" dirty="0">
                <a:latin typeface="Courier" pitchFamily="2" charset="0"/>
              </a:rPr>
              <a:t>=True, trainable=True)</a:t>
            </a:r>
            <a:br>
              <a:rPr lang="en-US" dirty="0">
                <a:latin typeface="Courier" pitchFamily="2" charset="0"/>
              </a:rPr>
            </a:br>
            <a:r>
              <a:rPr lang="en-US" dirty="0">
                <a:latin typeface="Courier" pitchFamily="2" charset="0"/>
              </a:rPr>
              <a:t>         self.ry_0 = </a:t>
            </a:r>
            <a:r>
              <a:rPr lang="en-US" dirty="0" err="1">
                <a:latin typeface="Courier" pitchFamily="2" charset="0"/>
              </a:rPr>
              <a:t>tq.RY</a:t>
            </a:r>
            <a:r>
              <a:rPr lang="en-US" dirty="0">
                <a:latin typeface="Courier" pitchFamily="2" charset="0"/>
              </a:rPr>
              <a:t>(</a:t>
            </a:r>
            <a:r>
              <a:rPr lang="en-US" dirty="0" err="1">
                <a:latin typeface="Courier" pitchFamily="2" charset="0"/>
              </a:rPr>
              <a:t>has_params</a:t>
            </a:r>
            <a:r>
              <a:rPr lang="en-US" dirty="0">
                <a:latin typeface="Courier" pitchFamily="2" charset="0"/>
              </a:rPr>
              <a:t>=True, trainable=True)</a:t>
            </a:r>
            <a:br>
              <a:rPr lang="en-US" dirty="0">
                <a:latin typeface="Courier" pitchFamily="2" charset="0"/>
              </a:rPr>
            </a:br>
            <a:r>
              <a:rPr lang="en-US" dirty="0">
                <a:latin typeface="Courier" pitchFamily="2" charset="0"/>
              </a:rPr>
              <a:t>	def </a:t>
            </a:r>
            <a:r>
              <a:rPr lang="en-US" dirty="0">
                <a:solidFill>
                  <a:srgbClr val="C00000"/>
                </a:solidFill>
                <a:latin typeface="Courier" pitchFamily="2" charset="0"/>
              </a:rPr>
              <a:t>forward</a:t>
            </a:r>
            <a:r>
              <a:rPr lang="en-US" dirty="0">
                <a:latin typeface="Courier" pitchFamily="2" charset="0"/>
              </a:rPr>
              <a:t>(</a:t>
            </a:r>
            <a:r>
              <a:rPr lang="en-US" dirty="0" err="1">
                <a:latin typeface="Courier" pitchFamily="2" charset="0"/>
              </a:rPr>
              <a:t>q_dev</a:t>
            </a:r>
            <a:r>
              <a:rPr lang="en-US" dirty="0">
                <a:latin typeface="Courier" pitchFamily="2" charset="0"/>
              </a:rPr>
              <a:t>):</a:t>
            </a:r>
            <a:br>
              <a:rPr lang="en-US" dirty="0">
                <a:latin typeface="Courier" pitchFamily="2" charset="0"/>
              </a:rPr>
            </a:br>
            <a:r>
              <a:rPr lang="en-US" dirty="0">
                <a:latin typeface="Courier" pitchFamily="2" charset="0"/>
              </a:rPr>
              <a:t>		self.rx_0(</a:t>
            </a:r>
            <a:r>
              <a:rPr lang="en-US" dirty="0" err="1">
                <a:latin typeface="Courier" pitchFamily="2" charset="0"/>
              </a:rPr>
              <a:t>q_dev</a:t>
            </a:r>
            <a:r>
              <a:rPr lang="en-US" dirty="0">
                <a:latin typeface="Courier" pitchFamily="2" charset="0"/>
              </a:rPr>
              <a:t>)</a:t>
            </a:r>
            <a:br>
              <a:rPr lang="en-US" dirty="0">
                <a:latin typeface="Courier" pitchFamily="2" charset="0"/>
              </a:rPr>
            </a:br>
            <a:r>
              <a:rPr lang="en-US" dirty="0">
                <a:latin typeface="Courier" pitchFamily="2" charset="0"/>
              </a:rPr>
              <a:t>		self.ry_0(</a:t>
            </a:r>
            <a:r>
              <a:rPr lang="en-US" dirty="0" err="1">
                <a:latin typeface="Courier" pitchFamily="2" charset="0"/>
              </a:rPr>
              <a:t>q_dev</a:t>
            </a:r>
            <a:r>
              <a:rPr lang="en-US" dirty="0">
                <a:latin typeface="Courier" pitchFamily="2" charset="0"/>
              </a:rPr>
              <a:t>)</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Tree>
    <p:extLst>
      <p:ext uri="{BB962C8B-B14F-4D97-AF65-F5344CB8AC3E}">
        <p14:creationId xmlns:p14="http://schemas.microsoft.com/office/powerpoint/2010/main" val="363818384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Conversion </a:t>
            </a:r>
            <a:r>
              <a:rPr lang="en-US" dirty="0" err="1"/>
              <a:t>tq</a:t>
            </a:r>
            <a:r>
              <a:rPr lang="en-US" dirty="0"/>
              <a:t> model to other frameworks</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Convert the </a:t>
            </a:r>
            <a:r>
              <a:rPr lang="en-US" dirty="0" err="1"/>
              <a:t>tq.QuantumModule</a:t>
            </a:r>
            <a:r>
              <a:rPr lang="en-US" dirty="0"/>
              <a:t> to other frameworks such as </a:t>
            </a:r>
            <a:r>
              <a:rPr lang="en-US" dirty="0" err="1"/>
              <a:t>Qiskit</a:t>
            </a:r>
            <a:endParaRPr lang="en-US" dirty="0"/>
          </a:p>
          <a:p>
            <a:r>
              <a:rPr lang="en-US" dirty="0">
                <a:latin typeface="Courier" pitchFamily="2" charset="0"/>
              </a:rPr>
              <a:t>from </a:t>
            </a:r>
            <a:r>
              <a:rPr lang="en-US" dirty="0" err="1">
                <a:latin typeface="Courier" pitchFamily="2" charset="0"/>
              </a:rPr>
              <a:t>torchquantum.plugins.qiskit_plugin</a:t>
            </a:r>
            <a:r>
              <a:rPr lang="en-US" dirty="0">
                <a:latin typeface="Courier" pitchFamily="2" charset="0"/>
              </a:rPr>
              <a:t> import tq2qiskit</a:t>
            </a:r>
          </a:p>
          <a:p>
            <a:r>
              <a:rPr lang="en-US" dirty="0">
                <a:latin typeface="Courier" pitchFamily="2" charset="0"/>
              </a:rPr>
              <a:t>circ = tq2qiskit(</a:t>
            </a:r>
            <a:r>
              <a:rPr lang="en-US" dirty="0" err="1">
                <a:latin typeface="Courier" pitchFamily="2" charset="0"/>
              </a:rPr>
              <a:t>q_dev</a:t>
            </a:r>
            <a:r>
              <a:rPr lang="en-US" dirty="0">
                <a:latin typeface="Courier" pitchFamily="2" charset="0"/>
              </a:rPr>
              <a:t>, </a:t>
            </a:r>
            <a:r>
              <a:rPr lang="en-US" dirty="0" err="1">
                <a:latin typeface="Courier" pitchFamily="2" charset="0"/>
              </a:rPr>
              <a:t>q_model</a:t>
            </a:r>
            <a:r>
              <a:rPr lang="en-US" dirty="0">
                <a:latin typeface="Courier" pitchFamily="2" charset="0"/>
              </a:rPr>
              <a:t>)</a:t>
            </a:r>
          </a:p>
          <a:p>
            <a:r>
              <a:rPr lang="en-US" dirty="0" err="1">
                <a:latin typeface="Courier" pitchFamily="2" charset="0"/>
              </a:rPr>
              <a:t>circ.draw</a:t>
            </a:r>
            <a:r>
              <a:rPr lang="en-US" dirty="0">
                <a:latin typeface="Courier" pitchFamily="2" charset="0"/>
              </a:rPr>
              <a:t>('</a:t>
            </a:r>
            <a:r>
              <a:rPr lang="en-US" dirty="0" err="1">
                <a:latin typeface="Courier" pitchFamily="2" charset="0"/>
              </a:rPr>
              <a:t>mpl</a:t>
            </a:r>
            <a:r>
              <a:rPr lang="en-US" dirty="0">
                <a:latin typeface="Courier" pitchFamily="2" charset="0"/>
              </a:rPr>
              <a:t>')</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Tree>
    <p:extLst>
      <p:ext uri="{BB962C8B-B14F-4D97-AF65-F5344CB8AC3E}">
        <p14:creationId xmlns:p14="http://schemas.microsoft.com/office/powerpoint/2010/main" val="32017803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Easy Deployment on Real Quantum Machines</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Convert the </a:t>
            </a:r>
            <a:r>
              <a:rPr lang="en-US" dirty="0" err="1"/>
              <a:t>tq.QuantumModule</a:t>
            </a:r>
            <a:r>
              <a:rPr lang="en-US" dirty="0"/>
              <a:t> to other frameworks such as </a:t>
            </a:r>
            <a:r>
              <a:rPr lang="en-US" dirty="0" err="1"/>
              <a:t>Qiskit</a:t>
            </a:r>
            <a:endParaRPr lang="en-US" dirty="0"/>
          </a:p>
          <a:p>
            <a:r>
              <a:rPr lang="en-US" dirty="0">
                <a:latin typeface="Courier" pitchFamily="2" charset="0"/>
              </a:rPr>
              <a:t>from </a:t>
            </a:r>
            <a:r>
              <a:rPr lang="en-US" dirty="0" err="1">
                <a:latin typeface="Courier" pitchFamily="2" charset="0"/>
              </a:rPr>
              <a:t>torchquantum.plugins.qiskit_plugin</a:t>
            </a:r>
            <a:r>
              <a:rPr lang="en-US" dirty="0">
                <a:latin typeface="Courier" pitchFamily="2" charset="0"/>
              </a:rPr>
              <a:t> import tq2qiskit</a:t>
            </a:r>
          </a:p>
          <a:p>
            <a:r>
              <a:rPr lang="en-US" dirty="0">
                <a:latin typeface="Courier" pitchFamily="2" charset="0"/>
              </a:rPr>
              <a:t>from </a:t>
            </a:r>
            <a:r>
              <a:rPr lang="en-US" dirty="0" err="1">
                <a:latin typeface="Courier" pitchFamily="2" charset="0"/>
              </a:rPr>
              <a:t>torchquantum.plugins.qiskit_processor</a:t>
            </a:r>
            <a:r>
              <a:rPr lang="en-US" dirty="0">
                <a:latin typeface="Courier" pitchFamily="2" charset="0"/>
              </a:rPr>
              <a:t> import </a:t>
            </a:r>
            <a:r>
              <a:rPr lang="en-US" dirty="0" err="1">
                <a:latin typeface="Courier" pitchFamily="2" charset="0"/>
              </a:rPr>
              <a:t>QiskitProcessor</a:t>
            </a:r>
            <a:endParaRPr lang="en-US" dirty="0">
              <a:latin typeface="Courier" pitchFamily="2" charset="0"/>
            </a:endParaRPr>
          </a:p>
          <a:p>
            <a:r>
              <a:rPr lang="en-US" dirty="0">
                <a:latin typeface="Courier" pitchFamily="2" charset="0"/>
              </a:rPr>
              <a:t>processor = </a:t>
            </a:r>
            <a:r>
              <a:rPr lang="en-US" dirty="0" err="1">
                <a:latin typeface="Courier" pitchFamily="2" charset="0"/>
              </a:rPr>
              <a:t>QiskitProcessor</a:t>
            </a:r>
            <a:r>
              <a:rPr lang="en-US" dirty="0">
                <a:latin typeface="Courier" pitchFamily="2" charset="0"/>
              </a:rPr>
              <a:t>(</a:t>
            </a:r>
            <a:r>
              <a:rPr lang="en-US" dirty="0" err="1">
                <a:latin typeface="Courier" pitchFamily="2" charset="0"/>
              </a:rPr>
              <a:t>use_real_qc</a:t>
            </a:r>
            <a:r>
              <a:rPr lang="en-US" dirty="0">
                <a:latin typeface="Courier" pitchFamily="2" charset="0"/>
              </a:rPr>
              <a:t>=False, </a:t>
            </a:r>
            <a:r>
              <a:rPr lang="en-US" dirty="0" err="1">
                <a:latin typeface="Courier" pitchFamily="2" charset="0"/>
              </a:rPr>
              <a:t>max_jobs</a:t>
            </a:r>
            <a:r>
              <a:rPr lang="en-US" dirty="0">
                <a:latin typeface="Courier" pitchFamily="2" charset="0"/>
              </a:rPr>
              <a:t>=1)</a:t>
            </a:r>
          </a:p>
          <a:p>
            <a:r>
              <a:rPr lang="en-US" dirty="0">
                <a:latin typeface="Courier" pitchFamily="2" charset="0"/>
              </a:rPr>
              <a:t>circ = tq2qiskit(</a:t>
            </a:r>
            <a:r>
              <a:rPr lang="en-US" dirty="0" err="1">
                <a:latin typeface="Courier" pitchFamily="2" charset="0"/>
              </a:rPr>
              <a:t>q_dev</a:t>
            </a:r>
            <a:r>
              <a:rPr lang="en-US" dirty="0">
                <a:latin typeface="Courier" pitchFamily="2" charset="0"/>
              </a:rPr>
              <a:t>, model)</a:t>
            </a:r>
          </a:p>
          <a:p>
            <a:r>
              <a:rPr lang="en-US" dirty="0" err="1">
                <a:latin typeface="Courier" pitchFamily="2" charset="0"/>
              </a:rPr>
              <a:t>circ.measure_all</a:t>
            </a:r>
            <a:r>
              <a:rPr lang="en-US" dirty="0">
                <a:latin typeface="Courier" pitchFamily="2" charset="0"/>
              </a:rPr>
              <a:t>()</a:t>
            </a:r>
          </a:p>
          <a:p>
            <a:r>
              <a:rPr lang="en-US" dirty="0">
                <a:latin typeface="Courier" pitchFamily="2" charset="0"/>
              </a:rPr>
              <a:t>res = </a:t>
            </a:r>
            <a:r>
              <a:rPr lang="en-US" dirty="0" err="1">
                <a:solidFill>
                  <a:srgbClr val="C00000"/>
                </a:solidFill>
                <a:latin typeface="Courier" pitchFamily="2" charset="0"/>
              </a:rPr>
              <a:t>processor.process_ready_circs</a:t>
            </a:r>
            <a:r>
              <a:rPr lang="en-US" dirty="0">
                <a:solidFill>
                  <a:srgbClr val="C00000"/>
                </a:solidFill>
                <a:latin typeface="Courier" pitchFamily="2" charset="0"/>
              </a:rPr>
              <a:t>(</a:t>
            </a:r>
            <a:r>
              <a:rPr lang="en-US" dirty="0" err="1">
                <a:solidFill>
                  <a:srgbClr val="C00000"/>
                </a:solidFill>
                <a:latin typeface="Courier" pitchFamily="2" charset="0"/>
              </a:rPr>
              <a:t>q_dev</a:t>
            </a:r>
            <a:r>
              <a:rPr lang="en-US" dirty="0">
                <a:solidFill>
                  <a:srgbClr val="C00000"/>
                </a:solidFill>
                <a:latin typeface="Courier" pitchFamily="2" charset="0"/>
              </a:rPr>
              <a:t>, [circ])</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Tree>
    <p:extLst>
      <p:ext uri="{BB962C8B-B14F-4D97-AF65-F5344CB8AC3E}">
        <p14:creationId xmlns:p14="http://schemas.microsoft.com/office/powerpoint/2010/main" val="329332587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Compare the Speed of TQ and </a:t>
            </a:r>
            <a:r>
              <a:rPr lang="en-US" dirty="0" err="1"/>
              <a:t>Pennylane</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pic>
        <p:nvPicPr>
          <p:cNvPr id="1026" name="Picture 2">
            <a:extLst>
              <a:ext uri="{FF2B5EF4-FFF2-40B4-BE49-F238E27FC236}">
                <a16:creationId xmlns:a16="http://schemas.microsoft.com/office/drawing/2014/main" id="{323D791E-6242-E0EA-51DE-ACAC59CA21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485" y="2313666"/>
            <a:ext cx="7982564" cy="45443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4A99B6-D84E-82D0-CBE3-A8B480F574BC}"/>
              </a:ext>
            </a:extLst>
          </p:cNvPr>
          <p:cNvSpPr txBox="1"/>
          <p:nvPr/>
        </p:nvSpPr>
        <p:spPr>
          <a:xfrm>
            <a:off x="765943" y="6867680"/>
            <a:ext cx="12246428"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https://</a:t>
            </a:r>
            <a:r>
              <a:rPr lang="en-US" dirty="0" err="1"/>
              <a:t>pennylane.ai</a:t>
            </a:r>
            <a:r>
              <a:rPr lang="en-US" dirty="0"/>
              <a:t>/</a:t>
            </a:r>
            <a:r>
              <a:rPr lang="en-US" dirty="0" err="1"/>
              <a:t>qml</a:t>
            </a:r>
            <a:r>
              <a:rPr lang="en-US" dirty="0"/>
              <a:t>/_images/</a:t>
            </a:r>
            <a:r>
              <a:rPr lang="en-US" dirty="0" err="1"/>
              <a:t>qcircuit.jpeg</a:t>
            </a:r>
            <a:endParaRPr lang="en-US" dirty="0"/>
          </a:p>
        </p:txBody>
      </p:sp>
      <p:pic>
        <p:nvPicPr>
          <p:cNvPr id="4" name="Picture 3">
            <a:extLst>
              <a:ext uri="{FF2B5EF4-FFF2-40B4-BE49-F238E27FC236}">
                <a16:creationId xmlns:a16="http://schemas.microsoft.com/office/drawing/2014/main" id="{A210CEAC-915B-DF5D-0548-B20BC5802C12}"/>
              </a:ext>
            </a:extLst>
          </p:cNvPr>
          <p:cNvPicPr>
            <a:picLocks noChangeAspect="1"/>
          </p:cNvPicPr>
          <p:nvPr/>
        </p:nvPicPr>
        <p:blipFill>
          <a:blip r:embed="rId3"/>
          <a:stretch>
            <a:fillRect/>
          </a:stretch>
        </p:blipFill>
        <p:spPr>
          <a:xfrm>
            <a:off x="12023251" y="2106989"/>
            <a:ext cx="12443412" cy="4980823"/>
          </a:xfrm>
          <a:prstGeom prst="rect">
            <a:avLst/>
          </a:prstGeom>
        </p:spPr>
      </p:pic>
      <p:pic>
        <p:nvPicPr>
          <p:cNvPr id="5" name="Picture 4">
            <a:extLst>
              <a:ext uri="{FF2B5EF4-FFF2-40B4-BE49-F238E27FC236}">
                <a16:creationId xmlns:a16="http://schemas.microsoft.com/office/drawing/2014/main" id="{615B6996-483B-3BDF-58F8-56593E6AD9D0}"/>
              </a:ext>
            </a:extLst>
          </p:cNvPr>
          <p:cNvPicPr>
            <a:picLocks noChangeAspect="1"/>
          </p:cNvPicPr>
          <p:nvPr/>
        </p:nvPicPr>
        <p:blipFill>
          <a:blip r:embed="rId4"/>
          <a:stretch>
            <a:fillRect/>
          </a:stretch>
        </p:blipFill>
        <p:spPr>
          <a:xfrm>
            <a:off x="667573" y="8163978"/>
            <a:ext cx="11724452" cy="4693039"/>
          </a:xfrm>
          <a:prstGeom prst="rect">
            <a:avLst/>
          </a:prstGeom>
        </p:spPr>
      </p:pic>
      <p:pic>
        <p:nvPicPr>
          <p:cNvPr id="7" name="Picture 6">
            <a:extLst>
              <a:ext uri="{FF2B5EF4-FFF2-40B4-BE49-F238E27FC236}">
                <a16:creationId xmlns:a16="http://schemas.microsoft.com/office/drawing/2014/main" id="{504E04B1-5F5F-34F9-B729-3830EF636A4D}"/>
              </a:ext>
            </a:extLst>
          </p:cNvPr>
          <p:cNvPicPr>
            <a:picLocks noChangeAspect="1"/>
          </p:cNvPicPr>
          <p:nvPr/>
        </p:nvPicPr>
        <p:blipFill>
          <a:blip r:embed="rId5"/>
          <a:stretch>
            <a:fillRect/>
          </a:stretch>
        </p:blipFill>
        <p:spPr>
          <a:xfrm>
            <a:off x="11746729" y="7906668"/>
            <a:ext cx="12246427" cy="4901974"/>
          </a:xfrm>
          <a:prstGeom prst="rect">
            <a:avLst/>
          </a:prstGeom>
        </p:spPr>
      </p:pic>
    </p:spTree>
    <p:extLst>
      <p:ext uri="{BB962C8B-B14F-4D97-AF65-F5344CB8AC3E}">
        <p14:creationId xmlns:p14="http://schemas.microsoft.com/office/powerpoint/2010/main" val="228714765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1751734" cy="2516521"/>
          </a:xfrm>
          <a:prstGeom prst="rect">
            <a:avLst/>
          </a:prstGeom>
        </p:spPr>
        <p:txBody>
          <a:bodyPr>
            <a:normAutofit fontScale="90000"/>
          </a:bodyPr>
          <a:lstStyle/>
          <a:p>
            <a:pPr algn="l"/>
            <a:r>
              <a:rPr lang="en-US" b="0" dirty="0">
                <a:solidFill>
                  <a:schemeClr val="tx1"/>
                </a:solidFill>
              </a:rPr>
              <a:t>Hands-On Section</a:t>
            </a:r>
            <a:br>
              <a:rPr lang="en-US" dirty="0">
                <a:solidFill>
                  <a:schemeClr val="tx1"/>
                </a:solidFill>
              </a:rPr>
            </a:br>
            <a:r>
              <a:rPr lang="en-US" altLang="zh-CN" dirty="0">
                <a:solidFill>
                  <a:schemeClr val="tx1"/>
                </a:solidFill>
              </a:rPr>
              <a:t>1.2 </a:t>
            </a:r>
            <a:r>
              <a:rPr lang="en-US" dirty="0">
                <a:solidFill>
                  <a:schemeClr val="tx1"/>
                </a:solidFill>
              </a:rPr>
              <a:t>TorchQuantum Operations</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29</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87275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E23E-8453-F2D8-246C-573CA8693CBB}"/>
              </a:ext>
            </a:extLst>
          </p:cNvPr>
          <p:cNvSpPr>
            <a:spLocks noGrp="1"/>
          </p:cNvSpPr>
          <p:nvPr>
            <p:ph type="title"/>
          </p:nvPr>
        </p:nvSpPr>
        <p:spPr/>
        <p:txBody>
          <a:bodyPr/>
          <a:lstStyle/>
          <a:p>
            <a:r>
              <a:rPr lang="en-US" dirty="0"/>
              <a:t>Quantum Computing</a:t>
            </a:r>
          </a:p>
        </p:txBody>
      </p:sp>
      <p:sp>
        <p:nvSpPr>
          <p:cNvPr id="5" name="Noisy Intermediate-Scale Quantum (NISQ)…">
            <a:extLst>
              <a:ext uri="{FF2B5EF4-FFF2-40B4-BE49-F238E27FC236}">
                <a16:creationId xmlns:a16="http://schemas.microsoft.com/office/drawing/2014/main" id="{C1B5FB97-2A30-5FCF-2060-AB7CBF1B4D4C}"/>
              </a:ext>
            </a:extLst>
          </p:cNvPr>
          <p:cNvSpPr txBox="1">
            <a:spLocks noGrp="1"/>
          </p:cNvSpPr>
          <p:nvPr>
            <p:ph type="body" idx="1"/>
          </p:nvPr>
        </p:nvSpPr>
        <p:spPr>
          <a:xfrm>
            <a:off x="1211539" y="2452062"/>
            <a:ext cx="21944882" cy="7954920"/>
          </a:xfrm>
          <a:prstGeom prst="rect">
            <a:avLst/>
          </a:prstGeom>
        </p:spPr>
        <p:txBody>
          <a:bodyPr/>
          <a:lstStyle/>
          <a:p>
            <a:r>
              <a:rPr lang="en-US" dirty="0"/>
              <a:t>The number of qubits increases exponentially over time</a:t>
            </a:r>
          </a:p>
          <a:p>
            <a:r>
              <a:rPr lang="en-US" dirty="0"/>
              <a:t>The computing power increases exponentially with the number of qubits</a:t>
            </a:r>
          </a:p>
          <a:p>
            <a:r>
              <a:rPr lang="en-US" dirty="0"/>
              <a:t>=&gt; “doubly exponential” rate</a:t>
            </a:r>
          </a:p>
          <a:p>
            <a:endParaRPr lang="en-US" dirty="0"/>
          </a:p>
          <a:p>
            <a:r>
              <a:rPr lang="en-US" dirty="0"/>
              <a:t>Double exponentially increasing computing power</a:t>
            </a:r>
          </a:p>
          <a:p>
            <a:endParaRPr lang="en-US" dirty="0"/>
          </a:p>
        </p:txBody>
      </p:sp>
      <p:pic>
        <p:nvPicPr>
          <p:cNvPr id="6" name="Picture 5">
            <a:extLst>
              <a:ext uri="{FF2B5EF4-FFF2-40B4-BE49-F238E27FC236}">
                <a16:creationId xmlns:a16="http://schemas.microsoft.com/office/drawing/2014/main" id="{31087B6A-DA6B-176D-42C0-126CE8BD1BF2}"/>
              </a:ext>
            </a:extLst>
          </p:cNvPr>
          <p:cNvPicPr>
            <a:picLocks noChangeAspect="1"/>
          </p:cNvPicPr>
          <p:nvPr/>
        </p:nvPicPr>
        <p:blipFill>
          <a:blip r:embed="rId3"/>
          <a:stretch>
            <a:fillRect/>
          </a:stretch>
        </p:blipFill>
        <p:spPr>
          <a:xfrm>
            <a:off x="252664" y="5267713"/>
            <a:ext cx="10563939" cy="5996225"/>
          </a:xfrm>
          <a:prstGeom prst="rect">
            <a:avLst/>
          </a:prstGeom>
        </p:spPr>
      </p:pic>
      <p:sp>
        <p:nvSpPr>
          <p:cNvPr id="8" name="TextBox 7">
            <a:extLst>
              <a:ext uri="{FF2B5EF4-FFF2-40B4-BE49-F238E27FC236}">
                <a16:creationId xmlns:a16="http://schemas.microsoft.com/office/drawing/2014/main" id="{BA85ACD6-A682-DFA3-3C4B-07D76BBCB6C0}"/>
              </a:ext>
            </a:extLst>
          </p:cNvPr>
          <p:cNvSpPr txBox="1"/>
          <p:nvPr/>
        </p:nvSpPr>
        <p:spPr>
          <a:xfrm>
            <a:off x="-565377" y="11755085"/>
            <a:ext cx="12200020"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IBM Roadmap</a:t>
            </a:r>
          </a:p>
        </p:txBody>
      </p:sp>
      <p:pic>
        <p:nvPicPr>
          <p:cNvPr id="2050" name="Picture 2" descr="IonQ's roadmap: Quantum machine learning by 2023, broad ...">
            <a:extLst>
              <a:ext uri="{FF2B5EF4-FFF2-40B4-BE49-F238E27FC236}">
                <a16:creationId xmlns:a16="http://schemas.microsoft.com/office/drawing/2014/main" id="{F56F1150-68C3-82C9-84B1-72F9977222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12494" y="5059248"/>
            <a:ext cx="12817642" cy="640882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7B0BFB9-377E-0105-5165-4E6608E5F897}"/>
              </a:ext>
            </a:extLst>
          </p:cNvPr>
          <p:cNvSpPr txBox="1"/>
          <p:nvPr/>
        </p:nvSpPr>
        <p:spPr>
          <a:xfrm>
            <a:off x="12183980" y="11755085"/>
            <a:ext cx="12200020"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err="1"/>
              <a:t>IonQ</a:t>
            </a:r>
            <a:r>
              <a:rPr lang="en-US" dirty="0"/>
              <a:t> Roadmap</a:t>
            </a:r>
          </a:p>
        </p:txBody>
      </p:sp>
    </p:spTree>
    <p:extLst>
      <p:ext uri="{BB962C8B-B14F-4D97-AF65-F5344CB8AC3E}">
        <p14:creationId xmlns:p14="http://schemas.microsoft.com/office/powerpoint/2010/main" val="306004686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1.5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2035595703"/>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State Preparation with Parameterized Circuit</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Use parameterized circuit to prepare</a:t>
            </a:r>
            <a:r>
              <a:rPr lang="zh-CN" altLang="en-US" dirty="0"/>
              <a:t> </a:t>
            </a:r>
            <a:r>
              <a:rPr lang="en-US" altLang="zh-CN" dirty="0"/>
              <a:t>initial quantum states</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2" name="Rectangle 1">
            <a:extLst>
              <a:ext uri="{FF2B5EF4-FFF2-40B4-BE49-F238E27FC236}">
                <a16:creationId xmlns:a16="http://schemas.microsoft.com/office/drawing/2014/main" id="{971BD0AF-1124-3339-FA5F-AD4221A15F3E}"/>
              </a:ext>
            </a:extLst>
          </p:cNvPr>
          <p:cNvSpPr/>
          <p:nvPr/>
        </p:nvSpPr>
        <p:spPr>
          <a:xfrm>
            <a:off x="6197602" y="4193309"/>
            <a:ext cx="474133" cy="7010400"/>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4" name="Rectangle 3">
            <a:extLst>
              <a:ext uri="{FF2B5EF4-FFF2-40B4-BE49-F238E27FC236}">
                <a16:creationId xmlns:a16="http://schemas.microsoft.com/office/drawing/2014/main" id="{DC5B50C5-9D7A-5B24-0CF3-C9D6E6FFED0C}"/>
              </a:ext>
            </a:extLst>
          </p:cNvPr>
          <p:cNvSpPr/>
          <p:nvPr/>
        </p:nvSpPr>
        <p:spPr>
          <a:xfrm>
            <a:off x="9076270" y="4193309"/>
            <a:ext cx="6333066" cy="701040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sp>
        <p:nvSpPr>
          <p:cNvPr id="6" name="TextBox 5">
            <a:extLst>
              <a:ext uri="{FF2B5EF4-FFF2-40B4-BE49-F238E27FC236}">
                <a16:creationId xmlns:a16="http://schemas.microsoft.com/office/drawing/2014/main" id="{F3AD72B1-A839-56C0-617E-7213513610CB}"/>
              </a:ext>
            </a:extLst>
          </p:cNvPr>
          <p:cNvSpPr txBox="1"/>
          <p:nvPr/>
        </p:nvSpPr>
        <p:spPr>
          <a:xfrm>
            <a:off x="9698569" y="7316962"/>
            <a:ext cx="5088467"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Circuit Ansatz</a:t>
            </a:r>
          </a:p>
        </p:txBody>
      </p:sp>
      <p:sp>
        <p:nvSpPr>
          <p:cNvPr id="7" name="Rectangle 6">
            <a:extLst>
              <a:ext uri="{FF2B5EF4-FFF2-40B4-BE49-F238E27FC236}">
                <a16:creationId xmlns:a16="http://schemas.microsoft.com/office/drawing/2014/main" id="{0A78A436-CEB1-8537-C92B-E41138301E1D}"/>
              </a:ext>
            </a:extLst>
          </p:cNvPr>
          <p:cNvSpPr/>
          <p:nvPr/>
        </p:nvSpPr>
        <p:spPr>
          <a:xfrm>
            <a:off x="17813871" y="4193309"/>
            <a:ext cx="474133" cy="7010400"/>
          </a:xfrm>
          <a:prstGeom prst="rect">
            <a:avLst/>
          </a:prstGeom>
          <a:solidFill>
            <a:srgbClr val="FFFFFF"/>
          </a:solid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Arial"/>
            </a:endParaRPr>
          </a:p>
        </p:txBody>
      </p:sp>
      <p:cxnSp>
        <p:nvCxnSpPr>
          <p:cNvPr id="9" name="Straight Arrow Connector 8">
            <a:extLst>
              <a:ext uri="{FF2B5EF4-FFF2-40B4-BE49-F238E27FC236}">
                <a16:creationId xmlns:a16="http://schemas.microsoft.com/office/drawing/2014/main" id="{9CC247A7-9481-62A0-BEA5-9849D195D989}"/>
              </a:ext>
            </a:extLst>
          </p:cNvPr>
          <p:cNvCxnSpPr>
            <a:cxnSpLocks/>
          </p:cNvCxnSpPr>
          <p:nvPr/>
        </p:nvCxnSpPr>
        <p:spPr>
          <a:xfrm>
            <a:off x="6671735" y="7698509"/>
            <a:ext cx="240453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Straight Arrow Connector 10">
            <a:extLst>
              <a:ext uri="{FF2B5EF4-FFF2-40B4-BE49-F238E27FC236}">
                <a16:creationId xmlns:a16="http://schemas.microsoft.com/office/drawing/2014/main" id="{634E3306-402A-5F93-8E81-3BB554680AF8}"/>
              </a:ext>
            </a:extLst>
          </p:cNvPr>
          <p:cNvCxnSpPr>
            <a:cxnSpLocks/>
          </p:cNvCxnSpPr>
          <p:nvPr/>
        </p:nvCxnSpPr>
        <p:spPr>
          <a:xfrm>
            <a:off x="15409336" y="7698509"/>
            <a:ext cx="2404535"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7801855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6" y="0"/>
            <a:ext cx="12970933" cy="3220562"/>
          </a:xfrm>
          <a:prstGeom prst="rect">
            <a:avLst/>
          </a:prstGeom>
        </p:spPr>
        <p:txBody>
          <a:bodyPr>
            <a:normAutofit/>
          </a:bodyPr>
          <a:lstStyle/>
          <a:p>
            <a:pPr algn="l"/>
            <a:r>
              <a:rPr lang="en-US" b="0" dirty="0">
                <a:solidFill>
                  <a:schemeClr val="tx1"/>
                </a:solidFill>
              </a:rPr>
              <a:t>Hands-On Section</a:t>
            </a:r>
            <a:br>
              <a:rPr lang="en-US" dirty="0">
                <a:solidFill>
                  <a:schemeClr val="tx1"/>
                </a:solidFill>
              </a:rPr>
            </a:br>
            <a:r>
              <a:rPr lang="en-US" altLang="zh-CN" dirty="0">
                <a:solidFill>
                  <a:schemeClr val="tx1"/>
                </a:solidFill>
              </a:rPr>
              <a:t>1.3</a:t>
            </a:r>
            <a:r>
              <a:rPr lang="zh-CN" altLang="en-US" dirty="0">
                <a:solidFill>
                  <a:schemeClr val="tx1"/>
                </a:solidFill>
              </a:rPr>
              <a:t> </a:t>
            </a:r>
            <a:r>
              <a:rPr lang="en-US" altLang="zh-CN" dirty="0">
                <a:solidFill>
                  <a:schemeClr val="tx1"/>
                </a:solidFill>
              </a:rPr>
              <a:t>TQ for State Preparation</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32</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290956"/>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1.5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116647541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Variational Quantum </a:t>
            </a:r>
            <a:r>
              <a:rPr lang="en-US" dirty="0" err="1"/>
              <a:t>Eigensolver</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VQE: Finds the ground state energy of molecule Hamiltonian</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pic>
        <p:nvPicPr>
          <p:cNvPr id="2" name="Image" descr="Image">
            <a:extLst>
              <a:ext uri="{FF2B5EF4-FFF2-40B4-BE49-F238E27FC236}">
                <a16:creationId xmlns:a16="http://schemas.microsoft.com/office/drawing/2014/main" id="{F29E8271-76D6-08A1-D79D-EC000EDD9328}"/>
              </a:ext>
            </a:extLst>
          </p:cNvPr>
          <p:cNvPicPr>
            <a:picLocks noChangeAspect="1"/>
          </p:cNvPicPr>
          <p:nvPr/>
        </p:nvPicPr>
        <p:blipFill>
          <a:blip r:embed="rId2"/>
          <a:stretch>
            <a:fillRect/>
          </a:stretch>
        </p:blipFill>
        <p:spPr>
          <a:xfrm>
            <a:off x="572072" y="4361949"/>
            <a:ext cx="22591769" cy="6285192"/>
          </a:xfrm>
          <a:prstGeom prst="rect">
            <a:avLst/>
          </a:prstGeom>
          <a:ln w="12700">
            <a:miter lim="400000"/>
          </a:ln>
        </p:spPr>
      </p:pic>
    </p:spTree>
    <p:extLst>
      <p:ext uri="{BB962C8B-B14F-4D97-AF65-F5344CB8AC3E}">
        <p14:creationId xmlns:p14="http://schemas.microsoft.com/office/powerpoint/2010/main" val="339321886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35</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
        <p:nvSpPr>
          <p:cNvPr id="4" name="Mutation and Crossover">
            <a:extLst>
              <a:ext uri="{FF2B5EF4-FFF2-40B4-BE49-F238E27FC236}">
                <a16:creationId xmlns:a16="http://schemas.microsoft.com/office/drawing/2014/main" id="{1C0FB393-93C1-A12F-B5D2-BBAAB9BC6618}"/>
              </a:ext>
            </a:extLst>
          </p:cNvPr>
          <p:cNvSpPr txBox="1">
            <a:spLocks/>
          </p:cNvSpPr>
          <p:nvPr/>
        </p:nvSpPr>
        <p:spPr>
          <a:xfrm>
            <a:off x="440266" y="0"/>
            <a:ext cx="12970933" cy="32205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marL="0" marR="0" indent="0" algn="ctr" defTabSz="914400" rtl="0" latinLnBrk="0">
              <a:lnSpc>
                <a:spcPct val="85000"/>
              </a:lnSpc>
              <a:spcBef>
                <a:spcPts val="0"/>
              </a:spcBef>
              <a:spcAft>
                <a:spcPts val="0"/>
              </a:spcAft>
              <a:buClrTx/>
              <a:buSzTx/>
              <a:buFontTx/>
              <a:buNone/>
              <a:tabLst/>
              <a:defRPr sz="7000" b="1" i="0" u="none" strike="noStrike" cap="none" spc="-1" baseline="0">
                <a:solidFill>
                  <a:srgbClr val="A31F34"/>
                </a:solidFill>
                <a:uFillTx/>
                <a:latin typeface="+mn-lt"/>
                <a:ea typeface="+mn-ea"/>
                <a:cs typeface="+mn-cs"/>
                <a:sym typeface="Arial"/>
              </a:defRPr>
            </a:lvl1pPr>
            <a:lvl2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2pPr>
            <a:lvl3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3pPr>
            <a:lvl4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4pPr>
            <a:lvl5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5pPr>
            <a:lvl6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6pPr>
            <a:lvl7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7pPr>
            <a:lvl8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8pPr>
            <a:lvl9pPr marL="0" marR="0" indent="0" algn="ctr" defTabSz="642937" rtl="0" latinLnBrk="0">
              <a:lnSpc>
                <a:spcPct val="100000"/>
              </a:lnSpc>
              <a:spcBef>
                <a:spcPts val="0"/>
              </a:spcBef>
              <a:spcAft>
                <a:spcPts val="0"/>
              </a:spcAft>
              <a:buClrTx/>
              <a:buSzTx/>
              <a:buFontTx/>
              <a:buNone/>
              <a:tabLst/>
              <a:defRPr sz="7000" b="1" i="0" u="none" strike="noStrike" cap="none" spc="0" baseline="0">
                <a:solidFill>
                  <a:srgbClr val="A31F34"/>
                </a:solidFill>
                <a:uFillTx/>
                <a:latin typeface="+mn-lt"/>
                <a:ea typeface="+mn-ea"/>
                <a:cs typeface="+mn-cs"/>
                <a:sym typeface="Arial"/>
              </a:defRPr>
            </a:lvl9pPr>
          </a:lstStyle>
          <a:p>
            <a:pPr algn="l" hangingPunct="1"/>
            <a:r>
              <a:rPr lang="en-US" b="0" dirty="0">
                <a:solidFill>
                  <a:schemeClr val="tx1"/>
                </a:solidFill>
              </a:rPr>
              <a:t>Hands-On Section</a:t>
            </a:r>
            <a:br>
              <a:rPr lang="en-US" dirty="0">
                <a:solidFill>
                  <a:schemeClr val="tx1"/>
                </a:solidFill>
              </a:rPr>
            </a:br>
            <a:r>
              <a:rPr lang="en-US" altLang="zh-CN" dirty="0">
                <a:solidFill>
                  <a:schemeClr val="tx1"/>
                </a:solidFill>
              </a:rPr>
              <a:t>1.4 TQ for VQE</a:t>
            </a:r>
            <a:endParaRPr lang="en-US" dirty="0">
              <a:solidFill>
                <a:schemeClr val="tx1"/>
              </a:solidFill>
            </a:endParaRPr>
          </a:p>
        </p:txBody>
      </p:sp>
    </p:spTree>
    <p:extLst>
      <p:ext uri="{BB962C8B-B14F-4D97-AF65-F5344CB8AC3E}">
        <p14:creationId xmlns:p14="http://schemas.microsoft.com/office/powerpoint/2010/main" val="842277753"/>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19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1.5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142522625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Quantum Gates"/>
          <p:cNvSpPr txBox="1">
            <a:spLocks noGrp="1"/>
          </p:cNvSpPr>
          <p:nvPr>
            <p:ph type="title"/>
          </p:nvPr>
        </p:nvSpPr>
        <p:spPr>
          <a:prstGeom prst="rect">
            <a:avLst/>
          </a:prstGeom>
        </p:spPr>
        <p:txBody>
          <a:bodyPr/>
          <a:lstStyle/>
          <a:p>
            <a:r>
              <a:rPr lang="en-US" dirty="0"/>
              <a:t>Quantum Neural Networks for MNIST Classification</a:t>
            </a:r>
            <a:endParaRPr dirty="0"/>
          </a:p>
        </p:txBody>
      </p:sp>
      <p:sp>
        <p:nvSpPr>
          <p:cNvPr id="184" name="Applying a gate to qubits is performing matrix-vector multiplication between the gate matrix and statevector…"/>
          <p:cNvSpPr txBox="1">
            <a:spLocks noGrp="1"/>
          </p:cNvSpPr>
          <p:nvPr>
            <p:ph type="body" idx="1"/>
          </p:nvPr>
        </p:nvSpPr>
        <p:spPr>
          <a:xfrm>
            <a:off x="1218959" y="2540000"/>
            <a:ext cx="21944882" cy="10317018"/>
          </a:xfrm>
          <a:prstGeom prst="rect">
            <a:avLst/>
          </a:prstGeom>
        </p:spPr>
        <p:txBody>
          <a:bodyPr/>
          <a:lstStyle/>
          <a:p>
            <a:r>
              <a:rPr lang="en-US" dirty="0"/>
              <a:t>Encode the classical values using phase encoding</a:t>
            </a:r>
          </a:p>
          <a:p>
            <a:r>
              <a:rPr lang="en-US" dirty="0"/>
              <a:t>Then trainable quantum layers</a:t>
            </a:r>
          </a:p>
          <a:p>
            <a:r>
              <a:rPr lang="en-US" dirty="0"/>
              <a:t>Finally measurement layers</a:t>
            </a:r>
            <a:br>
              <a:rPr lang="en-US" dirty="0"/>
            </a:br>
            <a:endParaRPr lang="en-US" dirty="0"/>
          </a:p>
        </p:txBody>
      </p:sp>
      <p:sp>
        <p:nvSpPr>
          <p:cNvPr id="18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pic>
        <p:nvPicPr>
          <p:cNvPr id="2" name="qml_vqe.pdf" descr="qml_vqe.pdf">
            <a:extLst>
              <a:ext uri="{FF2B5EF4-FFF2-40B4-BE49-F238E27FC236}">
                <a16:creationId xmlns:a16="http://schemas.microsoft.com/office/drawing/2014/main" id="{4362B7EB-2EB4-7518-C348-2305655BAF90}"/>
              </a:ext>
            </a:extLst>
          </p:cNvPr>
          <p:cNvPicPr>
            <a:picLocks noChangeAspect="1"/>
          </p:cNvPicPr>
          <p:nvPr/>
        </p:nvPicPr>
        <p:blipFill>
          <a:blip r:embed="rId2"/>
          <a:srcRect b="49692"/>
          <a:stretch>
            <a:fillRect/>
          </a:stretch>
        </p:blipFill>
        <p:spPr>
          <a:xfrm>
            <a:off x="1189295" y="5818959"/>
            <a:ext cx="22525933" cy="6283428"/>
          </a:xfrm>
          <a:prstGeom prst="rect">
            <a:avLst/>
          </a:prstGeom>
          <a:ln w="12700">
            <a:miter lim="400000"/>
          </a:ln>
        </p:spPr>
      </p:pic>
    </p:spTree>
    <p:extLst>
      <p:ext uri="{BB962C8B-B14F-4D97-AF65-F5344CB8AC3E}">
        <p14:creationId xmlns:p14="http://schemas.microsoft.com/office/powerpoint/2010/main" val="271182355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1751734" cy="2516521"/>
          </a:xfrm>
          <a:prstGeom prst="rect">
            <a:avLst/>
          </a:prstGeom>
        </p:spPr>
        <p:txBody>
          <a:bodyPr>
            <a:normAutofit/>
          </a:bodyPr>
          <a:lstStyle/>
          <a:p>
            <a:pPr algn="l"/>
            <a:r>
              <a:rPr lang="en-US" b="0" dirty="0">
                <a:solidFill>
                  <a:schemeClr val="tx1"/>
                </a:solidFill>
              </a:rPr>
              <a:t>Hands-On Section</a:t>
            </a:r>
            <a:br>
              <a:rPr lang="en-US" dirty="0">
                <a:solidFill>
                  <a:schemeClr val="tx1"/>
                </a:solidFill>
              </a:rPr>
            </a:br>
            <a:r>
              <a:rPr lang="en-US" dirty="0">
                <a:solidFill>
                  <a:schemeClr val="tx1"/>
                </a:solidFill>
              </a:rPr>
              <a:t>1.5 TQ for QNN</a:t>
            </a:r>
            <a:endParaRPr i="1"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38</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849096"/>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19985"/>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.1 </a:t>
            </a:r>
            <a:r>
              <a:rPr kumimoji="0" lang="en-US" sz="3500" b="0" i="0" u="none" strike="noStrike" cap="none" spc="0" normalizeH="0" baseline="0" dirty="0" err="1">
                <a:ln>
                  <a:noFill/>
                </a:ln>
                <a:effectLst/>
                <a:uFillTx/>
                <a:latin typeface="+mn-lt"/>
                <a:ea typeface="+mn-ea"/>
                <a:cs typeface="+mn-cs"/>
                <a:sym typeface="Arial"/>
              </a:rPr>
              <a:t>QuantumNAS</a:t>
            </a:r>
            <a:r>
              <a:rPr kumimoji="0" lang="en-US" sz="3500" b="0" i="0" u="none" strike="noStrike" cap="none" spc="0" normalizeH="0" baseline="0" dirty="0">
                <a:ln>
                  <a:noFill/>
                </a:ln>
                <a:effectLst/>
                <a:uFillTx/>
                <a:latin typeface="+mn-lt"/>
                <a:ea typeface="+mn-ea"/>
                <a:cs typeface="+mn-cs"/>
                <a:sym typeface="Arial"/>
              </a:rPr>
              <a:t>:</a:t>
            </a:r>
            <a:r>
              <a:rPr lang="en-US" sz="3500" b="0" dirty="0"/>
              <a:t> Ansatz Search and Gate Pruning </a:t>
            </a:r>
            <a:endParaRPr kumimoji="0" lang="en-US" sz="3500" b="0" i="0" u="none" strike="noStrike" cap="none" spc="0" normalizeH="0" baseline="0" dirty="0">
              <a:ln>
                <a:noFill/>
              </a:ln>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190045734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E23E-8453-F2D8-246C-573CA8693CBB}"/>
              </a:ext>
            </a:extLst>
          </p:cNvPr>
          <p:cNvSpPr>
            <a:spLocks noGrp="1"/>
          </p:cNvSpPr>
          <p:nvPr>
            <p:ph type="title"/>
          </p:nvPr>
        </p:nvSpPr>
        <p:spPr/>
        <p:txBody>
          <a:bodyPr/>
          <a:lstStyle/>
          <a:p>
            <a:r>
              <a:rPr lang="en-US" dirty="0"/>
              <a:t>Quantum Computing in NISQ Era</a:t>
            </a:r>
          </a:p>
        </p:txBody>
      </p:sp>
      <p:sp>
        <p:nvSpPr>
          <p:cNvPr id="5" name="Noisy Intermediate-Scale Quantum (NISQ)…">
            <a:extLst>
              <a:ext uri="{FF2B5EF4-FFF2-40B4-BE49-F238E27FC236}">
                <a16:creationId xmlns:a16="http://schemas.microsoft.com/office/drawing/2014/main" id="{C1B5FB97-2A30-5FCF-2060-AB7CBF1B4D4C}"/>
              </a:ext>
            </a:extLst>
          </p:cNvPr>
          <p:cNvSpPr txBox="1">
            <a:spLocks noGrp="1"/>
          </p:cNvSpPr>
          <p:nvPr>
            <p:ph type="body" idx="1"/>
          </p:nvPr>
        </p:nvSpPr>
        <p:spPr>
          <a:xfrm>
            <a:off x="1218959" y="2540000"/>
            <a:ext cx="21944882" cy="7954920"/>
          </a:xfrm>
          <a:prstGeom prst="rect">
            <a:avLst/>
          </a:prstGeom>
        </p:spPr>
        <p:txBody>
          <a:bodyPr/>
          <a:lstStyle/>
          <a:p>
            <a:r>
              <a:rPr dirty="0"/>
              <a:t>Noisy Intermediate-Scale Quantum (NISQ)</a:t>
            </a:r>
          </a:p>
          <a:p>
            <a:pPr lvl="1">
              <a:buSzPct val="122000"/>
            </a:pPr>
            <a:r>
              <a:rPr b="1" dirty="0"/>
              <a:t>Noisy</a:t>
            </a:r>
            <a:r>
              <a:rPr dirty="0"/>
              <a:t>: qubits are sensitive to environment; quantum gates are unreliable</a:t>
            </a:r>
          </a:p>
          <a:p>
            <a:pPr lvl="1">
              <a:buSzPct val="122000"/>
            </a:pPr>
            <a:r>
              <a:rPr b="1" dirty="0"/>
              <a:t>Limited number of qubits</a:t>
            </a:r>
            <a:r>
              <a:rPr dirty="0"/>
              <a:t>: tens to hundreds of qubits</a:t>
            </a:r>
            <a:endParaRPr lang="en-US" dirty="0"/>
          </a:p>
          <a:p>
            <a:pPr lvl="1">
              <a:buSzPct val="122000"/>
            </a:pPr>
            <a:r>
              <a:rPr lang="en-US" b="1" dirty="0"/>
              <a:t>Limited connectivity:</a:t>
            </a:r>
            <a:r>
              <a:rPr lang="en-US" dirty="0"/>
              <a:t> no all-to-all connections</a:t>
            </a:r>
            <a:endParaRPr dirty="0"/>
          </a:p>
        </p:txBody>
      </p:sp>
      <p:grpSp>
        <p:nvGrpSpPr>
          <p:cNvPr id="6" name="Group">
            <a:extLst>
              <a:ext uri="{FF2B5EF4-FFF2-40B4-BE49-F238E27FC236}">
                <a16:creationId xmlns:a16="http://schemas.microsoft.com/office/drawing/2014/main" id="{5714DA4D-18C6-7671-2E3C-20D03F9ADFB6}"/>
              </a:ext>
            </a:extLst>
          </p:cNvPr>
          <p:cNvGrpSpPr/>
          <p:nvPr/>
        </p:nvGrpSpPr>
        <p:grpSpPr>
          <a:xfrm>
            <a:off x="2374314" y="6177092"/>
            <a:ext cx="5657290" cy="7035728"/>
            <a:chOff x="0" y="0"/>
            <a:chExt cx="5657288" cy="7035726"/>
          </a:xfrm>
        </p:grpSpPr>
        <p:pic>
          <p:nvPicPr>
            <p:cNvPr id="7" name="Image" descr="Image">
              <a:extLst>
                <a:ext uri="{FF2B5EF4-FFF2-40B4-BE49-F238E27FC236}">
                  <a16:creationId xmlns:a16="http://schemas.microsoft.com/office/drawing/2014/main" id="{4AF60129-BFF8-2A4A-8972-B24B3A92120F}"/>
                </a:ext>
              </a:extLst>
            </p:cNvPr>
            <p:cNvPicPr>
              <a:picLocks noChangeAspect="1"/>
            </p:cNvPicPr>
            <p:nvPr/>
          </p:nvPicPr>
          <p:blipFill>
            <a:blip r:embed="rId3"/>
            <a:stretch>
              <a:fillRect/>
            </a:stretch>
          </p:blipFill>
          <p:spPr>
            <a:xfrm>
              <a:off x="15075" y="3065509"/>
              <a:ext cx="5642213" cy="2530040"/>
            </a:xfrm>
            <a:prstGeom prst="rect">
              <a:avLst/>
            </a:prstGeom>
            <a:ln w="12700" cap="flat">
              <a:noFill/>
              <a:miter lim="400000"/>
            </a:ln>
            <a:effectLst/>
          </p:spPr>
        </p:pic>
        <p:pic>
          <p:nvPicPr>
            <p:cNvPr id="8" name="Image" descr="Image">
              <a:extLst>
                <a:ext uri="{FF2B5EF4-FFF2-40B4-BE49-F238E27FC236}">
                  <a16:creationId xmlns:a16="http://schemas.microsoft.com/office/drawing/2014/main" id="{9066881F-5274-8EFA-1985-F8187AD9062D}"/>
                </a:ext>
              </a:extLst>
            </p:cNvPr>
            <p:cNvPicPr>
              <a:picLocks noChangeAspect="1"/>
            </p:cNvPicPr>
            <p:nvPr/>
          </p:nvPicPr>
          <p:blipFill>
            <a:blip r:embed="rId4"/>
            <a:stretch>
              <a:fillRect/>
            </a:stretch>
          </p:blipFill>
          <p:spPr>
            <a:xfrm>
              <a:off x="0" y="0"/>
              <a:ext cx="5642213" cy="2595418"/>
            </a:xfrm>
            <a:prstGeom prst="rect">
              <a:avLst/>
            </a:prstGeom>
            <a:ln w="12700" cap="flat">
              <a:noFill/>
              <a:miter lim="400000"/>
            </a:ln>
            <a:effectLst/>
          </p:spPr>
        </p:pic>
        <p:sp>
          <p:nvSpPr>
            <p:cNvPr id="9" name="https://quantum-computing.ibm.com/">
              <a:extLst>
                <a:ext uri="{FF2B5EF4-FFF2-40B4-BE49-F238E27FC236}">
                  <a16:creationId xmlns:a16="http://schemas.microsoft.com/office/drawing/2014/main" id="{2A900C72-B909-E5C6-539C-9BC5B680AAEF}"/>
                </a:ext>
              </a:extLst>
            </p:cNvPr>
            <p:cNvSpPr txBox="1"/>
            <p:nvPr/>
          </p:nvSpPr>
          <p:spPr>
            <a:xfrm>
              <a:off x="710778" y="6650335"/>
              <a:ext cx="4220654" cy="3853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sz="2000" b="0" spc="0"/>
              </a:pPr>
              <a:r>
                <a:t>https://quantum-computing.ibm.com/</a:t>
              </a:r>
            </a:p>
          </p:txBody>
        </p:sp>
        <p:sp>
          <p:nvSpPr>
            <p:cNvPr id="10" name="Gate Error Rate">
              <a:extLst>
                <a:ext uri="{FF2B5EF4-FFF2-40B4-BE49-F238E27FC236}">
                  <a16:creationId xmlns:a16="http://schemas.microsoft.com/office/drawing/2014/main" id="{7B793799-FA78-F5CF-B946-08F63BE01390}"/>
                </a:ext>
              </a:extLst>
            </p:cNvPr>
            <p:cNvSpPr txBox="1"/>
            <p:nvPr/>
          </p:nvSpPr>
          <p:spPr>
            <a:xfrm>
              <a:off x="462912" y="5778521"/>
              <a:ext cx="5179301" cy="7733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b="0" spc="0"/>
              </a:pPr>
              <a:r>
                <a:rPr lang="en-US" dirty="0"/>
                <a:t>IBMQ </a:t>
              </a:r>
              <a:r>
                <a:rPr dirty="0"/>
                <a:t>Gate Error Rate</a:t>
              </a:r>
            </a:p>
          </p:txBody>
        </p:sp>
      </p:grpSp>
      <p:grpSp>
        <p:nvGrpSpPr>
          <p:cNvPr id="11" name="Group">
            <a:extLst>
              <a:ext uri="{FF2B5EF4-FFF2-40B4-BE49-F238E27FC236}">
                <a16:creationId xmlns:a16="http://schemas.microsoft.com/office/drawing/2014/main" id="{049B850A-E701-8964-FF47-3F147BAC6CBC}"/>
              </a:ext>
            </a:extLst>
          </p:cNvPr>
          <p:cNvGrpSpPr/>
          <p:nvPr/>
        </p:nvGrpSpPr>
        <p:grpSpPr>
          <a:xfrm>
            <a:off x="9715975" y="6588497"/>
            <a:ext cx="13042601" cy="5566763"/>
            <a:chOff x="0" y="0"/>
            <a:chExt cx="13042600" cy="5566761"/>
          </a:xfrm>
        </p:grpSpPr>
        <p:pic>
          <p:nvPicPr>
            <p:cNvPr id="12" name="Image" descr="Image">
              <a:extLst>
                <a:ext uri="{FF2B5EF4-FFF2-40B4-BE49-F238E27FC236}">
                  <a16:creationId xmlns:a16="http://schemas.microsoft.com/office/drawing/2014/main" id="{A656B8D1-6A04-18E9-5414-ADB7042EE204}"/>
                </a:ext>
              </a:extLst>
            </p:cNvPr>
            <p:cNvPicPr>
              <a:picLocks noChangeAspect="1"/>
            </p:cNvPicPr>
            <p:nvPr/>
          </p:nvPicPr>
          <p:blipFill>
            <a:blip r:embed="rId5"/>
            <a:stretch>
              <a:fillRect/>
            </a:stretch>
          </p:blipFill>
          <p:spPr>
            <a:xfrm>
              <a:off x="8039834" y="0"/>
              <a:ext cx="4711330" cy="4032635"/>
            </a:xfrm>
            <a:prstGeom prst="rect">
              <a:avLst/>
            </a:prstGeom>
            <a:ln w="12700" cap="flat">
              <a:noFill/>
              <a:miter lim="400000"/>
            </a:ln>
            <a:effectLst/>
          </p:spPr>
        </p:pic>
        <p:pic>
          <p:nvPicPr>
            <p:cNvPr id="13" name="Image" descr="Image">
              <a:extLst>
                <a:ext uri="{FF2B5EF4-FFF2-40B4-BE49-F238E27FC236}">
                  <a16:creationId xmlns:a16="http://schemas.microsoft.com/office/drawing/2014/main" id="{83DC4201-8A43-469A-18B3-734C110B9ADC}"/>
                </a:ext>
              </a:extLst>
            </p:cNvPr>
            <p:cNvPicPr>
              <a:picLocks noChangeAspect="1"/>
            </p:cNvPicPr>
            <p:nvPr/>
          </p:nvPicPr>
          <p:blipFill>
            <a:blip r:embed="rId6"/>
            <a:stretch>
              <a:fillRect/>
            </a:stretch>
          </p:blipFill>
          <p:spPr>
            <a:xfrm>
              <a:off x="606485" y="0"/>
              <a:ext cx="4880998" cy="4032635"/>
            </a:xfrm>
            <a:prstGeom prst="rect">
              <a:avLst/>
            </a:prstGeom>
            <a:ln w="12700" cap="flat">
              <a:noFill/>
              <a:miter lim="400000"/>
            </a:ln>
            <a:effectLst/>
          </p:spPr>
        </p:pic>
        <p:sp>
          <p:nvSpPr>
            <p:cNvPr id="14" name="Google Sycamore">
              <a:extLst>
                <a:ext uri="{FF2B5EF4-FFF2-40B4-BE49-F238E27FC236}">
                  <a16:creationId xmlns:a16="http://schemas.microsoft.com/office/drawing/2014/main" id="{E0FF3BA9-9CA5-4A85-C4FE-A0067B0C1849}"/>
                </a:ext>
              </a:extLst>
            </p:cNvPr>
            <p:cNvSpPr txBox="1"/>
            <p:nvPr/>
          </p:nvSpPr>
          <p:spPr>
            <a:xfrm>
              <a:off x="385999" y="4205442"/>
              <a:ext cx="5321970" cy="7733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b="0" spc="0"/>
              </a:pPr>
              <a:r>
                <a:rPr dirty="0"/>
                <a:t>Google Sycamore</a:t>
              </a:r>
              <a:r>
                <a:rPr lang="en-US" dirty="0"/>
                <a:t> 53Q</a:t>
              </a:r>
              <a:endParaRPr dirty="0"/>
            </a:p>
          </p:txBody>
        </p:sp>
        <p:sp>
          <p:nvSpPr>
            <p:cNvPr id="15" name="IBM Washington">
              <a:extLst>
                <a:ext uri="{FF2B5EF4-FFF2-40B4-BE49-F238E27FC236}">
                  <a16:creationId xmlns:a16="http://schemas.microsoft.com/office/drawing/2014/main" id="{91309E5D-DDEA-2467-8F0D-68D27B47E040}"/>
                </a:ext>
              </a:extLst>
            </p:cNvPr>
            <p:cNvSpPr txBox="1"/>
            <p:nvPr/>
          </p:nvSpPr>
          <p:spPr>
            <a:xfrm>
              <a:off x="7778338" y="4205442"/>
              <a:ext cx="5264262" cy="7733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b="0" spc="0"/>
              </a:pPr>
              <a:r>
                <a:rPr dirty="0"/>
                <a:t>IBM Washington</a:t>
              </a:r>
              <a:r>
                <a:rPr lang="en-US" dirty="0"/>
                <a:t> 127Q</a:t>
              </a:r>
              <a:endParaRPr dirty="0"/>
            </a:p>
          </p:txBody>
        </p:sp>
        <p:sp>
          <p:nvSpPr>
            <p:cNvPr id="16" name="https://quantum-computing.ibm.com/">
              <a:extLst>
                <a:ext uri="{FF2B5EF4-FFF2-40B4-BE49-F238E27FC236}">
                  <a16:creationId xmlns:a16="http://schemas.microsoft.com/office/drawing/2014/main" id="{986616D9-07DA-AD83-63C1-6A8BE51005D1}"/>
                </a:ext>
              </a:extLst>
            </p:cNvPr>
            <p:cNvSpPr txBox="1"/>
            <p:nvPr/>
          </p:nvSpPr>
          <p:spPr>
            <a:xfrm>
              <a:off x="8285172" y="5151603"/>
              <a:ext cx="4220654" cy="3853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lvl="1" indent="0" algn="l" defTabSz="914400">
                <a:spcBef>
                  <a:spcPts val="1400"/>
                </a:spcBef>
                <a:defRPr sz="2000" b="0" spc="0"/>
              </a:pPr>
              <a:r>
                <a:t>https://quantum-computing.ibm.com/</a:t>
              </a:r>
            </a:p>
          </p:txBody>
        </p:sp>
        <p:sp>
          <p:nvSpPr>
            <p:cNvPr id="17" name="https://www.nature.com/articles/s41586-019-1666-5">
              <a:extLst>
                <a:ext uri="{FF2B5EF4-FFF2-40B4-BE49-F238E27FC236}">
                  <a16:creationId xmlns:a16="http://schemas.microsoft.com/office/drawing/2014/main" id="{A50F6ABC-E627-C5CC-0B2F-CB6065B176EB}"/>
                </a:ext>
              </a:extLst>
            </p:cNvPr>
            <p:cNvSpPr txBox="1"/>
            <p:nvPr/>
          </p:nvSpPr>
          <p:spPr>
            <a:xfrm>
              <a:off x="0" y="5167472"/>
              <a:ext cx="6093969" cy="3992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000" b="0">
                  <a:latin typeface="Helvetica Neue"/>
                  <a:ea typeface="Helvetica Neue"/>
                  <a:cs typeface="Helvetica Neue"/>
                  <a:sym typeface="Helvetica Neue"/>
                </a:defRPr>
              </a:lvl1pPr>
            </a:lstStyle>
            <a:p>
              <a:r>
                <a:t>https://www.nature.com/articles/s41586-019-1666-5</a:t>
              </a:r>
            </a:p>
          </p:txBody>
        </p:sp>
      </p:grpSp>
    </p:spTree>
    <p:extLst>
      <p:ext uri="{BB962C8B-B14F-4D97-AF65-F5344CB8AC3E}">
        <p14:creationId xmlns:p14="http://schemas.microsoft.com/office/powerpoint/2010/main" val="151868980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6" name="Challenges of PQC — Noise"/>
          <p:cNvSpPr txBox="1">
            <a:spLocks noGrp="1"/>
          </p:cNvSpPr>
          <p:nvPr>
            <p:ph type="title"/>
          </p:nvPr>
        </p:nvSpPr>
        <p:spPr>
          <a:prstGeom prst="rect">
            <a:avLst/>
          </a:prstGeom>
        </p:spPr>
        <p:txBody>
          <a:bodyPr/>
          <a:lstStyle/>
          <a:p>
            <a:r>
              <a:t>Challenges of PQC — Noise</a:t>
            </a:r>
          </a:p>
        </p:txBody>
      </p:sp>
      <p:sp>
        <p:nvSpPr>
          <p:cNvPr id="147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pic>
        <p:nvPicPr>
          <p:cNvPr id="1478" name="sim_vs_real.pdf" descr="sim_vs_real.pdf"/>
          <p:cNvPicPr>
            <a:picLocks noChangeAspect="1"/>
          </p:cNvPicPr>
          <p:nvPr/>
        </p:nvPicPr>
        <p:blipFill>
          <a:blip r:embed="rId3"/>
          <a:stretch>
            <a:fillRect/>
          </a:stretch>
        </p:blipFill>
        <p:spPr>
          <a:xfrm>
            <a:off x="6426188" y="5839873"/>
            <a:ext cx="10608917" cy="7085530"/>
          </a:xfrm>
          <a:prstGeom prst="rect">
            <a:avLst/>
          </a:prstGeom>
          <a:ln w="12700">
            <a:miter lim="400000"/>
          </a:ln>
        </p:spPr>
      </p:pic>
      <p:sp>
        <p:nvSpPr>
          <p:cNvPr id="1479" name="Noise degrades the Parameterized Quantum Circuit (PQC) reliability…"/>
          <p:cNvSpPr txBox="1">
            <a:spLocks noGrp="1"/>
          </p:cNvSpPr>
          <p:nvPr>
            <p:ph type="body" sz="half" idx="1"/>
          </p:nvPr>
        </p:nvSpPr>
        <p:spPr>
          <a:xfrm>
            <a:off x="1231659" y="2540000"/>
            <a:ext cx="22572859" cy="4118106"/>
          </a:xfrm>
          <a:prstGeom prst="rect">
            <a:avLst/>
          </a:prstGeom>
        </p:spPr>
        <p:txBody>
          <a:bodyPr/>
          <a:lstStyle/>
          <a:p>
            <a:r>
              <a:rPr dirty="0"/>
              <a:t>Noise </a:t>
            </a:r>
            <a:r>
              <a:rPr b="1" dirty="0"/>
              <a:t>degrades</a:t>
            </a:r>
            <a:r>
              <a:rPr dirty="0"/>
              <a:t> PQC reliability</a:t>
            </a:r>
          </a:p>
          <a:p>
            <a:pPr>
              <a:buSzPct val="123000"/>
            </a:pPr>
            <a:r>
              <a:rPr dirty="0"/>
              <a:t>More parameters increase the noise-free accuracy but degrade the measured accuracy</a:t>
            </a:r>
          </a:p>
          <a:p>
            <a:pPr>
              <a:buSzPct val="123000"/>
            </a:pPr>
            <a:r>
              <a:rPr dirty="0"/>
              <a:t>Therefore, circuit architecture is critical</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 name="Challenges of PQC — Large Design Space"/>
          <p:cNvSpPr txBox="1">
            <a:spLocks noGrp="1"/>
          </p:cNvSpPr>
          <p:nvPr>
            <p:ph type="title"/>
          </p:nvPr>
        </p:nvSpPr>
        <p:spPr>
          <a:prstGeom prst="rect">
            <a:avLst/>
          </a:prstGeom>
        </p:spPr>
        <p:txBody>
          <a:bodyPr/>
          <a:lstStyle/>
          <a:p>
            <a:r>
              <a:t>Challenges of PQC — Large Design Space</a:t>
            </a:r>
          </a:p>
        </p:txBody>
      </p:sp>
      <p:sp>
        <p:nvSpPr>
          <p:cNvPr id="1484" name="Large design space for circuit architecture…"/>
          <p:cNvSpPr txBox="1">
            <a:spLocks noGrp="1"/>
          </p:cNvSpPr>
          <p:nvPr>
            <p:ph type="body" idx="1"/>
          </p:nvPr>
        </p:nvSpPr>
        <p:spPr>
          <a:xfrm>
            <a:off x="1218959" y="2540000"/>
            <a:ext cx="21944882" cy="10624798"/>
          </a:xfrm>
          <a:prstGeom prst="rect">
            <a:avLst/>
          </a:prstGeom>
        </p:spPr>
        <p:txBody>
          <a:bodyPr/>
          <a:lstStyle/>
          <a:p>
            <a:r>
              <a:t>Large design space for circuit architecture</a:t>
            </a:r>
          </a:p>
          <a:p>
            <a:pPr lvl="1">
              <a:buSzPct val="122000"/>
            </a:pPr>
            <a:r>
              <a:t>Type of gates</a:t>
            </a:r>
            <a:br/>
            <a:endParaRPr/>
          </a:p>
        </p:txBody>
      </p:sp>
      <p:sp>
        <p:nvSpPr>
          <p:cNvPr id="14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grpSp>
        <p:nvGrpSpPr>
          <p:cNvPr id="1514" name="Group"/>
          <p:cNvGrpSpPr/>
          <p:nvPr/>
        </p:nvGrpSpPr>
        <p:grpSpPr>
          <a:xfrm>
            <a:off x="6148838" y="3347694"/>
            <a:ext cx="5571724" cy="2586259"/>
            <a:chOff x="0" y="0"/>
            <a:chExt cx="5571722" cy="2586258"/>
          </a:xfrm>
        </p:grpSpPr>
        <p:sp>
          <p:nvSpPr>
            <p:cNvPr id="1486"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87"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88"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89"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490"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491"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2"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3"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4"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495"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496"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497"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501" name="Group"/>
            <p:cNvGrpSpPr/>
            <p:nvPr/>
          </p:nvGrpSpPr>
          <p:grpSpPr>
            <a:xfrm>
              <a:off x="2548458" y="186852"/>
              <a:ext cx="751435" cy="1063781"/>
              <a:chOff x="0" y="0"/>
              <a:chExt cx="751434" cy="1063779"/>
            </a:xfrm>
          </p:grpSpPr>
          <p:sp>
            <p:nvSpPr>
              <p:cNvPr id="149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49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0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05" name="Group"/>
            <p:cNvGrpSpPr/>
            <p:nvPr/>
          </p:nvGrpSpPr>
          <p:grpSpPr>
            <a:xfrm>
              <a:off x="3133146" y="845379"/>
              <a:ext cx="751435" cy="1063781"/>
              <a:chOff x="0" y="0"/>
              <a:chExt cx="751434" cy="1063779"/>
            </a:xfrm>
          </p:grpSpPr>
          <p:sp>
            <p:nvSpPr>
              <p:cNvPr id="1502"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0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0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09" name="Group"/>
            <p:cNvGrpSpPr/>
            <p:nvPr/>
          </p:nvGrpSpPr>
          <p:grpSpPr>
            <a:xfrm>
              <a:off x="3717835" y="1510386"/>
              <a:ext cx="751435" cy="1063781"/>
              <a:chOff x="0" y="0"/>
              <a:chExt cx="751434" cy="1063779"/>
            </a:xfrm>
          </p:grpSpPr>
          <p:sp>
            <p:nvSpPr>
              <p:cNvPr id="1506"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0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0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13" name="Group"/>
            <p:cNvGrpSpPr/>
            <p:nvPr/>
          </p:nvGrpSpPr>
          <p:grpSpPr>
            <a:xfrm>
              <a:off x="4579429" y="3771"/>
              <a:ext cx="751435" cy="2397317"/>
              <a:chOff x="0" y="0"/>
              <a:chExt cx="751434" cy="2397315"/>
            </a:xfrm>
          </p:grpSpPr>
          <p:sp>
            <p:nvSpPr>
              <p:cNvPr id="1510"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11"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12"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543" name="Group"/>
          <p:cNvGrpSpPr/>
          <p:nvPr/>
        </p:nvGrpSpPr>
        <p:grpSpPr>
          <a:xfrm>
            <a:off x="14034800" y="3375559"/>
            <a:ext cx="5571724" cy="2586259"/>
            <a:chOff x="0" y="0"/>
            <a:chExt cx="5571722" cy="2586258"/>
          </a:xfrm>
        </p:grpSpPr>
        <p:sp>
          <p:nvSpPr>
            <p:cNvPr id="1515"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6"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7"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8"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19" name="X"/>
            <p:cNvSpPr/>
            <p:nvPr/>
          </p:nvSpPr>
          <p:spPr>
            <a:xfrm>
              <a:off x="1335671" y="0"/>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20"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1"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2"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3"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24" name="X"/>
            <p:cNvSpPr/>
            <p:nvPr/>
          </p:nvSpPr>
          <p:spPr>
            <a:xfrm>
              <a:off x="1335671" y="667955"/>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25" name="X"/>
            <p:cNvSpPr/>
            <p:nvPr/>
          </p:nvSpPr>
          <p:spPr>
            <a:xfrm>
              <a:off x="1335671" y="1335911"/>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26" name="X"/>
            <p:cNvSpPr/>
            <p:nvPr/>
          </p:nvSpPr>
          <p:spPr>
            <a:xfrm>
              <a:off x="1335671" y="2003866"/>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grpSp>
          <p:nvGrpSpPr>
            <p:cNvPr id="1530" name="Group"/>
            <p:cNvGrpSpPr/>
            <p:nvPr/>
          </p:nvGrpSpPr>
          <p:grpSpPr>
            <a:xfrm>
              <a:off x="2548458" y="186852"/>
              <a:ext cx="751435" cy="1063781"/>
              <a:chOff x="0" y="0"/>
              <a:chExt cx="751434" cy="1063779"/>
            </a:xfrm>
          </p:grpSpPr>
          <p:sp>
            <p:nvSpPr>
              <p:cNvPr id="1527"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2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2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34" name="Group"/>
            <p:cNvGrpSpPr/>
            <p:nvPr/>
          </p:nvGrpSpPr>
          <p:grpSpPr>
            <a:xfrm>
              <a:off x="3133146" y="845379"/>
              <a:ext cx="751435" cy="1063781"/>
              <a:chOff x="0" y="0"/>
              <a:chExt cx="751434" cy="1063779"/>
            </a:xfrm>
          </p:grpSpPr>
          <p:sp>
            <p:nvSpPr>
              <p:cNvPr id="1531"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3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3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38" name="Group"/>
            <p:cNvGrpSpPr/>
            <p:nvPr/>
          </p:nvGrpSpPr>
          <p:grpSpPr>
            <a:xfrm>
              <a:off x="3717835" y="1510386"/>
              <a:ext cx="751435" cy="1063781"/>
              <a:chOff x="0" y="0"/>
              <a:chExt cx="751434" cy="1063779"/>
            </a:xfrm>
          </p:grpSpPr>
          <p:sp>
            <p:nvSpPr>
              <p:cNvPr id="1535"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3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3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42" name="Group"/>
            <p:cNvGrpSpPr/>
            <p:nvPr/>
          </p:nvGrpSpPr>
          <p:grpSpPr>
            <a:xfrm>
              <a:off x="4579429" y="3771"/>
              <a:ext cx="751435" cy="2397317"/>
              <a:chOff x="0" y="0"/>
              <a:chExt cx="751434" cy="2397315"/>
            </a:xfrm>
          </p:grpSpPr>
          <p:sp>
            <p:nvSpPr>
              <p:cNvPr id="1539" name="CZ"/>
              <p:cNvSpPr/>
              <p:nvPr/>
            </p:nvSpPr>
            <p:spPr>
              <a:xfrm>
                <a:off x="0" y="0"/>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40"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41"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1544" name="Line"/>
          <p:cNvSpPr/>
          <p:nvPr/>
        </p:nvSpPr>
        <p:spPr>
          <a:xfrm>
            <a:off x="12373014" y="4643288"/>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 name="Challenges of PQC — Large Design Space"/>
          <p:cNvSpPr txBox="1">
            <a:spLocks noGrp="1"/>
          </p:cNvSpPr>
          <p:nvPr>
            <p:ph type="title"/>
          </p:nvPr>
        </p:nvSpPr>
        <p:spPr>
          <a:prstGeom prst="rect">
            <a:avLst/>
          </a:prstGeom>
        </p:spPr>
        <p:txBody>
          <a:bodyPr/>
          <a:lstStyle/>
          <a:p>
            <a:r>
              <a:t>Challenges of PQC — Large Design Space</a:t>
            </a:r>
          </a:p>
        </p:txBody>
      </p:sp>
      <p:sp>
        <p:nvSpPr>
          <p:cNvPr id="1549" name="Large design space for circuit architecture…"/>
          <p:cNvSpPr txBox="1">
            <a:spLocks noGrp="1"/>
          </p:cNvSpPr>
          <p:nvPr>
            <p:ph type="body" idx="1"/>
          </p:nvPr>
        </p:nvSpPr>
        <p:spPr>
          <a:xfrm>
            <a:off x="1218959" y="2540000"/>
            <a:ext cx="21944882" cy="10624798"/>
          </a:xfrm>
          <a:prstGeom prst="rect">
            <a:avLst/>
          </a:prstGeom>
        </p:spPr>
        <p:txBody>
          <a:bodyPr/>
          <a:lstStyle/>
          <a:p>
            <a:r>
              <a:t>Large design space for circuit architecture</a:t>
            </a:r>
          </a:p>
          <a:p>
            <a:pPr lvl="1">
              <a:buSzPct val="122000"/>
            </a:pPr>
            <a:r>
              <a:t>Type of gates</a:t>
            </a:r>
            <a:br/>
            <a:br/>
            <a:br/>
            <a:endParaRPr/>
          </a:p>
          <a:p>
            <a:pPr lvl="1">
              <a:buSzPct val="122000"/>
            </a:pPr>
            <a:r>
              <a:t>Number of gates</a:t>
            </a:r>
          </a:p>
        </p:txBody>
      </p:sp>
      <p:sp>
        <p:nvSpPr>
          <p:cNvPr id="155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grpSp>
        <p:nvGrpSpPr>
          <p:cNvPr id="1579" name="Group"/>
          <p:cNvGrpSpPr/>
          <p:nvPr/>
        </p:nvGrpSpPr>
        <p:grpSpPr>
          <a:xfrm>
            <a:off x="6148838" y="3347694"/>
            <a:ext cx="5571724" cy="2586259"/>
            <a:chOff x="0" y="0"/>
            <a:chExt cx="5571722" cy="2586258"/>
          </a:xfrm>
        </p:grpSpPr>
        <p:sp>
          <p:nvSpPr>
            <p:cNvPr id="1551"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2"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3"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4"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55"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556"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57"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58"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59"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60"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561"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562"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566" name="Group"/>
            <p:cNvGrpSpPr/>
            <p:nvPr/>
          </p:nvGrpSpPr>
          <p:grpSpPr>
            <a:xfrm>
              <a:off x="2548458" y="186852"/>
              <a:ext cx="751435" cy="1063781"/>
              <a:chOff x="0" y="0"/>
              <a:chExt cx="751434" cy="1063779"/>
            </a:xfrm>
          </p:grpSpPr>
          <p:sp>
            <p:nvSpPr>
              <p:cNvPr id="156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6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6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70" name="Group"/>
            <p:cNvGrpSpPr/>
            <p:nvPr/>
          </p:nvGrpSpPr>
          <p:grpSpPr>
            <a:xfrm>
              <a:off x="3133146" y="845379"/>
              <a:ext cx="751435" cy="1063781"/>
              <a:chOff x="0" y="0"/>
              <a:chExt cx="751434" cy="1063779"/>
            </a:xfrm>
          </p:grpSpPr>
          <p:sp>
            <p:nvSpPr>
              <p:cNvPr id="1567"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6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6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74" name="Group"/>
            <p:cNvGrpSpPr/>
            <p:nvPr/>
          </p:nvGrpSpPr>
          <p:grpSpPr>
            <a:xfrm>
              <a:off x="3717835" y="1510386"/>
              <a:ext cx="751435" cy="1063781"/>
              <a:chOff x="0" y="0"/>
              <a:chExt cx="751434" cy="1063779"/>
            </a:xfrm>
          </p:grpSpPr>
          <p:sp>
            <p:nvSpPr>
              <p:cNvPr id="1571"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7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7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78" name="Group"/>
            <p:cNvGrpSpPr/>
            <p:nvPr/>
          </p:nvGrpSpPr>
          <p:grpSpPr>
            <a:xfrm>
              <a:off x="4579429" y="3771"/>
              <a:ext cx="751435" cy="2397317"/>
              <a:chOff x="0" y="0"/>
              <a:chExt cx="751434" cy="2397315"/>
            </a:xfrm>
          </p:grpSpPr>
          <p:sp>
            <p:nvSpPr>
              <p:cNvPr id="1575"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576"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77"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08" name="Group"/>
          <p:cNvGrpSpPr/>
          <p:nvPr/>
        </p:nvGrpSpPr>
        <p:grpSpPr>
          <a:xfrm>
            <a:off x="14034800" y="3375559"/>
            <a:ext cx="5571724" cy="2586259"/>
            <a:chOff x="0" y="0"/>
            <a:chExt cx="5571722" cy="2586258"/>
          </a:xfrm>
        </p:grpSpPr>
        <p:sp>
          <p:nvSpPr>
            <p:cNvPr id="1580"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1"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2"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3"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584" name="X"/>
            <p:cNvSpPr/>
            <p:nvPr/>
          </p:nvSpPr>
          <p:spPr>
            <a:xfrm>
              <a:off x="1335671" y="0"/>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85"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6"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7"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8"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589" name="X"/>
            <p:cNvSpPr/>
            <p:nvPr/>
          </p:nvSpPr>
          <p:spPr>
            <a:xfrm>
              <a:off x="1335671" y="667955"/>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90" name="X"/>
            <p:cNvSpPr/>
            <p:nvPr/>
          </p:nvSpPr>
          <p:spPr>
            <a:xfrm>
              <a:off x="1335671" y="1335911"/>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591" name="X"/>
            <p:cNvSpPr/>
            <p:nvPr/>
          </p:nvSpPr>
          <p:spPr>
            <a:xfrm>
              <a:off x="1335671" y="2003866"/>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grpSp>
          <p:nvGrpSpPr>
            <p:cNvPr id="1595" name="Group"/>
            <p:cNvGrpSpPr/>
            <p:nvPr/>
          </p:nvGrpSpPr>
          <p:grpSpPr>
            <a:xfrm>
              <a:off x="2548458" y="186852"/>
              <a:ext cx="751435" cy="1063781"/>
              <a:chOff x="0" y="0"/>
              <a:chExt cx="751434" cy="1063779"/>
            </a:xfrm>
          </p:grpSpPr>
          <p:sp>
            <p:nvSpPr>
              <p:cNvPr id="1592"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599" name="Group"/>
            <p:cNvGrpSpPr/>
            <p:nvPr/>
          </p:nvGrpSpPr>
          <p:grpSpPr>
            <a:xfrm>
              <a:off x="3133146" y="845379"/>
              <a:ext cx="751435" cy="1063781"/>
              <a:chOff x="0" y="0"/>
              <a:chExt cx="751434" cy="1063779"/>
            </a:xfrm>
          </p:grpSpPr>
          <p:sp>
            <p:nvSpPr>
              <p:cNvPr id="1596"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5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5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03" name="Group"/>
            <p:cNvGrpSpPr/>
            <p:nvPr/>
          </p:nvGrpSpPr>
          <p:grpSpPr>
            <a:xfrm>
              <a:off x="3717835" y="1510386"/>
              <a:ext cx="751435" cy="1063781"/>
              <a:chOff x="0" y="0"/>
              <a:chExt cx="751434" cy="1063779"/>
            </a:xfrm>
          </p:grpSpPr>
          <p:sp>
            <p:nvSpPr>
              <p:cNvPr id="1600"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60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0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07" name="Group"/>
            <p:cNvGrpSpPr/>
            <p:nvPr/>
          </p:nvGrpSpPr>
          <p:grpSpPr>
            <a:xfrm>
              <a:off x="4579429" y="3771"/>
              <a:ext cx="751435" cy="2397317"/>
              <a:chOff x="0" y="0"/>
              <a:chExt cx="751434" cy="2397315"/>
            </a:xfrm>
          </p:grpSpPr>
          <p:sp>
            <p:nvSpPr>
              <p:cNvPr id="1604" name="CZ"/>
              <p:cNvSpPr/>
              <p:nvPr/>
            </p:nvSpPr>
            <p:spPr>
              <a:xfrm>
                <a:off x="0" y="0"/>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60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0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37" name="Group"/>
          <p:cNvGrpSpPr/>
          <p:nvPr/>
        </p:nvGrpSpPr>
        <p:grpSpPr>
          <a:xfrm>
            <a:off x="6148838" y="6751328"/>
            <a:ext cx="5571724" cy="2586259"/>
            <a:chOff x="0" y="0"/>
            <a:chExt cx="5571722" cy="2586258"/>
          </a:xfrm>
        </p:grpSpPr>
        <p:sp>
          <p:nvSpPr>
            <p:cNvPr id="1609"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0"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1"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2"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13"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14"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5"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6"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7"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18"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19"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20"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624" name="Group"/>
            <p:cNvGrpSpPr/>
            <p:nvPr/>
          </p:nvGrpSpPr>
          <p:grpSpPr>
            <a:xfrm>
              <a:off x="2548458" y="186852"/>
              <a:ext cx="751435" cy="1063781"/>
              <a:chOff x="0" y="0"/>
              <a:chExt cx="751434" cy="1063779"/>
            </a:xfrm>
          </p:grpSpPr>
          <p:sp>
            <p:nvSpPr>
              <p:cNvPr id="1621"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2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2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28" name="Group"/>
            <p:cNvGrpSpPr/>
            <p:nvPr/>
          </p:nvGrpSpPr>
          <p:grpSpPr>
            <a:xfrm>
              <a:off x="3133146" y="845379"/>
              <a:ext cx="751435" cy="1063781"/>
              <a:chOff x="0" y="0"/>
              <a:chExt cx="751434" cy="1063779"/>
            </a:xfrm>
          </p:grpSpPr>
          <p:sp>
            <p:nvSpPr>
              <p:cNvPr id="1625"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2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2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32" name="Group"/>
            <p:cNvGrpSpPr/>
            <p:nvPr/>
          </p:nvGrpSpPr>
          <p:grpSpPr>
            <a:xfrm>
              <a:off x="3717835" y="1510386"/>
              <a:ext cx="751435" cy="1063781"/>
              <a:chOff x="0" y="0"/>
              <a:chExt cx="751434" cy="1063779"/>
            </a:xfrm>
          </p:grpSpPr>
          <p:sp>
            <p:nvSpPr>
              <p:cNvPr id="1629"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3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3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36" name="Group"/>
            <p:cNvGrpSpPr/>
            <p:nvPr/>
          </p:nvGrpSpPr>
          <p:grpSpPr>
            <a:xfrm>
              <a:off x="4579429" y="3771"/>
              <a:ext cx="751435" cy="2397317"/>
              <a:chOff x="0" y="0"/>
              <a:chExt cx="751434" cy="2397315"/>
            </a:xfrm>
          </p:grpSpPr>
          <p:sp>
            <p:nvSpPr>
              <p:cNvPr id="1633"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34"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35"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62" name="Group"/>
          <p:cNvGrpSpPr/>
          <p:nvPr/>
        </p:nvGrpSpPr>
        <p:grpSpPr>
          <a:xfrm>
            <a:off x="19425781" y="6751328"/>
            <a:ext cx="4749048" cy="2586259"/>
            <a:chOff x="0" y="0"/>
            <a:chExt cx="4749046" cy="2586258"/>
          </a:xfrm>
        </p:grpSpPr>
        <p:sp>
          <p:nvSpPr>
            <p:cNvPr id="1638" name="Line"/>
            <p:cNvSpPr/>
            <p:nvPr/>
          </p:nvSpPr>
          <p:spPr>
            <a:xfrm>
              <a:off x="0"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39" name="Line"/>
            <p:cNvSpPr/>
            <p:nvPr/>
          </p:nvSpPr>
          <p:spPr>
            <a:xfrm>
              <a:off x="0"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40" name="Line"/>
            <p:cNvSpPr/>
            <p:nvPr/>
          </p:nvSpPr>
          <p:spPr>
            <a:xfrm>
              <a:off x="0"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41" name="Line"/>
            <p:cNvSpPr/>
            <p:nvPr/>
          </p:nvSpPr>
          <p:spPr>
            <a:xfrm>
              <a:off x="0"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42" name="U3"/>
            <p:cNvSpPr/>
            <p:nvPr/>
          </p:nvSpPr>
          <p:spPr>
            <a:xfrm>
              <a:off x="512995"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43" name="U3"/>
            <p:cNvSpPr/>
            <p:nvPr/>
          </p:nvSpPr>
          <p:spPr>
            <a:xfrm>
              <a:off x="512995"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44" name="U3"/>
            <p:cNvSpPr/>
            <p:nvPr/>
          </p:nvSpPr>
          <p:spPr>
            <a:xfrm>
              <a:off x="512995"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45" name="U3"/>
            <p:cNvSpPr/>
            <p:nvPr/>
          </p:nvSpPr>
          <p:spPr>
            <a:xfrm>
              <a:off x="512995"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649" name="Group"/>
            <p:cNvGrpSpPr/>
            <p:nvPr/>
          </p:nvGrpSpPr>
          <p:grpSpPr>
            <a:xfrm>
              <a:off x="1725783" y="186852"/>
              <a:ext cx="751435" cy="1063780"/>
              <a:chOff x="0" y="0"/>
              <a:chExt cx="751434" cy="1063779"/>
            </a:xfrm>
          </p:grpSpPr>
          <p:sp>
            <p:nvSpPr>
              <p:cNvPr id="1646"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4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4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53" name="Group"/>
            <p:cNvGrpSpPr/>
            <p:nvPr/>
          </p:nvGrpSpPr>
          <p:grpSpPr>
            <a:xfrm>
              <a:off x="2310471" y="845379"/>
              <a:ext cx="751435" cy="1063781"/>
              <a:chOff x="0" y="0"/>
              <a:chExt cx="751434" cy="1063779"/>
            </a:xfrm>
          </p:grpSpPr>
          <p:sp>
            <p:nvSpPr>
              <p:cNvPr id="1650"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5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5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57" name="Group"/>
            <p:cNvGrpSpPr/>
            <p:nvPr/>
          </p:nvGrpSpPr>
          <p:grpSpPr>
            <a:xfrm>
              <a:off x="2895159" y="1510386"/>
              <a:ext cx="751435" cy="1063781"/>
              <a:chOff x="0" y="0"/>
              <a:chExt cx="751434" cy="1063779"/>
            </a:xfrm>
          </p:grpSpPr>
          <p:sp>
            <p:nvSpPr>
              <p:cNvPr id="165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61" name="Group"/>
            <p:cNvGrpSpPr/>
            <p:nvPr/>
          </p:nvGrpSpPr>
          <p:grpSpPr>
            <a:xfrm>
              <a:off x="3756753" y="3771"/>
              <a:ext cx="751435" cy="2397317"/>
              <a:chOff x="0" y="0"/>
              <a:chExt cx="751434" cy="2397315"/>
            </a:xfrm>
          </p:grpSpPr>
          <p:sp>
            <p:nvSpPr>
              <p:cNvPr id="1658"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59"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60"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691" name="Group"/>
          <p:cNvGrpSpPr/>
          <p:nvPr/>
        </p:nvGrpSpPr>
        <p:grpSpPr>
          <a:xfrm>
            <a:off x="13869700" y="6751328"/>
            <a:ext cx="5571724" cy="2586259"/>
            <a:chOff x="0" y="0"/>
            <a:chExt cx="5571722" cy="2586258"/>
          </a:xfrm>
        </p:grpSpPr>
        <p:sp>
          <p:nvSpPr>
            <p:cNvPr id="1663"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4"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5"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6"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667"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68"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69"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70"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71"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672"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73"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674"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678" name="Group"/>
            <p:cNvGrpSpPr/>
            <p:nvPr/>
          </p:nvGrpSpPr>
          <p:grpSpPr>
            <a:xfrm>
              <a:off x="2548458" y="186852"/>
              <a:ext cx="751435" cy="1063781"/>
              <a:chOff x="0" y="0"/>
              <a:chExt cx="751434" cy="1063779"/>
            </a:xfrm>
          </p:grpSpPr>
          <p:sp>
            <p:nvSpPr>
              <p:cNvPr id="1675"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7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7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82" name="Group"/>
            <p:cNvGrpSpPr/>
            <p:nvPr/>
          </p:nvGrpSpPr>
          <p:grpSpPr>
            <a:xfrm>
              <a:off x="3133146" y="845379"/>
              <a:ext cx="751435" cy="1063781"/>
              <a:chOff x="0" y="0"/>
              <a:chExt cx="751434" cy="1063779"/>
            </a:xfrm>
          </p:grpSpPr>
          <p:sp>
            <p:nvSpPr>
              <p:cNvPr id="1679"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8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8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86" name="Group"/>
            <p:cNvGrpSpPr/>
            <p:nvPr/>
          </p:nvGrpSpPr>
          <p:grpSpPr>
            <a:xfrm>
              <a:off x="3717835" y="1510386"/>
              <a:ext cx="751435" cy="1063781"/>
              <a:chOff x="0" y="0"/>
              <a:chExt cx="751434" cy="1063779"/>
            </a:xfrm>
          </p:grpSpPr>
          <p:sp>
            <p:nvSpPr>
              <p:cNvPr id="168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8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8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690" name="Group"/>
            <p:cNvGrpSpPr/>
            <p:nvPr/>
          </p:nvGrpSpPr>
          <p:grpSpPr>
            <a:xfrm>
              <a:off x="4579429" y="3771"/>
              <a:ext cx="751435" cy="2397317"/>
              <a:chOff x="0" y="0"/>
              <a:chExt cx="751434" cy="2397315"/>
            </a:xfrm>
          </p:grpSpPr>
          <p:sp>
            <p:nvSpPr>
              <p:cNvPr id="1687"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68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68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1692" name="Line"/>
          <p:cNvSpPr/>
          <p:nvPr/>
        </p:nvSpPr>
        <p:spPr>
          <a:xfrm>
            <a:off x="12373014" y="4643288"/>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1693" name="Line"/>
          <p:cNvSpPr/>
          <p:nvPr/>
        </p:nvSpPr>
        <p:spPr>
          <a:xfrm>
            <a:off x="12373014" y="8044457"/>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7" name="Challenges of PQC — Large Design Space"/>
          <p:cNvSpPr txBox="1">
            <a:spLocks noGrp="1"/>
          </p:cNvSpPr>
          <p:nvPr>
            <p:ph type="title"/>
          </p:nvPr>
        </p:nvSpPr>
        <p:spPr>
          <a:prstGeom prst="rect">
            <a:avLst/>
          </a:prstGeom>
        </p:spPr>
        <p:txBody>
          <a:bodyPr/>
          <a:lstStyle/>
          <a:p>
            <a:r>
              <a:t>Challenges of PQC — Large Design Space</a:t>
            </a:r>
          </a:p>
        </p:txBody>
      </p:sp>
      <p:sp>
        <p:nvSpPr>
          <p:cNvPr id="1698" name="Large design space for circuit architecture…"/>
          <p:cNvSpPr txBox="1">
            <a:spLocks noGrp="1"/>
          </p:cNvSpPr>
          <p:nvPr>
            <p:ph type="body" idx="1"/>
          </p:nvPr>
        </p:nvSpPr>
        <p:spPr>
          <a:xfrm>
            <a:off x="1218959" y="2540000"/>
            <a:ext cx="21944882" cy="10624798"/>
          </a:xfrm>
          <a:prstGeom prst="rect">
            <a:avLst/>
          </a:prstGeom>
        </p:spPr>
        <p:txBody>
          <a:bodyPr/>
          <a:lstStyle/>
          <a:p>
            <a:r>
              <a:t>Large design space for circuit architecture</a:t>
            </a:r>
          </a:p>
          <a:p>
            <a:pPr lvl="1">
              <a:buSzPct val="122000"/>
            </a:pPr>
            <a:r>
              <a:t>Type of gates</a:t>
            </a:r>
            <a:br/>
            <a:br/>
            <a:br/>
            <a:endParaRPr/>
          </a:p>
          <a:p>
            <a:pPr lvl="1">
              <a:buSzPct val="122000"/>
            </a:pPr>
            <a:r>
              <a:t>Number of gates</a:t>
            </a:r>
          </a:p>
          <a:p>
            <a:pPr lvl="1">
              <a:buSzPct val="122000"/>
            </a:pPr>
            <a:endParaRPr/>
          </a:p>
          <a:p>
            <a:pPr lvl="1">
              <a:buSzPct val="122000"/>
            </a:pPr>
            <a:endParaRPr/>
          </a:p>
          <a:p>
            <a:pPr lvl="1">
              <a:buSzPct val="122000"/>
            </a:pPr>
            <a:endParaRPr/>
          </a:p>
          <a:p>
            <a:pPr lvl="1">
              <a:buSzPct val="122000"/>
            </a:pPr>
            <a:r>
              <a:t>Position of gates</a:t>
            </a:r>
          </a:p>
        </p:txBody>
      </p:sp>
      <p:sp>
        <p:nvSpPr>
          <p:cNvPr id="16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grpSp>
        <p:nvGrpSpPr>
          <p:cNvPr id="1728" name="Group"/>
          <p:cNvGrpSpPr/>
          <p:nvPr/>
        </p:nvGrpSpPr>
        <p:grpSpPr>
          <a:xfrm>
            <a:off x="6148838" y="3347694"/>
            <a:ext cx="5571724" cy="2586259"/>
            <a:chOff x="0" y="0"/>
            <a:chExt cx="5571722" cy="2586258"/>
          </a:xfrm>
        </p:grpSpPr>
        <p:sp>
          <p:nvSpPr>
            <p:cNvPr id="1700"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1"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2"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3"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04"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05"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6"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7"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8"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09"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10"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11"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715" name="Group"/>
            <p:cNvGrpSpPr/>
            <p:nvPr/>
          </p:nvGrpSpPr>
          <p:grpSpPr>
            <a:xfrm>
              <a:off x="2548458" y="186852"/>
              <a:ext cx="751435" cy="1063781"/>
              <a:chOff x="0" y="0"/>
              <a:chExt cx="751434" cy="1063779"/>
            </a:xfrm>
          </p:grpSpPr>
          <p:sp>
            <p:nvSpPr>
              <p:cNvPr id="1712"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1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1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19" name="Group"/>
            <p:cNvGrpSpPr/>
            <p:nvPr/>
          </p:nvGrpSpPr>
          <p:grpSpPr>
            <a:xfrm>
              <a:off x="3133146" y="845379"/>
              <a:ext cx="751435" cy="1063781"/>
              <a:chOff x="0" y="0"/>
              <a:chExt cx="751434" cy="1063779"/>
            </a:xfrm>
          </p:grpSpPr>
          <p:sp>
            <p:nvSpPr>
              <p:cNvPr id="1716"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1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1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23" name="Group"/>
            <p:cNvGrpSpPr/>
            <p:nvPr/>
          </p:nvGrpSpPr>
          <p:grpSpPr>
            <a:xfrm>
              <a:off x="3717835" y="1510386"/>
              <a:ext cx="751435" cy="1063781"/>
              <a:chOff x="0" y="0"/>
              <a:chExt cx="751434" cy="1063779"/>
            </a:xfrm>
          </p:grpSpPr>
          <p:sp>
            <p:nvSpPr>
              <p:cNvPr id="1720"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2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2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27" name="Group"/>
            <p:cNvGrpSpPr/>
            <p:nvPr/>
          </p:nvGrpSpPr>
          <p:grpSpPr>
            <a:xfrm>
              <a:off x="4579429" y="3771"/>
              <a:ext cx="751435" cy="2397317"/>
              <a:chOff x="0" y="0"/>
              <a:chExt cx="751434" cy="2397315"/>
            </a:xfrm>
          </p:grpSpPr>
          <p:sp>
            <p:nvSpPr>
              <p:cNvPr id="1724"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2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2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757" name="Group"/>
          <p:cNvGrpSpPr/>
          <p:nvPr/>
        </p:nvGrpSpPr>
        <p:grpSpPr>
          <a:xfrm>
            <a:off x="14034800" y="3375559"/>
            <a:ext cx="5571724" cy="2586259"/>
            <a:chOff x="0" y="0"/>
            <a:chExt cx="5571722" cy="2586258"/>
          </a:xfrm>
        </p:grpSpPr>
        <p:sp>
          <p:nvSpPr>
            <p:cNvPr id="1729"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0"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1"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2"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33" name="X"/>
            <p:cNvSpPr/>
            <p:nvPr/>
          </p:nvSpPr>
          <p:spPr>
            <a:xfrm>
              <a:off x="1335671" y="0"/>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734"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5"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6"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7"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38" name="X"/>
            <p:cNvSpPr/>
            <p:nvPr/>
          </p:nvSpPr>
          <p:spPr>
            <a:xfrm>
              <a:off x="1335671" y="667955"/>
              <a:ext cx="751435" cy="582392"/>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739" name="X"/>
            <p:cNvSpPr/>
            <p:nvPr/>
          </p:nvSpPr>
          <p:spPr>
            <a:xfrm>
              <a:off x="1335671" y="1335911"/>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sp>
          <p:nvSpPr>
            <p:cNvPr id="1740" name="X"/>
            <p:cNvSpPr/>
            <p:nvPr/>
          </p:nvSpPr>
          <p:spPr>
            <a:xfrm>
              <a:off x="1335671" y="2003866"/>
              <a:ext cx="751435" cy="582393"/>
            </a:xfrm>
            <a:prstGeom prst="roundRect">
              <a:avLst>
                <a:gd name="adj" fmla="val 21807"/>
              </a:avLst>
            </a:prstGeom>
            <a:solidFill>
              <a:srgbClr val="00AEBB"/>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X</a:t>
              </a:r>
            </a:p>
          </p:txBody>
        </p:sp>
        <p:grpSp>
          <p:nvGrpSpPr>
            <p:cNvPr id="1744" name="Group"/>
            <p:cNvGrpSpPr/>
            <p:nvPr/>
          </p:nvGrpSpPr>
          <p:grpSpPr>
            <a:xfrm>
              <a:off x="2548458" y="186852"/>
              <a:ext cx="751435" cy="1063781"/>
              <a:chOff x="0" y="0"/>
              <a:chExt cx="751434" cy="1063779"/>
            </a:xfrm>
          </p:grpSpPr>
          <p:sp>
            <p:nvSpPr>
              <p:cNvPr id="1741"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48" name="Group"/>
            <p:cNvGrpSpPr/>
            <p:nvPr/>
          </p:nvGrpSpPr>
          <p:grpSpPr>
            <a:xfrm>
              <a:off x="3133146" y="845379"/>
              <a:ext cx="751435" cy="1063781"/>
              <a:chOff x="0" y="0"/>
              <a:chExt cx="751434" cy="1063779"/>
            </a:xfrm>
          </p:grpSpPr>
          <p:sp>
            <p:nvSpPr>
              <p:cNvPr id="1745"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52" name="Group"/>
            <p:cNvGrpSpPr/>
            <p:nvPr/>
          </p:nvGrpSpPr>
          <p:grpSpPr>
            <a:xfrm>
              <a:off x="3717835" y="1510386"/>
              <a:ext cx="751435" cy="1063781"/>
              <a:chOff x="0" y="0"/>
              <a:chExt cx="751434" cy="1063779"/>
            </a:xfrm>
          </p:grpSpPr>
          <p:sp>
            <p:nvSpPr>
              <p:cNvPr id="1749" name="CZ"/>
              <p:cNvSpPr/>
              <p:nvPr/>
            </p:nvSpPr>
            <p:spPr>
              <a:xfrm>
                <a:off x="0" y="481388"/>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56" name="Group"/>
            <p:cNvGrpSpPr/>
            <p:nvPr/>
          </p:nvGrpSpPr>
          <p:grpSpPr>
            <a:xfrm>
              <a:off x="4579429" y="3771"/>
              <a:ext cx="751435" cy="2397317"/>
              <a:chOff x="0" y="0"/>
              <a:chExt cx="751434" cy="2397315"/>
            </a:xfrm>
          </p:grpSpPr>
          <p:sp>
            <p:nvSpPr>
              <p:cNvPr id="1753" name="CZ"/>
              <p:cNvSpPr/>
              <p:nvPr/>
            </p:nvSpPr>
            <p:spPr>
              <a:xfrm>
                <a:off x="0" y="0"/>
                <a:ext cx="751435" cy="582392"/>
              </a:xfrm>
              <a:prstGeom prst="roundRect">
                <a:avLst>
                  <a:gd name="adj" fmla="val 21807"/>
                </a:avLst>
              </a:prstGeom>
              <a:solidFill>
                <a:srgbClr val="0081C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CZ</a:t>
                </a:r>
              </a:p>
            </p:txBody>
          </p:sp>
          <p:sp>
            <p:nvSpPr>
              <p:cNvPr id="1754"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55"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786" name="Group"/>
          <p:cNvGrpSpPr/>
          <p:nvPr/>
        </p:nvGrpSpPr>
        <p:grpSpPr>
          <a:xfrm>
            <a:off x="6148838" y="6751328"/>
            <a:ext cx="5571724" cy="2586259"/>
            <a:chOff x="0" y="0"/>
            <a:chExt cx="5571722" cy="2586258"/>
          </a:xfrm>
        </p:grpSpPr>
        <p:sp>
          <p:nvSpPr>
            <p:cNvPr id="1758"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59"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60"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61"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62"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63"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4"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5"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6"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67"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68"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69"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773" name="Group"/>
            <p:cNvGrpSpPr/>
            <p:nvPr/>
          </p:nvGrpSpPr>
          <p:grpSpPr>
            <a:xfrm>
              <a:off x="2548458" y="186852"/>
              <a:ext cx="751435" cy="1063781"/>
              <a:chOff x="0" y="0"/>
              <a:chExt cx="751434" cy="1063779"/>
            </a:xfrm>
          </p:grpSpPr>
          <p:sp>
            <p:nvSpPr>
              <p:cNvPr id="1770"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7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7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77" name="Group"/>
            <p:cNvGrpSpPr/>
            <p:nvPr/>
          </p:nvGrpSpPr>
          <p:grpSpPr>
            <a:xfrm>
              <a:off x="3133146" y="845379"/>
              <a:ext cx="751435" cy="1063781"/>
              <a:chOff x="0" y="0"/>
              <a:chExt cx="751434" cy="1063779"/>
            </a:xfrm>
          </p:grpSpPr>
          <p:sp>
            <p:nvSpPr>
              <p:cNvPr id="177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7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7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81" name="Group"/>
            <p:cNvGrpSpPr/>
            <p:nvPr/>
          </p:nvGrpSpPr>
          <p:grpSpPr>
            <a:xfrm>
              <a:off x="3717835" y="1510386"/>
              <a:ext cx="751435" cy="1063781"/>
              <a:chOff x="0" y="0"/>
              <a:chExt cx="751434" cy="1063779"/>
            </a:xfrm>
          </p:grpSpPr>
          <p:sp>
            <p:nvSpPr>
              <p:cNvPr id="177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7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8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785" name="Group"/>
            <p:cNvGrpSpPr/>
            <p:nvPr/>
          </p:nvGrpSpPr>
          <p:grpSpPr>
            <a:xfrm>
              <a:off x="4579429" y="3771"/>
              <a:ext cx="751435" cy="2397317"/>
              <a:chOff x="0" y="0"/>
              <a:chExt cx="751434" cy="2397315"/>
            </a:xfrm>
          </p:grpSpPr>
          <p:sp>
            <p:nvSpPr>
              <p:cNvPr id="1782"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783"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784"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15" name="Group"/>
          <p:cNvGrpSpPr/>
          <p:nvPr/>
        </p:nvGrpSpPr>
        <p:grpSpPr>
          <a:xfrm>
            <a:off x="6148838" y="10318671"/>
            <a:ext cx="5571724" cy="2586260"/>
            <a:chOff x="0" y="0"/>
            <a:chExt cx="5571722" cy="2586258"/>
          </a:xfrm>
        </p:grpSpPr>
        <p:sp>
          <p:nvSpPr>
            <p:cNvPr id="1787"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88"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89"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90"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791"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92"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3"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4"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5"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796"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97"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798"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802" name="Group"/>
            <p:cNvGrpSpPr/>
            <p:nvPr/>
          </p:nvGrpSpPr>
          <p:grpSpPr>
            <a:xfrm>
              <a:off x="2548458" y="186852"/>
              <a:ext cx="751435" cy="1063781"/>
              <a:chOff x="0" y="0"/>
              <a:chExt cx="751434" cy="1063779"/>
            </a:xfrm>
          </p:grpSpPr>
          <p:sp>
            <p:nvSpPr>
              <p:cNvPr id="1799"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0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0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06" name="Group"/>
            <p:cNvGrpSpPr/>
            <p:nvPr/>
          </p:nvGrpSpPr>
          <p:grpSpPr>
            <a:xfrm>
              <a:off x="3133146" y="845379"/>
              <a:ext cx="751435" cy="1063781"/>
              <a:chOff x="0" y="0"/>
              <a:chExt cx="751434" cy="1063779"/>
            </a:xfrm>
          </p:grpSpPr>
          <p:sp>
            <p:nvSpPr>
              <p:cNvPr id="180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0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0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10" name="Group"/>
            <p:cNvGrpSpPr/>
            <p:nvPr/>
          </p:nvGrpSpPr>
          <p:grpSpPr>
            <a:xfrm>
              <a:off x="3717835" y="1510386"/>
              <a:ext cx="751435" cy="1063781"/>
              <a:chOff x="0" y="0"/>
              <a:chExt cx="751434" cy="1063779"/>
            </a:xfrm>
          </p:grpSpPr>
          <p:sp>
            <p:nvSpPr>
              <p:cNvPr id="1807"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0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0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14" name="Group"/>
            <p:cNvGrpSpPr/>
            <p:nvPr/>
          </p:nvGrpSpPr>
          <p:grpSpPr>
            <a:xfrm>
              <a:off x="4579429" y="3771"/>
              <a:ext cx="751435" cy="2397317"/>
              <a:chOff x="0" y="0"/>
              <a:chExt cx="751434" cy="2397315"/>
            </a:xfrm>
          </p:grpSpPr>
          <p:sp>
            <p:nvSpPr>
              <p:cNvPr id="1811"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12"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13"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40" name="Group"/>
          <p:cNvGrpSpPr/>
          <p:nvPr/>
        </p:nvGrpSpPr>
        <p:grpSpPr>
          <a:xfrm>
            <a:off x="19425781" y="6751328"/>
            <a:ext cx="4749048" cy="2586259"/>
            <a:chOff x="0" y="0"/>
            <a:chExt cx="4749046" cy="2586258"/>
          </a:xfrm>
        </p:grpSpPr>
        <p:sp>
          <p:nvSpPr>
            <p:cNvPr id="1816" name="Line"/>
            <p:cNvSpPr/>
            <p:nvPr/>
          </p:nvSpPr>
          <p:spPr>
            <a:xfrm>
              <a:off x="0"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17" name="Line"/>
            <p:cNvSpPr/>
            <p:nvPr/>
          </p:nvSpPr>
          <p:spPr>
            <a:xfrm>
              <a:off x="0"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18" name="Line"/>
            <p:cNvSpPr/>
            <p:nvPr/>
          </p:nvSpPr>
          <p:spPr>
            <a:xfrm>
              <a:off x="0"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19" name="Line"/>
            <p:cNvSpPr/>
            <p:nvPr/>
          </p:nvSpPr>
          <p:spPr>
            <a:xfrm>
              <a:off x="0"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20" name="U3"/>
            <p:cNvSpPr/>
            <p:nvPr/>
          </p:nvSpPr>
          <p:spPr>
            <a:xfrm>
              <a:off x="512995"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21" name="U3"/>
            <p:cNvSpPr/>
            <p:nvPr/>
          </p:nvSpPr>
          <p:spPr>
            <a:xfrm>
              <a:off x="512995"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22" name="U3"/>
            <p:cNvSpPr/>
            <p:nvPr/>
          </p:nvSpPr>
          <p:spPr>
            <a:xfrm>
              <a:off x="512995"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23" name="U3"/>
            <p:cNvSpPr/>
            <p:nvPr/>
          </p:nvSpPr>
          <p:spPr>
            <a:xfrm>
              <a:off x="512995"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827" name="Group"/>
            <p:cNvGrpSpPr/>
            <p:nvPr/>
          </p:nvGrpSpPr>
          <p:grpSpPr>
            <a:xfrm>
              <a:off x="1725783" y="186852"/>
              <a:ext cx="751435" cy="1063780"/>
              <a:chOff x="0" y="0"/>
              <a:chExt cx="751434" cy="1063779"/>
            </a:xfrm>
          </p:grpSpPr>
          <p:sp>
            <p:nvSpPr>
              <p:cNvPr id="182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2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2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31" name="Group"/>
            <p:cNvGrpSpPr/>
            <p:nvPr/>
          </p:nvGrpSpPr>
          <p:grpSpPr>
            <a:xfrm>
              <a:off x="2310471" y="845379"/>
              <a:ext cx="751435" cy="1063781"/>
              <a:chOff x="0" y="0"/>
              <a:chExt cx="751434" cy="1063779"/>
            </a:xfrm>
          </p:grpSpPr>
          <p:sp>
            <p:nvSpPr>
              <p:cNvPr id="182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35" name="Group"/>
            <p:cNvGrpSpPr/>
            <p:nvPr/>
          </p:nvGrpSpPr>
          <p:grpSpPr>
            <a:xfrm>
              <a:off x="2895159" y="1510386"/>
              <a:ext cx="751435" cy="1063781"/>
              <a:chOff x="0" y="0"/>
              <a:chExt cx="751434" cy="1063779"/>
            </a:xfrm>
          </p:grpSpPr>
          <p:sp>
            <p:nvSpPr>
              <p:cNvPr id="1832"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39" name="Group"/>
            <p:cNvGrpSpPr/>
            <p:nvPr/>
          </p:nvGrpSpPr>
          <p:grpSpPr>
            <a:xfrm>
              <a:off x="3756753" y="3771"/>
              <a:ext cx="751435" cy="2397317"/>
              <a:chOff x="0" y="0"/>
              <a:chExt cx="751434" cy="2397315"/>
            </a:xfrm>
          </p:grpSpPr>
          <p:sp>
            <p:nvSpPr>
              <p:cNvPr id="1836"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37"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38"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69" name="Group"/>
          <p:cNvGrpSpPr/>
          <p:nvPr/>
        </p:nvGrpSpPr>
        <p:grpSpPr>
          <a:xfrm>
            <a:off x="13869700" y="6751328"/>
            <a:ext cx="5571724" cy="2586259"/>
            <a:chOff x="0" y="0"/>
            <a:chExt cx="5571722" cy="2586258"/>
          </a:xfrm>
        </p:grpSpPr>
        <p:sp>
          <p:nvSpPr>
            <p:cNvPr id="1841"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2"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3"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4"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45" name="U3"/>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46"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47"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48"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49"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50" name="U3"/>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51" name="U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52" name="U3"/>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nvGrpSpPr>
            <p:cNvPr id="1856" name="Group"/>
            <p:cNvGrpSpPr/>
            <p:nvPr/>
          </p:nvGrpSpPr>
          <p:grpSpPr>
            <a:xfrm>
              <a:off x="2548458" y="186852"/>
              <a:ext cx="751435" cy="1063781"/>
              <a:chOff x="0" y="0"/>
              <a:chExt cx="751434" cy="1063779"/>
            </a:xfrm>
          </p:grpSpPr>
          <p:sp>
            <p:nvSpPr>
              <p:cNvPr id="185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60" name="Group"/>
            <p:cNvGrpSpPr/>
            <p:nvPr/>
          </p:nvGrpSpPr>
          <p:grpSpPr>
            <a:xfrm>
              <a:off x="3133146" y="845379"/>
              <a:ext cx="751435" cy="1063781"/>
              <a:chOff x="0" y="0"/>
              <a:chExt cx="751434" cy="1063779"/>
            </a:xfrm>
          </p:grpSpPr>
          <p:sp>
            <p:nvSpPr>
              <p:cNvPr id="1857"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64" name="Group"/>
            <p:cNvGrpSpPr/>
            <p:nvPr/>
          </p:nvGrpSpPr>
          <p:grpSpPr>
            <a:xfrm>
              <a:off x="3717835" y="1510386"/>
              <a:ext cx="751435" cy="1063781"/>
              <a:chOff x="0" y="0"/>
              <a:chExt cx="751434" cy="1063779"/>
            </a:xfrm>
          </p:grpSpPr>
          <p:sp>
            <p:nvSpPr>
              <p:cNvPr id="1861"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6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6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68" name="Group"/>
            <p:cNvGrpSpPr/>
            <p:nvPr/>
          </p:nvGrpSpPr>
          <p:grpSpPr>
            <a:xfrm>
              <a:off x="4579429" y="3771"/>
              <a:ext cx="751435" cy="2397317"/>
              <a:chOff x="0" y="0"/>
              <a:chExt cx="751434" cy="2397315"/>
            </a:xfrm>
          </p:grpSpPr>
          <p:sp>
            <p:nvSpPr>
              <p:cNvPr id="1865"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66"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67"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901" name="Group"/>
          <p:cNvGrpSpPr/>
          <p:nvPr/>
        </p:nvGrpSpPr>
        <p:grpSpPr>
          <a:xfrm>
            <a:off x="14316385" y="10322443"/>
            <a:ext cx="5125039" cy="3548592"/>
            <a:chOff x="446684" y="0"/>
            <a:chExt cx="5125038" cy="3548591"/>
          </a:xfrm>
        </p:grpSpPr>
        <p:sp>
          <p:nvSpPr>
            <p:cNvPr id="1870"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1"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2"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3"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874" name="⎥0〉"/>
            <p:cNvSpPr/>
            <p:nvPr/>
          </p:nvSpPr>
          <p:spPr>
            <a:xfrm>
              <a:off x="446684" y="28742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75" name="⎥0〉"/>
            <p:cNvSpPr/>
            <p:nvPr/>
          </p:nvSpPr>
          <p:spPr>
            <a:xfrm>
              <a:off x="446684" y="95566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76" name="⎥0〉"/>
            <p:cNvSpPr/>
            <p:nvPr/>
          </p:nvSpPr>
          <p:spPr>
            <a:xfrm>
              <a:off x="446684" y="1623904"/>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877" name="⎥0〉"/>
            <p:cNvSpPr/>
            <p:nvPr/>
          </p:nvSpPr>
          <p:spPr>
            <a:xfrm>
              <a:off x="446684" y="2278591"/>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1880" name="Group"/>
            <p:cNvGrpSpPr/>
            <p:nvPr/>
          </p:nvGrpSpPr>
          <p:grpSpPr>
            <a:xfrm>
              <a:off x="2333279" y="15593"/>
              <a:ext cx="751435" cy="1250348"/>
              <a:chOff x="0" y="0"/>
              <a:chExt cx="751434" cy="1250346"/>
            </a:xfrm>
          </p:grpSpPr>
          <p:sp>
            <p:nvSpPr>
              <p:cNvPr id="1878" name="U3"/>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79" name="U3"/>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grpSp>
          <p:nvGrpSpPr>
            <p:cNvPr id="1883" name="Group"/>
            <p:cNvGrpSpPr/>
            <p:nvPr/>
          </p:nvGrpSpPr>
          <p:grpSpPr>
            <a:xfrm>
              <a:off x="4575935" y="655040"/>
              <a:ext cx="751435" cy="1250348"/>
              <a:chOff x="0" y="0"/>
              <a:chExt cx="751434" cy="1250346"/>
            </a:xfrm>
          </p:grpSpPr>
          <p:sp>
            <p:nvSpPr>
              <p:cNvPr id="1881" name="U3"/>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sp>
            <p:nvSpPr>
              <p:cNvPr id="1882" name="U3"/>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800" b="0">
                    <a:latin typeface="Helvetica Neue Medium"/>
                    <a:ea typeface="Helvetica Neue Medium"/>
                    <a:cs typeface="Helvetica Neue Medium"/>
                    <a:sym typeface="Helvetica Neue Medium"/>
                  </a:defRPr>
                </a:pPr>
                <a:r>
                  <a:t>U3</a:t>
                </a:r>
              </a:p>
            </p:txBody>
          </p:sp>
        </p:grpSp>
        <p:grpSp>
          <p:nvGrpSpPr>
            <p:cNvPr id="1892" name="Group"/>
            <p:cNvGrpSpPr/>
            <p:nvPr/>
          </p:nvGrpSpPr>
          <p:grpSpPr>
            <a:xfrm>
              <a:off x="954320" y="197804"/>
              <a:ext cx="1336124" cy="1722308"/>
              <a:chOff x="0" y="0"/>
              <a:chExt cx="1336122" cy="1722306"/>
            </a:xfrm>
          </p:grpSpPr>
          <p:grpSp>
            <p:nvGrpSpPr>
              <p:cNvPr id="1887" name="Group"/>
              <p:cNvGrpSpPr/>
              <p:nvPr/>
            </p:nvGrpSpPr>
            <p:grpSpPr>
              <a:xfrm>
                <a:off x="0" y="-1"/>
                <a:ext cx="751435" cy="1063781"/>
                <a:chOff x="0" y="0"/>
                <a:chExt cx="751434" cy="1063779"/>
              </a:xfrm>
            </p:grpSpPr>
            <p:sp>
              <p:nvSpPr>
                <p:cNvPr id="1884"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8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8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891" name="Group"/>
              <p:cNvGrpSpPr/>
              <p:nvPr/>
            </p:nvGrpSpPr>
            <p:grpSpPr>
              <a:xfrm>
                <a:off x="584688" y="658526"/>
                <a:ext cx="751435" cy="1063781"/>
                <a:chOff x="0" y="0"/>
                <a:chExt cx="751434" cy="1063779"/>
              </a:xfrm>
            </p:grpSpPr>
            <p:sp>
              <p:nvSpPr>
                <p:cNvPr id="1888"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8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9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1896" name="Group"/>
            <p:cNvGrpSpPr/>
            <p:nvPr/>
          </p:nvGrpSpPr>
          <p:grpSpPr>
            <a:xfrm>
              <a:off x="2473235" y="1506614"/>
              <a:ext cx="751435" cy="1063781"/>
              <a:chOff x="0" y="0"/>
              <a:chExt cx="751434" cy="1063779"/>
            </a:xfrm>
          </p:grpSpPr>
          <p:sp>
            <p:nvSpPr>
              <p:cNvPr id="1893" name="CU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9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9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00" name="Group"/>
            <p:cNvGrpSpPr/>
            <p:nvPr/>
          </p:nvGrpSpPr>
          <p:grpSpPr>
            <a:xfrm>
              <a:off x="3334829" y="0"/>
              <a:ext cx="751435" cy="2397316"/>
              <a:chOff x="0" y="0"/>
              <a:chExt cx="751434" cy="2397315"/>
            </a:xfrm>
          </p:grpSpPr>
          <p:sp>
            <p:nvSpPr>
              <p:cNvPr id="1897" name="CU3"/>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lvl="1" indent="0">
                  <a:lnSpc>
                    <a:spcPct val="100000"/>
                  </a:lnSpc>
                  <a:defRPr sz="2200" b="0">
                    <a:latin typeface="Helvetica Neue Medium"/>
                    <a:ea typeface="Helvetica Neue Medium"/>
                    <a:cs typeface="Helvetica Neue Medium"/>
                    <a:sym typeface="Helvetica Neue Medium"/>
                  </a:defRPr>
                </a:pPr>
                <a:r>
                  <a:t>CU3</a:t>
                </a:r>
              </a:p>
            </p:txBody>
          </p:sp>
          <p:sp>
            <p:nvSpPr>
              <p:cNvPr id="189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89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1902" name="Line"/>
          <p:cNvSpPr/>
          <p:nvPr/>
        </p:nvSpPr>
        <p:spPr>
          <a:xfrm>
            <a:off x="12373014" y="4643288"/>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1903" name="Line"/>
          <p:cNvSpPr/>
          <p:nvPr/>
        </p:nvSpPr>
        <p:spPr>
          <a:xfrm>
            <a:off x="12373014" y="8044457"/>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1904" name="Line"/>
          <p:cNvSpPr/>
          <p:nvPr/>
        </p:nvSpPr>
        <p:spPr>
          <a:xfrm>
            <a:off x="12373014" y="11611801"/>
            <a:ext cx="1518274" cy="1"/>
          </a:xfrm>
          <a:prstGeom prst="line">
            <a:avLst/>
          </a:prstGeom>
          <a:ln w="76200">
            <a:solidFill>
              <a:srgbClr val="000000"/>
            </a:solidFill>
            <a:miter lim="400000"/>
            <a:headEnd type="stealth"/>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 name="Rounded Rectangle"/>
          <p:cNvSpPr/>
          <p:nvPr/>
        </p:nvSpPr>
        <p:spPr>
          <a:xfrm>
            <a:off x="13225798" y="3228376"/>
            <a:ext cx="7560914" cy="903236"/>
          </a:xfrm>
          <a:prstGeom prst="roundRect">
            <a:avLst>
              <a:gd name="adj" fmla="val 21091"/>
            </a:avLst>
          </a:prstGeom>
          <a:solidFill>
            <a:srgbClr val="8A8B8C">
              <a:alpha val="70129"/>
            </a:srgbClr>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09" name="Rounded Rectangle"/>
          <p:cNvSpPr/>
          <p:nvPr/>
        </p:nvSpPr>
        <p:spPr>
          <a:xfrm>
            <a:off x="12812650" y="7299779"/>
            <a:ext cx="7397115" cy="2641331"/>
          </a:xfrm>
          <a:prstGeom prst="roundRect">
            <a:avLst>
              <a:gd name="adj" fmla="val 7570"/>
            </a:avLst>
          </a:prstGeom>
          <a:solidFill>
            <a:srgbClr val="8A8B8C">
              <a:alpha val="70129"/>
            </a:srgbClr>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0" name="Rounded Rectangle"/>
          <p:cNvSpPr/>
          <p:nvPr/>
        </p:nvSpPr>
        <p:spPr>
          <a:xfrm>
            <a:off x="4067179" y="7362184"/>
            <a:ext cx="6098722" cy="2516520"/>
          </a:xfrm>
          <a:prstGeom prst="roundRect">
            <a:avLst>
              <a:gd name="adj" fmla="val 7570"/>
            </a:avLst>
          </a:prstGeom>
          <a:solidFill>
            <a:srgbClr val="F8B62D"/>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1" name="Rounded Rectangle"/>
          <p:cNvSpPr/>
          <p:nvPr/>
        </p:nvSpPr>
        <p:spPr>
          <a:xfrm>
            <a:off x="3645680" y="3228376"/>
            <a:ext cx="8618209" cy="903236"/>
          </a:xfrm>
          <a:prstGeom prst="roundRect">
            <a:avLst>
              <a:gd name="adj" fmla="val 21091"/>
            </a:avLst>
          </a:prstGeom>
          <a:solidFill>
            <a:srgbClr val="F8B62D"/>
          </a:solidFill>
          <a:ln w="12700">
            <a:miter lim="400000"/>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2" name="Goal of QuantumNAS"/>
          <p:cNvSpPr txBox="1">
            <a:spLocks noGrp="1"/>
          </p:cNvSpPr>
          <p:nvPr>
            <p:ph type="title"/>
          </p:nvPr>
        </p:nvSpPr>
        <p:spPr>
          <a:prstGeom prst="rect">
            <a:avLst/>
          </a:prstGeom>
        </p:spPr>
        <p:txBody>
          <a:bodyPr/>
          <a:lstStyle/>
          <a:p>
            <a:r>
              <a:t>Goal of QuantumNAS</a:t>
            </a:r>
          </a:p>
        </p:txBody>
      </p:sp>
      <p:sp>
        <p:nvSpPr>
          <p:cNvPr id="19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44</a:t>
            </a:fld>
            <a:endParaRPr/>
          </a:p>
        </p:txBody>
      </p:sp>
      <p:sp>
        <p:nvSpPr>
          <p:cNvPr id="1914" name="Automatically &amp; efficiently search for noise-robust quantum circuit"/>
          <p:cNvSpPr txBox="1"/>
          <p:nvPr/>
        </p:nvSpPr>
        <p:spPr>
          <a:xfrm>
            <a:off x="3698038" y="3260395"/>
            <a:ext cx="16987925" cy="768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0000"/>
              </a:lnSpc>
              <a:defRPr sz="4600" b="0"/>
            </a:lvl1pPr>
          </a:lstStyle>
          <a:p>
            <a:r>
              <a:t>Automatically &amp; efficiently search for noise-robust quantum circuit</a:t>
            </a:r>
          </a:p>
        </p:txBody>
      </p:sp>
      <p:sp>
        <p:nvSpPr>
          <p:cNvPr id="1915" name="Train one “SuperCircuit”, providing parameters to many “SubCircuits”"/>
          <p:cNvSpPr txBox="1"/>
          <p:nvPr/>
        </p:nvSpPr>
        <p:spPr>
          <a:xfrm>
            <a:off x="4175202" y="7697047"/>
            <a:ext cx="5882677" cy="17994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defRPr b="0"/>
            </a:lvl1pPr>
          </a:lstStyle>
          <a:p>
            <a:r>
              <a:t>Train one “SuperCircuit”, providing parameters to many “SubCircuits”</a:t>
            </a:r>
          </a:p>
        </p:txBody>
      </p:sp>
      <p:sp>
        <p:nvSpPr>
          <p:cNvPr id="1916" name="Line"/>
          <p:cNvSpPr/>
          <p:nvPr/>
        </p:nvSpPr>
        <p:spPr>
          <a:xfrm>
            <a:off x="7528858" y="4497231"/>
            <a:ext cx="1" cy="2396406"/>
          </a:xfrm>
          <a:prstGeom prst="line">
            <a:avLst/>
          </a:prstGeom>
          <a:ln w="508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7" name="Line"/>
          <p:cNvSpPr/>
          <p:nvPr/>
        </p:nvSpPr>
        <p:spPr>
          <a:xfrm>
            <a:off x="16511207" y="4466028"/>
            <a:ext cx="1" cy="2396406"/>
          </a:xfrm>
          <a:prstGeom prst="line">
            <a:avLst/>
          </a:prstGeom>
          <a:ln w="508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18" name="(1) Quantum noise feedback in the search loop…"/>
          <p:cNvSpPr txBox="1"/>
          <p:nvPr/>
        </p:nvSpPr>
        <p:spPr>
          <a:xfrm>
            <a:off x="12998791" y="7436698"/>
            <a:ext cx="7151833" cy="23709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100000"/>
              </a:lnSpc>
              <a:defRPr b="0"/>
            </a:pPr>
            <a:r>
              <a:t>(1) Quantum noise feedback in the search loop</a:t>
            </a:r>
          </a:p>
          <a:p>
            <a:pPr algn="l">
              <a:lnSpc>
                <a:spcPct val="100000"/>
              </a:lnSpc>
              <a:defRPr b="0"/>
            </a:pPr>
            <a:r>
              <a:t>(2) Co-search the circuit architecture and qubit mapping</a:t>
            </a:r>
          </a:p>
        </p:txBody>
      </p:sp>
      <p:sp>
        <p:nvSpPr>
          <p:cNvPr id="1919" name="Solve the challenge of large design space"/>
          <p:cNvSpPr txBox="1"/>
          <p:nvPr/>
        </p:nvSpPr>
        <p:spPr>
          <a:xfrm>
            <a:off x="3315535" y="10357082"/>
            <a:ext cx="7243687" cy="1306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defRPr b="0">
                <a:latin typeface="Helvetica Neue"/>
                <a:ea typeface="Helvetica Neue"/>
                <a:cs typeface="Helvetica Neue"/>
                <a:sym typeface="Helvetica Neue"/>
              </a:defRPr>
            </a:lvl1pPr>
          </a:lstStyle>
          <a:p>
            <a:r>
              <a:t>Solve the challenge of large design space</a:t>
            </a:r>
          </a:p>
        </p:txBody>
      </p:sp>
      <p:sp>
        <p:nvSpPr>
          <p:cNvPr id="1920" name="Solve the challenge of large quantum noise"/>
          <p:cNvSpPr txBox="1"/>
          <p:nvPr/>
        </p:nvSpPr>
        <p:spPr>
          <a:xfrm>
            <a:off x="12605302" y="10099594"/>
            <a:ext cx="7811811" cy="13065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2438338">
              <a:lnSpc>
                <a:spcPct val="100000"/>
              </a:lnSpc>
              <a:defRPr b="0">
                <a:latin typeface="Helvetica Neue"/>
                <a:ea typeface="Helvetica Neue"/>
                <a:cs typeface="Helvetica Neue"/>
                <a:sym typeface="Helvetica Neue"/>
              </a:defRPr>
            </a:lvl1pPr>
          </a:lstStyle>
          <a:p>
            <a:r>
              <a:t>Solve the challenge of large quantum noise</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4" name="QuantumNAS"/>
          <p:cNvSpPr txBox="1">
            <a:spLocks noGrp="1"/>
          </p:cNvSpPr>
          <p:nvPr>
            <p:ph type="title"/>
          </p:nvPr>
        </p:nvSpPr>
        <p:spPr>
          <a:prstGeom prst="rect">
            <a:avLst/>
          </a:prstGeom>
        </p:spPr>
        <p:txBody>
          <a:bodyPr/>
          <a:lstStyle/>
          <a:p>
            <a:r>
              <a:t>QuantumNAS</a:t>
            </a:r>
          </a:p>
        </p:txBody>
      </p:sp>
      <p:sp>
        <p:nvSpPr>
          <p:cNvPr id="1925"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pPr>
            <a:r>
              <a:t>SuperCircuit Construction and Training</a:t>
            </a:r>
          </a:p>
          <a:p>
            <a:pPr>
              <a:lnSpc>
                <a:spcPct val="100000"/>
              </a:lnSpc>
              <a:spcBef>
                <a:spcPts val="5000"/>
              </a:spcBef>
              <a:defRPr sz="5000" spc="-1"/>
            </a:pPr>
            <a:r>
              <a:t>Noise-Adaptive Evolutionary Co-Search of SubCircuit and Qubit Mapping</a:t>
            </a:r>
          </a:p>
          <a:p>
            <a:pPr>
              <a:lnSpc>
                <a:spcPct val="100000"/>
              </a:lnSpc>
              <a:spcBef>
                <a:spcPts val="5000"/>
              </a:spcBef>
              <a:defRPr sz="5000" spc="-1"/>
            </a:pPr>
            <a:r>
              <a:t>Train the Searched SubCircuit</a:t>
            </a:r>
          </a:p>
          <a:p>
            <a:pPr>
              <a:lnSpc>
                <a:spcPct val="100000"/>
              </a:lnSpc>
              <a:spcBef>
                <a:spcPts val="5000"/>
              </a:spcBef>
              <a:defRPr sz="5000" spc="-1"/>
            </a:pPr>
            <a:r>
              <a:t>Iterative Quantum Gate Pruning</a:t>
            </a:r>
          </a:p>
        </p:txBody>
      </p:sp>
      <p:sp>
        <p:nvSpPr>
          <p:cNvPr id="19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45</a:t>
            </a:fld>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0" name="QuantumNAS"/>
          <p:cNvSpPr txBox="1">
            <a:spLocks noGrp="1"/>
          </p:cNvSpPr>
          <p:nvPr>
            <p:ph type="title"/>
          </p:nvPr>
        </p:nvSpPr>
        <p:spPr>
          <a:prstGeom prst="rect">
            <a:avLst/>
          </a:prstGeom>
        </p:spPr>
        <p:txBody>
          <a:bodyPr/>
          <a:lstStyle/>
          <a:p>
            <a:r>
              <a:t>QuantumNAS</a:t>
            </a:r>
          </a:p>
        </p:txBody>
      </p:sp>
      <p:sp>
        <p:nvSpPr>
          <p:cNvPr id="1931"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pPr>
            <a:r>
              <a:t>SuperCircuit Construction and Training</a:t>
            </a:r>
          </a:p>
          <a:p>
            <a:pPr>
              <a:lnSpc>
                <a:spcPct val="100000"/>
              </a:lnSpc>
              <a:spcBef>
                <a:spcPts val="5000"/>
              </a:spcBef>
              <a:defRPr sz="5000" spc="-1">
                <a:solidFill>
                  <a:srgbClr val="D5D5D5"/>
                </a:solidFill>
              </a:defRPr>
            </a:pPr>
            <a:r>
              <a:t>Noise-Adaptive Evolutionary Co-Search of SubCircuit and Qubit Mapping</a:t>
            </a:r>
          </a:p>
          <a:p>
            <a:pPr>
              <a:lnSpc>
                <a:spcPct val="100000"/>
              </a:lnSpc>
              <a:spcBef>
                <a:spcPts val="5000"/>
              </a:spcBef>
              <a:defRPr sz="5000" spc="-1">
                <a:solidFill>
                  <a:srgbClr val="D5D5D5"/>
                </a:solidFill>
              </a:defRPr>
            </a:pPr>
            <a:r>
              <a:t>Train the Searched SubCircuit</a:t>
            </a:r>
          </a:p>
          <a:p>
            <a:pPr>
              <a:lnSpc>
                <a:spcPct val="100000"/>
              </a:lnSpc>
              <a:spcBef>
                <a:spcPts val="5000"/>
              </a:spcBef>
              <a:defRPr sz="5000" spc="-1">
                <a:solidFill>
                  <a:srgbClr val="D5D5D5"/>
                </a:solidFill>
              </a:defRPr>
            </a:pPr>
            <a:r>
              <a:t>Iterative Quantum Gate Pruning</a:t>
            </a:r>
          </a:p>
        </p:txBody>
      </p:sp>
      <p:sp>
        <p:nvSpPr>
          <p:cNvPr id="193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6" name="SuperCircuit &amp; SubCircuit"/>
          <p:cNvSpPr txBox="1">
            <a:spLocks noGrp="1"/>
          </p:cNvSpPr>
          <p:nvPr>
            <p:ph type="title"/>
          </p:nvPr>
        </p:nvSpPr>
        <p:spPr>
          <a:prstGeom prst="rect">
            <a:avLst/>
          </a:prstGeom>
        </p:spPr>
        <p:txBody>
          <a:bodyPr/>
          <a:lstStyle/>
          <a:p>
            <a:r>
              <a:t>SuperCircuit &amp; SubCircuit</a:t>
            </a:r>
          </a:p>
        </p:txBody>
      </p:sp>
      <p:sp>
        <p:nvSpPr>
          <p:cNvPr id="19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47</a:t>
            </a:fld>
            <a:endParaRPr/>
          </a:p>
        </p:txBody>
      </p:sp>
      <p:sp>
        <p:nvSpPr>
          <p:cNvPr id="1938" name="Firstly construct a design space. For example, a design space of maximum 4 U3 in the first layer and 4 CU3 gates in the second layer…"/>
          <p:cNvSpPr txBox="1">
            <a:spLocks noGrp="1"/>
          </p:cNvSpPr>
          <p:nvPr>
            <p:ph type="body" idx="1"/>
          </p:nvPr>
        </p:nvSpPr>
        <p:spPr>
          <a:xfrm>
            <a:off x="1218959" y="2540000"/>
            <a:ext cx="21944882" cy="9827840"/>
          </a:xfrm>
          <a:prstGeom prst="rect">
            <a:avLst/>
          </a:prstGeom>
        </p:spPr>
        <p:txBody>
          <a:bodyPr/>
          <a:lstStyle>
            <a:lvl2pPr>
              <a:buSzPct val="122000"/>
            </a:lvl2pPr>
          </a:lstStyle>
          <a:p>
            <a:r>
              <a:rPr dirty="0"/>
              <a:t>Firstly construct a design space. For example, a design space of maximum 4 U3 in the first layer and 4 CU3 gates in the second layer</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2" name="SuperCircuit &amp; SubCircuit"/>
          <p:cNvSpPr txBox="1">
            <a:spLocks noGrp="1"/>
          </p:cNvSpPr>
          <p:nvPr>
            <p:ph type="title"/>
          </p:nvPr>
        </p:nvSpPr>
        <p:spPr>
          <a:prstGeom prst="rect">
            <a:avLst/>
          </a:prstGeom>
        </p:spPr>
        <p:txBody>
          <a:bodyPr/>
          <a:lstStyle/>
          <a:p>
            <a:r>
              <a:t>SuperCircuit &amp; SubCircuit</a:t>
            </a:r>
          </a:p>
        </p:txBody>
      </p:sp>
      <p:sp>
        <p:nvSpPr>
          <p:cNvPr id="19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48</a:t>
            </a:fld>
            <a:endParaRPr/>
          </a:p>
        </p:txBody>
      </p:sp>
      <p:sp>
        <p:nvSpPr>
          <p:cNvPr id="1944" name="Firstly construct a design space. For example, a design space of maximum 4 U3 in the first layer and 4 CU3 gates in the second layer…"/>
          <p:cNvSpPr txBox="1">
            <a:spLocks noGrp="1"/>
          </p:cNvSpPr>
          <p:nvPr>
            <p:ph type="body" idx="1"/>
          </p:nvPr>
        </p:nvSpPr>
        <p:spPr>
          <a:xfrm>
            <a:off x="1218959" y="2540000"/>
            <a:ext cx="21944882" cy="9827840"/>
          </a:xfrm>
          <a:prstGeom prst="rect">
            <a:avLst/>
          </a:prstGeom>
        </p:spPr>
        <p:txBody>
          <a:bodyPr/>
          <a:lstStyle/>
          <a:p>
            <a:r>
              <a:rPr dirty="0"/>
              <a:t>Firstly construct a design space. For example, a design space of maximum 4 U3 in the first layer and 4 CU3 gates in the second layer</a:t>
            </a:r>
            <a:endParaRPr lang="en-US" dirty="0"/>
          </a:p>
          <a:p>
            <a:endParaRPr dirty="0"/>
          </a:p>
          <a:p>
            <a:r>
              <a:rPr dirty="0" err="1"/>
              <a:t>SuperCircuit</a:t>
            </a:r>
            <a:r>
              <a:rPr dirty="0"/>
              <a:t>: the circuit with the </a:t>
            </a:r>
            <a:r>
              <a:rPr b="1" dirty="0"/>
              <a:t>largest</a:t>
            </a:r>
            <a:r>
              <a:rPr dirty="0"/>
              <a:t> number of gates in the design space</a:t>
            </a:r>
          </a:p>
          <a:p>
            <a:pPr lvl="1">
              <a:buSzPct val="122000"/>
            </a:pPr>
            <a:r>
              <a:rPr dirty="0"/>
              <a:t>Example: </a:t>
            </a:r>
            <a:r>
              <a:rPr dirty="0" err="1"/>
              <a:t>SuperCircuit</a:t>
            </a:r>
            <a:r>
              <a:rPr dirty="0"/>
              <a:t> in U3+CU3 space</a:t>
            </a:r>
          </a:p>
        </p:txBody>
      </p:sp>
      <p:grpSp>
        <p:nvGrpSpPr>
          <p:cNvPr id="1973" name="Group"/>
          <p:cNvGrpSpPr/>
          <p:nvPr/>
        </p:nvGrpSpPr>
        <p:grpSpPr>
          <a:xfrm>
            <a:off x="9406138" y="6787417"/>
            <a:ext cx="5571723" cy="2586259"/>
            <a:chOff x="0" y="0"/>
            <a:chExt cx="5571722" cy="2586258"/>
          </a:xfrm>
        </p:grpSpPr>
        <p:sp>
          <p:nvSpPr>
            <p:cNvPr id="1945"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6"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7"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8"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49" name="1"/>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1950"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1"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2"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3"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54" name="2"/>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1955" name="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1956" name="4"/>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1960" name="Group"/>
            <p:cNvGrpSpPr/>
            <p:nvPr/>
          </p:nvGrpSpPr>
          <p:grpSpPr>
            <a:xfrm>
              <a:off x="2548458" y="186852"/>
              <a:ext cx="751435" cy="1063781"/>
              <a:chOff x="0" y="0"/>
              <a:chExt cx="751434" cy="1063779"/>
            </a:xfrm>
          </p:grpSpPr>
          <p:sp>
            <p:nvSpPr>
              <p:cNvPr id="1957"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rPr dirty="0"/>
                  <a:t>5</a:t>
                </a:r>
              </a:p>
            </p:txBody>
          </p:sp>
          <p:sp>
            <p:nvSpPr>
              <p:cNvPr id="19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64" name="Group"/>
            <p:cNvGrpSpPr/>
            <p:nvPr/>
          </p:nvGrpSpPr>
          <p:grpSpPr>
            <a:xfrm>
              <a:off x="3133146" y="845379"/>
              <a:ext cx="751435" cy="1063781"/>
              <a:chOff x="0" y="0"/>
              <a:chExt cx="751434" cy="1063779"/>
            </a:xfrm>
          </p:grpSpPr>
          <p:sp>
            <p:nvSpPr>
              <p:cNvPr id="1961"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196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6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68" name="Group"/>
            <p:cNvGrpSpPr/>
            <p:nvPr/>
          </p:nvGrpSpPr>
          <p:grpSpPr>
            <a:xfrm>
              <a:off x="3717835" y="1510386"/>
              <a:ext cx="751435" cy="1063781"/>
              <a:chOff x="0" y="0"/>
              <a:chExt cx="751434" cy="1063779"/>
            </a:xfrm>
          </p:grpSpPr>
          <p:sp>
            <p:nvSpPr>
              <p:cNvPr id="1965"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196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6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72" name="Group"/>
            <p:cNvGrpSpPr/>
            <p:nvPr/>
          </p:nvGrpSpPr>
          <p:grpSpPr>
            <a:xfrm>
              <a:off x="4579429" y="3771"/>
              <a:ext cx="751435" cy="2397317"/>
              <a:chOff x="0" y="0"/>
              <a:chExt cx="751434" cy="2397315"/>
            </a:xfrm>
          </p:grpSpPr>
          <p:sp>
            <p:nvSpPr>
              <p:cNvPr id="1969"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1970"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71"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 name="SuperCircuit &amp; SubCircuit"/>
          <p:cNvSpPr txBox="1">
            <a:spLocks noGrp="1"/>
          </p:cNvSpPr>
          <p:nvPr>
            <p:ph type="title"/>
          </p:nvPr>
        </p:nvSpPr>
        <p:spPr>
          <a:prstGeom prst="rect">
            <a:avLst/>
          </a:prstGeom>
        </p:spPr>
        <p:txBody>
          <a:bodyPr/>
          <a:lstStyle/>
          <a:p>
            <a:r>
              <a:t>SuperCircuit &amp; SubCircuit</a:t>
            </a:r>
          </a:p>
        </p:txBody>
      </p:sp>
      <p:sp>
        <p:nvSpPr>
          <p:cNvPr id="19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49</a:t>
            </a:fld>
            <a:endParaRPr/>
          </a:p>
        </p:txBody>
      </p:sp>
      <p:sp>
        <p:nvSpPr>
          <p:cNvPr id="1979" name="Firstly construct a design space. For example, a design space of maximum 4 U3 in the first layer and 4 CU3 gates in the second layer…"/>
          <p:cNvSpPr txBox="1">
            <a:spLocks noGrp="1"/>
          </p:cNvSpPr>
          <p:nvPr>
            <p:ph type="body" idx="1"/>
          </p:nvPr>
        </p:nvSpPr>
        <p:spPr>
          <a:xfrm>
            <a:off x="1218959" y="2540000"/>
            <a:ext cx="21944882" cy="9827840"/>
          </a:xfrm>
          <a:prstGeom prst="rect">
            <a:avLst/>
          </a:prstGeom>
        </p:spPr>
        <p:txBody>
          <a:bodyPr/>
          <a:lstStyle/>
          <a:p>
            <a:r>
              <a:rPr dirty="0"/>
              <a:t>Firstly construct a design space. For example, a design space of maximum 4 U3 in the first layer and 4 CU3 gates in the second layer</a:t>
            </a:r>
            <a:endParaRPr lang="en-US" dirty="0"/>
          </a:p>
          <a:p>
            <a:endParaRPr dirty="0"/>
          </a:p>
          <a:p>
            <a:r>
              <a:rPr dirty="0" err="1"/>
              <a:t>SuperCircuit</a:t>
            </a:r>
            <a:r>
              <a:rPr dirty="0"/>
              <a:t>: the circuit with the </a:t>
            </a:r>
            <a:r>
              <a:rPr b="1" dirty="0"/>
              <a:t>largest</a:t>
            </a:r>
            <a:r>
              <a:rPr dirty="0"/>
              <a:t> number of gates in the design space</a:t>
            </a:r>
          </a:p>
          <a:p>
            <a:pPr lvl="1">
              <a:buSzPct val="122000"/>
            </a:pPr>
            <a:r>
              <a:rPr dirty="0"/>
              <a:t>Example: </a:t>
            </a:r>
            <a:r>
              <a:rPr dirty="0" err="1"/>
              <a:t>SuperCircuit</a:t>
            </a:r>
            <a:r>
              <a:rPr dirty="0"/>
              <a:t> in U3+CU3 space</a:t>
            </a:r>
          </a:p>
          <a:p>
            <a:endParaRPr dirty="0"/>
          </a:p>
          <a:p>
            <a:endParaRPr dirty="0"/>
          </a:p>
          <a:p>
            <a:endParaRPr dirty="0"/>
          </a:p>
          <a:p>
            <a:r>
              <a:rPr dirty="0"/>
              <a:t>Each candidate circuit in the design space (called </a:t>
            </a:r>
            <a:r>
              <a:rPr dirty="0" err="1"/>
              <a:t>SubCircuit</a:t>
            </a:r>
            <a:r>
              <a:rPr dirty="0"/>
              <a:t>) is a </a:t>
            </a:r>
            <a:r>
              <a:rPr b="1" dirty="0"/>
              <a:t>subset</a:t>
            </a:r>
            <a:r>
              <a:rPr dirty="0"/>
              <a:t> of the </a:t>
            </a:r>
            <a:r>
              <a:rPr dirty="0" err="1"/>
              <a:t>SuperCircuit</a:t>
            </a:r>
            <a:endParaRPr dirty="0"/>
          </a:p>
        </p:txBody>
      </p:sp>
      <p:grpSp>
        <p:nvGrpSpPr>
          <p:cNvPr id="2008" name="Group"/>
          <p:cNvGrpSpPr/>
          <p:nvPr/>
        </p:nvGrpSpPr>
        <p:grpSpPr>
          <a:xfrm>
            <a:off x="9406138" y="6778274"/>
            <a:ext cx="5571723" cy="2586259"/>
            <a:chOff x="0" y="0"/>
            <a:chExt cx="5571722" cy="2586258"/>
          </a:xfrm>
        </p:grpSpPr>
        <p:sp>
          <p:nvSpPr>
            <p:cNvPr id="1980"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1"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2"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3"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1984" name="1"/>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1985"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6"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7"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8"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1989" name="2"/>
            <p:cNvSpPr/>
            <p:nvPr/>
          </p:nvSpPr>
          <p:spPr>
            <a:xfrm>
              <a:off x="1335671"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1990" name="3"/>
            <p:cNvSpPr/>
            <p:nvPr/>
          </p:nvSpPr>
          <p:spPr>
            <a:xfrm>
              <a:off x="1335671" y="1335911"/>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1991" name="4"/>
            <p:cNvSpPr/>
            <p:nvPr/>
          </p:nvSpPr>
          <p:spPr>
            <a:xfrm>
              <a:off x="1335671" y="2003866"/>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1995" name="Group"/>
            <p:cNvGrpSpPr/>
            <p:nvPr/>
          </p:nvGrpSpPr>
          <p:grpSpPr>
            <a:xfrm>
              <a:off x="2548458" y="186852"/>
              <a:ext cx="751435" cy="1063781"/>
              <a:chOff x="0" y="0"/>
              <a:chExt cx="751434" cy="1063779"/>
            </a:xfrm>
          </p:grpSpPr>
          <p:sp>
            <p:nvSpPr>
              <p:cNvPr id="1992"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19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1999" name="Group"/>
            <p:cNvGrpSpPr/>
            <p:nvPr/>
          </p:nvGrpSpPr>
          <p:grpSpPr>
            <a:xfrm>
              <a:off x="3133146" y="845379"/>
              <a:ext cx="751435" cy="1063781"/>
              <a:chOff x="0" y="0"/>
              <a:chExt cx="751434" cy="1063779"/>
            </a:xfrm>
          </p:grpSpPr>
          <p:sp>
            <p:nvSpPr>
              <p:cNvPr id="1996"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19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19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03" name="Group"/>
            <p:cNvGrpSpPr/>
            <p:nvPr/>
          </p:nvGrpSpPr>
          <p:grpSpPr>
            <a:xfrm>
              <a:off x="3717835" y="1510386"/>
              <a:ext cx="751435" cy="1063781"/>
              <a:chOff x="0" y="0"/>
              <a:chExt cx="751434" cy="1063779"/>
            </a:xfrm>
          </p:grpSpPr>
          <p:sp>
            <p:nvSpPr>
              <p:cNvPr id="2000"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200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0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07" name="Group"/>
            <p:cNvGrpSpPr/>
            <p:nvPr/>
          </p:nvGrpSpPr>
          <p:grpSpPr>
            <a:xfrm>
              <a:off x="4579429" y="3771"/>
              <a:ext cx="751435" cy="2397317"/>
              <a:chOff x="0" y="0"/>
              <a:chExt cx="751434" cy="2397315"/>
            </a:xfrm>
          </p:grpSpPr>
          <p:sp>
            <p:nvSpPr>
              <p:cNvPr id="2004"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200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0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031" name="Group"/>
          <p:cNvGrpSpPr/>
          <p:nvPr/>
        </p:nvGrpSpPr>
        <p:grpSpPr>
          <a:xfrm>
            <a:off x="2411883" y="10376549"/>
            <a:ext cx="5571724" cy="2509275"/>
            <a:chOff x="0" y="0"/>
            <a:chExt cx="5571722" cy="2509273"/>
          </a:xfrm>
        </p:grpSpPr>
        <p:sp>
          <p:nvSpPr>
            <p:cNvPr id="2009"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0"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1"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2"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13" name="⎥0〉"/>
            <p:cNvSpPr txBox="1"/>
            <p:nvPr/>
          </p:nvSpPr>
          <p:spPr>
            <a:xfrm>
              <a:off x="0" y="56740"/>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4" name="⎥0〉"/>
            <p:cNvSpPr txBox="1"/>
            <p:nvPr/>
          </p:nvSpPr>
          <p:spPr>
            <a:xfrm>
              <a:off x="0" y="724981"/>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5" name="⎥0〉"/>
            <p:cNvSpPr txBox="1"/>
            <p:nvPr/>
          </p:nvSpPr>
          <p:spPr>
            <a:xfrm>
              <a:off x="0" y="1393221"/>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6" name="⎥0〉"/>
            <p:cNvSpPr txBox="1"/>
            <p:nvPr/>
          </p:nvSpPr>
          <p:spPr>
            <a:xfrm>
              <a:off x="0" y="2047908"/>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17" name="2"/>
            <p:cNvSpPr/>
            <p:nvPr/>
          </p:nvSpPr>
          <p:spPr>
            <a:xfrm>
              <a:off x="1335670" y="664183"/>
              <a:ext cx="751436"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018" name="3"/>
            <p:cNvSpPr/>
            <p:nvPr/>
          </p:nvSpPr>
          <p:spPr>
            <a:xfrm>
              <a:off x="1335670" y="1332139"/>
              <a:ext cx="751436"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grpSp>
          <p:nvGrpSpPr>
            <p:cNvPr id="2022" name="Group"/>
            <p:cNvGrpSpPr/>
            <p:nvPr/>
          </p:nvGrpSpPr>
          <p:grpSpPr>
            <a:xfrm>
              <a:off x="2548458" y="183080"/>
              <a:ext cx="751435" cy="1063780"/>
              <a:chOff x="0" y="0"/>
              <a:chExt cx="751434" cy="1063779"/>
            </a:xfrm>
          </p:grpSpPr>
          <p:sp>
            <p:nvSpPr>
              <p:cNvPr id="2019"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202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2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26" name="Group"/>
            <p:cNvGrpSpPr/>
            <p:nvPr/>
          </p:nvGrpSpPr>
          <p:grpSpPr>
            <a:xfrm>
              <a:off x="3133146" y="841607"/>
              <a:ext cx="751435" cy="1063781"/>
              <a:chOff x="0" y="0"/>
              <a:chExt cx="751434" cy="1063779"/>
            </a:xfrm>
          </p:grpSpPr>
          <p:sp>
            <p:nvSpPr>
              <p:cNvPr id="2023"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202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2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30" name="Group"/>
            <p:cNvGrpSpPr/>
            <p:nvPr/>
          </p:nvGrpSpPr>
          <p:grpSpPr>
            <a:xfrm>
              <a:off x="4579429" y="0"/>
              <a:ext cx="751435" cy="2397316"/>
              <a:chOff x="0" y="0"/>
              <a:chExt cx="751434" cy="2397315"/>
            </a:xfrm>
          </p:grpSpPr>
          <p:sp>
            <p:nvSpPr>
              <p:cNvPr id="2027"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202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2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057" name="Group"/>
          <p:cNvGrpSpPr/>
          <p:nvPr/>
        </p:nvGrpSpPr>
        <p:grpSpPr>
          <a:xfrm>
            <a:off x="9406138" y="10372777"/>
            <a:ext cx="5571723" cy="2574167"/>
            <a:chOff x="0" y="0"/>
            <a:chExt cx="5571722" cy="2574166"/>
          </a:xfrm>
        </p:grpSpPr>
        <p:sp>
          <p:nvSpPr>
            <p:cNvPr id="2032"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3"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4"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5"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36" name="1"/>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2037"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38"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39"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40"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2044" name="Group"/>
            <p:cNvGrpSpPr/>
            <p:nvPr/>
          </p:nvGrpSpPr>
          <p:grpSpPr>
            <a:xfrm>
              <a:off x="2548458" y="186852"/>
              <a:ext cx="751435" cy="1063781"/>
              <a:chOff x="0" y="0"/>
              <a:chExt cx="751434" cy="1063779"/>
            </a:xfrm>
          </p:grpSpPr>
          <p:sp>
            <p:nvSpPr>
              <p:cNvPr id="2041"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20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48" name="Group"/>
            <p:cNvGrpSpPr/>
            <p:nvPr/>
          </p:nvGrpSpPr>
          <p:grpSpPr>
            <a:xfrm>
              <a:off x="3133146" y="845379"/>
              <a:ext cx="751435" cy="1063781"/>
              <a:chOff x="0" y="0"/>
              <a:chExt cx="751434" cy="1063779"/>
            </a:xfrm>
          </p:grpSpPr>
          <p:sp>
            <p:nvSpPr>
              <p:cNvPr id="2045" name="6"/>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6</a:t>
                </a:r>
              </a:p>
            </p:txBody>
          </p:sp>
          <p:sp>
            <p:nvSpPr>
              <p:cNvPr id="20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52" name="Group"/>
            <p:cNvGrpSpPr/>
            <p:nvPr/>
          </p:nvGrpSpPr>
          <p:grpSpPr>
            <a:xfrm>
              <a:off x="3717835" y="1510386"/>
              <a:ext cx="751435" cy="1063781"/>
              <a:chOff x="0" y="0"/>
              <a:chExt cx="751434" cy="1063779"/>
            </a:xfrm>
          </p:grpSpPr>
          <p:sp>
            <p:nvSpPr>
              <p:cNvPr id="2049"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20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56" name="Group"/>
            <p:cNvGrpSpPr/>
            <p:nvPr/>
          </p:nvGrpSpPr>
          <p:grpSpPr>
            <a:xfrm>
              <a:off x="4579429" y="3771"/>
              <a:ext cx="751435" cy="2397317"/>
              <a:chOff x="0" y="0"/>
              <a:chExt cx="751434" cy="2397315"/>
            </a:xfrm>
          </p:grpSpPr>
          <p:sp>
            <p:nvSpPr>
              <p:cNvPr id="2053" name="8"/>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8</a:t>
                </a:r>
              </a:p>
            </p:txBody>
          </p:sp>
          <p:sp>
            <p:nvSpPr>
              <p:cNvPr id="2054"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55"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077" name="Group"/>
          <p:cNvGrpSpPr/>
          <p:nvPr/>
        </p:nvGrpSpPr>
        <p:grpSpPr>
          <a:xfrm>
            <a:off x="16847077" y="10559629"/>
            <a:ext cx="5125039" cy="3365512"/>
            <a:chOff x="446684" y="126339"/>
            <a:chExt cx="5125038" cy="3365510"/>
          </a:xfrm>
        </p:grpSpPr>
        <p:sp>
          <p:nvSpPr>
            <p:cNvPr id="2058" name="Line"/>
            <p:cNvSpPr/>
            <p:nvPr/>
          </p:nvSpPr>
          <p:spPr>
            <a:xfrm>
              <a:off x="822676" y="230682"/>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59" name="Line"/>
            <p:cNvSpPr/>
            <p:nvPr/>
          </p:nvSpPr>
          <p:spPr>
            <a:xfrm>
              <a:off x="822676" y="8989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60" name="Line"/>
            <p:cNvSpPr/>
            <p:nvPr/>
          </p:nvSpPr>
          <p:spPr>
            <a:xfrm>
              <a:off x="822676" y="156716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61" name="Line"/>
            <p:cNvSpPr/>
            <p:nvPr/>
          </p:nvSpPr>
          <p:spPr>
            <a:xfrm>
              <a:off x="822676" y="223540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2062" name="⎥0〉"/>
            <p:cNvSpPr/>
            <p:nvPr/>
          </p:nvSpPr>
          <p:spPr>
            <a:xfrm>
              <a:off x="446684" y="2306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3" name="⎥0〉"/>
            <p:cNvSpPr/>
            <p:nvPr/>
          </p:nvSpPr>
          <p:spPr>
            <a:xfrm>
              <a:off x="446684" y="89892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4" name="⎥0〉"/>
            <p:cNvSpPr/>
            <p:nvPr/>
          </p:nvSpPr>
          <p:spPr>
            <a:xfrm>
              <a:off x="446684" y="156716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5" name="⎥0〉"/>
            <p:cNvSpPr/>
            <p:nvPr/>
          </p:nvSpPr>
          <p:spPr>
            <a:xfrm>
              <a:off x="446684" y="2221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2066" name="2"/>
            <p:cNvSpPr/>
            <p:nvPr/>
          </p:nvSpPr>
          <p:spPr>
            <a:xfrm>
              <a:off x="1335671" y="607442"/>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067" name="3"/>
            <p:cNvSpPr/>
            <p:nvPr/>
          </p:nvSpPr>
          <p:spPr>
            <a:xfrm>
              <a:off x="1335671" y="1275398"/>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2068" name="4"/>
            <p:cNvSpPr/>
            <p:nvPr/>
          </p:nvSpPr>
          <p:spPr>
            <a:xfrm>
              <a:off x="1335671" y="1943353"/>
              <a:ext cx="751435" cy="582393"/>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2072" name="Group"/>
            <p:cNvGrpSpPr/>
            <p:nvPr/>
          </p:nvGrpSpPr>
          <p:grpSpPr>
            <a:xfrm>
              <a:off x="2548458" y="126339"/>
              <a:ext cx="751435" cy="1063781"/>
              <a:chOff x="0" y="0"/>
              <a:chExt cx="751434" cy="1063779"/>
            </a:xfrm>
          </p:grpSpPr>
          <p:sp>
            <p:nvSpPr>
              <p:cNvPr id="2069" name="5"/>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5</a:t>
                </a:r>
              </a:p>
            </p:txBody>
          </p:sp>
          <p:sp>
            <p:nvSpPr>
              <p:cNvPr id="207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7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076" name="Group"/>
            <p:cNvGrpSpPr/>
            <p:nvPr/>
          </p:nvGrpSpPr>
          <p:grpSpPr>
            <a:xfrm>
              <a:off x="3717835" y="1449873"/>
              <a:ext cx="751435" cy="1063781"/>
              <a:chOff x="0" y="0"/>
              <a:chExt cx="751434" cy="1063779"/>
            </a:xfrm>
          </p:grpSpPr>
          <p:sp>
            <p:nvSpPr>
              <p:cNvPr id="2073" name="7"/>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7</a:t>
                </a:r>
              </a:p>
            </p:txBody>
          </p:sp>
          <p:sp>
            <p:nvSpPr>
              <p:cNvPr id="207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07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157F-7903-462A-67F6-C3B26019ECA5}"/>
              </a:ext>
            </a:extLst>
          </p:cNvPr>
          <p:cNvSpPr>
            <a:spLocks noGrp="1"/>
          </p:cNvSpPr>
          <p:nvPr>
            <p:ph type="title"/>
          </p:nvPr>
        </p:nvSpPr>
        <p:spPr>
          <a:xfrm>
            <a:off x="1218959" y="13800"/>
            <a:ext cx="21944882" cy="2309066"/>
          </a:xfrm>
        </p:spPr>
        <p:txBody>
          <a:bodyPr/>
          <a:lstStyle/>
          <a:p>
            <a:r>
              <a:rPr lang="en-US" dirty="0"/>
              <a:t>A Large Gap between Powerful Quantum Algorithms and Current Devices</a:t>
            </a:r>
          </a:p>
        </p:txBody>
      </p:sp>
      <p:sp>
        <p:nvSpPr>
          <p:cNvPr id="3" name="Text Placeholder 2">
            <a:extLst>
              <a:ext uri="{FF2B5EF4-FFF2-40B4-BE49-F238E27FC236}">
                <a16:creationId xmlns:a16="http://schemas.microsoft.com/office/drawing/2014/main" id="{3C98C4D5-C596-E0E0-9933-A23B2FEDFEAE}"/>
              </a:ext>
            </a:extLst>
          </p:cNvPr>
          <p:cNvSpPr>
            <a:spLocks noGrp="1"/>
          </p:cNvSpPr>
          <p:nvPr>
            <p:ph type="body" idx="1"/>
          </p:nvPr>
        </p:nvSpPr>
        <p:spPr/>
        <p:txBody>
          <a:bodyPr/>
          <a:lstStyle/>
          <a:p>
            <a:r>
              <a:rPr lang="en-US" dirty="0"/>
              <a:t>Close the gap with </a:t>
            </a:r>
            <a:r>
              <a:rPr lang="en-US" b="1" dirty="0"/>
              <a:t>machine learning </a:t>
            </a:r>
            <a:r>
              <a:rPr lang="en-US" dirty="0"/>
              <a:t>and </a:t>
            </a:r>
            <a:r>
              <a:rPr lang="en-US" b="1" dirty="0"/>
              <a:t>hardware-aware algorithm design</a:t>
            </a:r>
          </a:p>
        </p:txBody>
      </p:sp>
      <p:pic>
        <p:nvPicPr>
          <p:cNvPr id="4" name="Picture 3">
            <a:extLst>
              <a:ext uri="{FF2B5EF4-FFF2-40B4-BE49-F238E27FC236}">
                <a16:creationId xmlns:a16="http://schemas.microsoft.com/office/drawing/2014/main" id="{49A86C38-CCA6-8FE9-72CB-0D2912962464}"/>
              </a:ext>
            </a:extLst>
          </p:cNvPr>
          <p:cNvPicPr>
            <a:picLocks noChangeAspect="1"/>
          </p:cNvPicPr>
          <p:nvPr/>
        </p:nvPicPr>
        <p:blipFill>
          <a:blip r:embed="rId3"/>
          <a:stretch>
            <a:fillRect/>
          </a:stretch>
        </p:blipFill>
        <p:spPr>
          <a:xfrm>
            <a:off x="4866898" y="3437649"/>
            <a:ext cx="14567155" cy="9430085"/>
          </a:xfrm>
          <a:prstGeom prst="rect">
            <a:avLst/>
          </a:prstGeom>
        </p:spPr>
      </p:pic>
      <p:sp>
        <p:nvSpPr>
          <p:cNvPr id="6" name="TextBox 5">
            <a:extLst>
              <a:ext uri="{FF2B5EF4-FFF2-40B4-BE49-F238E27FC236}">
                <a16:creationId xmlns:a16="http://schemas.microsoft.com/office/drawing/2014/main" id="{1832D090-4404-6406-B665-921FDC2E8A4D}"/>
              </a:ext>
            </a:extLst>
          </p:cNvPr>
          <p:cNvSpPr txBox="1"/>
          <p:nvPr/>
        </p:nvSpPr>
        <p:spPr>
          <a:xfrm>
            <a:off x="2709110" y="13084869"/>
            <a:ext cx="16724943" cy="494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400" dirty="0"/>
              <a:t>Fred Chong, https://</a:t>
            </a:r>
            <a:r>
              <a:rPr lang="en-US" sz="2400" dirty="0" err="1"/>
              <a:t>indico.fnal.gov</a:t>
            </a:r>
            <a:r>
              <a:rPr lang="en-US" sz="2400" dirty="0"/>
              <a:t>/event/47147/attachments/138920/174186/Chong-JTFI-2021.pdf18.pdf</a:t>
            </a:r>
          </a:p>
        </p:txBody>
      </p:sp>
    </p:spTree>
    <p:extLst>
      <p:ext uri="{BB962C8B-B14F-4D97-AF65-F5344CB8AC3E}">
        <p14:creationId xmlns:p14="http://schemas.microsoft.com/office/powerpoint/2010/main" val="14883668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7" name="SuperCircuit Construction"/>
          <p:cNvSpPr txBox="1">
            <a:spLocks noGrp="1"/>
          </p:cNvSpPr>
          <p:nvPr>
            <p:ph type="title"/>
          </p:nvPr>
        </p:nvSpPr>
        <p:spPr>
          <a:prstGeom prst="rect">
            <a:avLst/>
          </a:prstGeom>
        </p:spPr>
        <p:txBody>
          <a:bodyPr/>
          <a:lstStyle/>
          <a:p>
            <a:r>
              <a:t>SuperCircuit Construction</a:t>
            </a:r>
          </a:p>
        </p:txBody>
      </p:sp>
      <p:sp>
        <p:nvSpPr>
          <p:cNvPr id="2088" name="Why use a SuperCircuit?…"/>
          <p:cNvSpPr txBox="1">
            <a:spLocks noGrp="1"/>
          </p:cNvSpPr>
          <p:nvPr>
            <p:ph type="body" idx="1"/>
          </p:nvPr>
        </p:nvSpPr>
        <p:spPr>
          <a:xfrm>
            <a:off x="1218959" y="2540000"/>
            <a:ext cx="21944882" cy="9827840"/>
          </a:xfrm>
          <a:prstGeom prst="rect">
            <a:avLst/>
          </a:prstGeom>
        </p:spPr>
        <p:txBody>
          <a:bodyPr/>
          <a:lstStyle/>
          <a:p>
            <a:r>
              <a:rPr dirty="0"/>
              <a:t>Why use a </a:t>
            </a:r>
            <a:r>
              <a:rPr dirty="0" err="1"/>
              <a:t>SuperCircuit</a:t>
            </a:r>
            <a:r>
              <a:rPr dirty="0"/>
              <a:t>?</a:t>
            </a:r>
          </a:p>
          <a:p>
            <a:pPr lvl="1">
              <a:buSzPct val="122000"/>
            </a:pPr>
            <a:r>
              <a:rPr lang="en-US" dirty="0"/>
              <a:t>E</a:t>
            </a:r>
            <a:r>
              <a:rPr dirty="0"/>
              <a:t>nables </a:t>
            </a:r>
            <a:r>
              <a:rPr b="1" dirty="0"/>
              <a:t>efficient</a:t>
            </a:r>
            <a:r>
              <a:rPr dirty="0"/>
              <a:t> search of architecture candidates with</a:t>
            </a:r>
            <a:r>
              <a:rPr lang="en-US" dirty="0"/>
              <a:t>out</a:t>
            </a:r>
            <a:r>
              <a:rPr dirty="0"/>
              <a:t> training each</a:t>
            </a:r>
          </a:p>
          <a:p>
            <a:pPr lvl="1">
              <a:buSzPct val="122000"/>
            </a:pPr>
            <a:r>
              <a:rPr dirty="0" err="1"/>
              <a:t>SubCircuit</a:t>
            </a:r>
            <a:r>
              <a:rPr dirty="0"/>
              <a:t> inherit</a:t>
            </a:r>
            <a:r>
              <a:rPr lang="en-US" dirty="0"/>
              <a:t>s</a:t>
            </a:r>
            <a:r>
              <a:rPr dirty="0"/>
              <a:t> parameters from </a:t>
            </a:r>
            <a:r>
              <a:rPr dirty="0" err="1"/>
              <a:t>SuperCircuit</a:t>
            </a:r>
            <a:endParaRPr lang="en-US" dirty="0"/>
          </a:p>
          <a:p>
            <a:pPr lvl="1">
              <a:buSzPct val="122000"/>
            </a:pPr>
            <a:r>
              <a:rPr lang="en-US" dirty="0"/>
              <a:t>With </a:t>
            </a:r>
            <a:r>
              <a:rPr lang="en-US" b="1" dirty="0"/>
              <a:t>inherited</a:t>
            </a:r>
            <a:r>
              <a:rPr lang="en-US" dirty="0"/>
              <a:t> parameters, we find some good </a:t>
            </a:r>
            <a:r>
              <a:rPr lang="en-US" dirty="0" err="1"/>
              <a:t>SubCircuits</a:t>
            </a:r>
            <a:r>
              <a:rPr lang="en-US" dirty="0"/>
              <a:t>, we find that they are </a:t>
            </a:r>
            <a:r>
              <a:rPr lang="en-US" b="1" dirty="0"/>
              <a:t>also good </a:t>
            </a:r>
            <a:r>
              <a:rPr lang="en-US" b="1" dirty="0" err="1"/>
              <a:t>SubCircuits</a:t>
            </a:r>
            <a:r>
              <a:rPr lang="en-US" dirty="0"/>
              <a:t> with parameters </a:t>
            </a:r>
            <a:r>
              <a:rPr lang="en-US" b="1" dirty="0"/>
              <a:t>trained from-scratch </a:t>
            </a:r>
            <a:r>
              <a:rPr lang="en-US" dirty="0"/>
              <a:t>individually</a:t>
            </a:r>
          </a:p>
        </p:txBody>
      </p:sp>
      <p:sp>
        <p:nvSpPr>
          <p:cNvPr id="208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3" name="SuperCircuit Training"/>
          <p:cNvSpPr txBox="1">
            <a:spLocks noGrp="1"/>
          </p:cNvSpPr>
          <p:nvPr>
            <p:ph type="title"/>
          </p:nvPr>
        </p:nvSpPr>
        <p:spPr>
          <a:prstGeom prst="rect">
            <a:avLst/>
          </a:prstGeom>
        </p:spPr>
        <p:txBody>
          <a:bodyPr/>
          <a:lstStyle/>
          <a:p>
            <a:r>
              <a:t>SuperCircuit Training</a:t>
            </a:r>
          </a:p>
        </p:txBody>
      </p:sp>
      <p:sp>
        <p:nvSpPr>
          <p:cNvPr id="2094" name="In one SuperCircuit Training step:…"/>
          <p:cNvSpPr txBox="1">
            <a:spLocks noGrp="1"/>
          </p:cNvSpPr>
          <p:nvPr>
            <p:ph type="body" idx="1"/>
          </p:nvPr>
        </p:nvSpPr>
        <p:spPr>
          <a:xfrm>
            <a:off x="1218959" y="2540000"/>
            <a:ext cx="21944882" cy="9827840"/>
          </a:xfrm>
          <a:prstGeom prst="rect">
            <a:avLst/>
          </a:prstGeom>
        </p:spPr>
        <p:txBody>
          <a:bodyPr/>
          <a:lstStyle/>
          <a:p>
            <a:r>
              <a:t>In one SuperCircuit Training step:</a:t>
            </a:r>
          </a:p>
          <a:p>
            <a:pPr lvl="1">
              <a:buSzPct val="122000"/>
            </a:pPr>
            <a:r>
              <a:t>Sample a gate subset of SuperCircuit (a SubCircuit)</a:t>
            </a:r>
          </a:p>
          <a:p>
            <a:pPr lvl="2">
              <a:buSzPct val="122000"/>
            </a:pPr>
            <a:r>
              <a:t>Front Sampling and Restricted Sampling</a:t>
            </a:r>
          </a:p>
          <a:p>
            <a:pPr lvl="1">
              <a:buSzPct val="122000"/>
            </a:pPr>
            <a:r>
              <a:t>Only use the subset to perform the task and updates the parameters in the subset</a:t>
            </a:r>
          </a:p>
          <a:p>
            <a:pPr lvl="1">
              <a:buSzPct val="122000"/>
            </a:pPr>
            <a:r>
              <a:t>Parameter updates are cumulative across steps</a:t>
            </a:r>
          </a:p>
        </p:txBody>
      </p:sp>
      <p:sp>
        <p:nvSpPr>
          <p:cNvPr id="20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51</a:t>
            </a:fld>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1" name="Front Sampling"/>
          <p:cNvSpPr txBox="1">
            <a:spLocks noGrp="1"/>
          </p:cNvSpPr>
          <p:nvPr>
            <p:ph type="title"/>
          </p:nvPr>
        </p:nvSpPr>
        <p:spPr>
          <a:prstGeom prst="rect">
            <a:avLst/>
          </a:prstGeom>
        </p:spPr>
        <p:txBody>
          <a:bodyPr/>
          <a:lstStyle/>
          <a:p>
            <a:r>
              <a:t>Front Sampling</a:t>
            </a:r>
          </a:p>
        </p:txBody>
      </p:sp>
      <p:sp>
        <p:nvSpPr>
          <p:cNvPr id="2112" name="During sampling, we first sample total number of blocks, then sample gates within each block…"/>
          <p:cNvSpPr txBox="1">
            <a:spLocks noGrp="1"/>
          </p:cNvSpPr>
          <p:nvPr>
            <p:ph type="body" sz="half" idx="1"/>
          </p:nvPr>
        </p:nvSpPr>
        <p:spPr>
          <a:xfrm>
            <a:off x="1218959" y="2540000"/>
            <a:ext cx="21944882" cy="3773005"/>
          </a:xfrm>
          <a:prstGeom prst="rect">
            <a:avLst/>
          </a:prstGeom>
        </p:spPr>
        <p:txBody>
          <a:bodyPr/>
          <a:lstStyle/>
          <a:p>
            <a:r>
              <a:t>During sampling, we first sample total number of blocks, then sample gates within each block</a:t>
            </a:r>
          </a:p>
          <a:p>
            <a:pPr lvl="1">
              <a:buSzPct val="122000"/>
            </a:pPr>
            <a:r>
              <a:t>Front sampling: Only the </a:t>
            </a:r>
            <a:r>
              <a:rPr b="1"/>
              <a:t>front </a:t>
            </a:r>
            <a:r>
              <a:t>several blocks and </a:t>
            </a:r>
            <a:r>
              <a:rPr b="1"/>
              <a:t>front</a:t>
            </a:r>
            <a:r>
              <a:t> several gates can be sampled to make SuperCircuit training more stable</a:t>
            </a:r>
          </a:p>
        </p:txBody>
      </p:sp>
      <p:sp>
        <p:nvSpPr>
          <p:cNvPr id="21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52</a:t>
            </a:fld>
            <a:endParaRPr/>
          </a:p>
        </p:txBody>
      </p:sp>
      <p:sp>
        <p:nvSpPr>
          <p:cNvPr id="2114"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15"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16"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117"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118"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119"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120"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121"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122"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123"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144" name="Group"/>
          <p:cNvGrpSpPr/>
          <p:nvPr/>
        </p:nvGrpSpPr>
        <p:grpSpPr>
          <a:xfrm>
            <a:off x="7193015" y="6320167"/>
            <a:ext cx="3995193" cy="2586260"/>
            <a:chOff x="0" y="0"/>
            <a:chExt cx="3995192" cy="2586258"/>
          </a:xfrm>
        </p:grpSpPr>
        <p:sp>
          <p:nvSpPr>
            <p:cNvPr id="2124" name="1"/>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2125" name="2"/>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126" name="3"/>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2127" name="4"/>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2131" name="Group"/>
            <p:cNvGrpSpPr/>
            <p:nvPr/>
          </p:nvGrpSpPr>
          <p:grpSpPr>
            <a:xfrm>
              <a:off x="1212787" y="186852"/>
              <a:ext cx="751435" cy="1063781"/>
              <a:chOff x="0" y="0"/>
              <a:chExt cx="751434" cy="1063779"/>
            </a:xfrm>
          </p:grpSpPr>
          <p:sp>
            <p:nvSpPr>
              <p:cNvPr id="2128" name="1"/>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21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135" name="Group"/>
            <p:cNvGrpSpPr/>
            <p:nvPr/>
          </p:nvGrpSpPr>
          <p:grpSpPr>
            <a:xfrm>
              <a:off x="1797475" y="845379"/>
              <a:ext cx="751435" cy="1063781"/>
              <a:chOff x="0" y="0"/>
              <a:chExt cx="751434" cy="1063779"/>
            </a:xfrm>
          </p:grpSpPr>
          <p:sp>
            <p:nvSpPr>
              <p:cNvPr id="2132" name="2"/>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1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139" name="Group"/>
            <p:cNvGrpSpPr/>
            <p:nvPr/>
          </p:nvGrpSpPr>
          <p:grpSpPr>
            <a:xfrm>
              <a:off x="2382163" y="1510386"/>
              <a:ext cx="751435" cy="1063781"/>
              <a:chOff x="0" y="0"/>
              <a:chExt cx="751434" cy="1063779"/>
            </a:xfrm>
          </p:grpSpPr>
          <p:sp>
            <p:nvSpPr>
              <p:cNvPr id="2136" name="3"/>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2137"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38"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143" name="Group"/>
            <p:cNvGrpSpPr/>
            <p:nvPr/>
          </p:nvGrpSpPr>
          <p:grpSpPr>
            <a:xfrm>
              <a:off x="3243758" y="3771"/>
              <a:ext cx="751435" cy="2397317"/>
              <a:chOff x="0" y="0"/>
              <a:chExt cx="751434" cy="2397315"/>
            </a:xfrm>
          </p:grpSpPr>
          <p:sp>
            <p:nvSpPr>
              <p:cNvPr id="2140" name="4"/>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sp>
            <p:nvSpPr>
              <p:cNvPr id="2141"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42"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165" name="Group"/>
          <p:cNvGrpSpPr/>
          <p:nvPr/>
        </p:nvGrpSpPr>
        <p:grpSpPr>
          <a:xfrm>
            <a:off x="13784039" y="6320167"/>
            <a:ext cx="3995193" cy="2586260"/>
            <a:chOff x="0" y="0"/>
            <a:chExt cx="3995192" cy="2586258"/>
          </a:xfrm>
        </p:grpSpPr>
        <p:sp>
          <p:nvSpPr>
            <p:cNvPr id="2145" name="1"/>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2146" name="2"/>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147" name="3"/>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2148" name="4"/>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grpSp>
          <p:nvGrpSpPr>
            <p:cNvPr id="2152" name="Group"/>
            <p:cNvGrpSpPr/>
            <p:nvPr/>
          </p:nvGrpSpPr>
          <p:grpSpPr>
            <a:xfrm>
              <a:off x="1212787" y="186852"/>
              <a:ext cx="751435" cy="1063781"/>
              <a:chOff x="0" y="0"/>
              <a:chExt cx="751434" cy="1063779"/>
            </a:xfrm>
          </p:grpSpPr>
          <p:sp>
            <p:nvSpPr>
              <p:cNvPr id="2149" name="1"/>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1</a:t>
                </a:r>
              </a:p>
            </p:txBody>
          </p:sp>
          <p:sp>
            <p:nvSpPr>
              <p:cNvPr id="21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156" name="Group"/>
            <p:cNvGrpSpPr/>
            <p:nvPr/>
          </p:nvGrpSpPr>
          <p:grpSpPr>
            <a:xfrm>
              <a:off x="1797475" y="845379"/>
              <a:ext cx="751435" cy="1063781"/>
              <a:chOff x="0" y="0"/>
              <a:chExt cx="751434" cy="1063779"/>
            </a:xfrm>
          </p:grpSpPr>
          <p:sp>
            <p:nvSpPr>
              <p:cNvPr id="2153" name="2"/>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2</a:t>
                </a:r>
              </a:p>
            </p:txBody>
          </p:sp>
          <p:sp>
            <p:nvSpPr>
              <p:cNvPr id="21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160" name="Group"/>
            <p:cNvGrpSpPr/>
            <p:nvPr/>
          </p:nvGrpSpPr>
          <p:grpSpPr>
            <a:xfrm>
              <a:off x="2382163" y="1510386"/>
              <a:ext cx="751435" cy="1063781"/>
              <a:chOff x="0" y="0"/>
              <a:chExt cx="751434" cy="1063779"/>
            </a:xfrm>
          </p:grpSpPr>
          <p:sp>
            <p:nvSpPr>
              <p:cNvPr id="2157" name="3"/>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3</a:t>
                </a:r>
              </a:p>
            </p:txBody>
          </p:sp>
          <p:sp>
            <p:nvSpPr>
              <p:cNvPr id="21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164" name="Group"/>
            <p:cNvGrpSpPr/>
            <p:nvPr/>
          </p:nvGrpSpPr>
          <p:grpSpPr>
            <a:xfrm>
              <a:off x="3243758" y="3771"/>
              <a:ext cx="751435" cy="2397317"/>
              <a:chOff x="0" y="0"/>
              <a:chExt cx="751434" cy="2397315"/>
            </a:xfrm>
          </p:grpSpPr>
          <p:sp>
            <p:nvSpPr>
              <p:cNvPr id="2161" name="4"/>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4</a:t>
                </a:r>
              </a:p>
            </p:txBody>
          </p:sp>
          <p:sp>
            <p:nvSpPr>
              <p:cNvPr id="2162"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63"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166"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167"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168"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
        <p:nvSpPr>
          <p:cNvPr id="2169" name="Rounded Rectangle"/>
          <p:cNvSpPr/>
          <p:nvPr/>
        </p:nvSpPr>
        <p:spPr>
          <a:xfrm>
            <a:off x="7075562" y="6262339"/>
            <a:ext cx="984863" cy="1351183"/>
          </a:xfrm>
          <a:prstGeom prst="roundRect">
            <a:avLst>
              <a:gd name="adj" fmla="val 19343"/>
            </a:avLst>
          </a:prstGeom>
          <a:ln w="38100">
            <a:solidFill>
              <a:srgbClr val="00AEBB"/>
            </a:solidFill>
            <a:prstDash val="sysDot"/>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70" name="Rounded Rectangle"/>
          <p:cNvSpPr/>
          <p:nvPr/>
        </p:nvSpPr>
        <p:spPr>
          <a:xfrm>
            <a:off x="8343148" y="6490825"/>
            <a:ext cx="1473104" cy="1799243"/>
          </a:xfrm>
          <a:prstGeom prst="roundRect">
            <a:avLst>
              <a:gd name="adj" fmla="val 12932"/>
            </a:avLst>
          </a:prstGeom>
          <a:ln w="38100">
            <a:solidFill>
              <a:srgbClr val="00AEBB"/>
            </a:solidFill>
            <a:prstDash val="sysDot"/>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71" name="Rounded Rectangle"/>
          <p:cNvSpPr/>
          <p:nvPr/>
        </p:nvSpPr>
        <p:spPr>
          <a:xfrm>
            <a:off x="14928329" y="6465425"/>
            <a:ext cx="2069764" cy="2478420"/>
          </a:xfrm>
          <a:prstGeom prst="roundRect">
            <a:avLst>
              <a:gd name="adj" fmla="val 9204"/>
            </a:avLst>
          </a:prstGeom>
          <a:ln w="38100">
            <a:solidFill>
              <a:srgbClr val="00AEBB"/>
            </a:solidFill>
            <a:prstDash val="sysDot"/>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72" name="Rounded Rectangle"/>
          <p:cNvSpPr/>
          <p:nvPr/>
        </p:nvSpPr>
        <p:spPr>
          <a:xfrm>
            <a:off x="13666494" y="6262339"/>
            <a:ext cx="984863" cy="690355"/>
          </a:xfrm>
          <a:prstGeom prst="roundRect">
            <a:avLst>
              <a:gd name="adj" fmla="val 27595"/>
            </a:avLst>
          </a:prstGeom>
          <a:ln w="38100">
            <a:solidFill>
              <a:srgbClr val="00AEBB"/>
            </a:solidFill>
            <a:prstDash val="sysDot"/>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73" name="Line"/>
          <p:cNvSpPr/>
          <p:nvPr/>
        </p:nvSpPr>
        <p:spPr>
          <a:xfrm flipH="1" flipV="1">
            <a:off x="6610416" y="5739850"/>
            <a:ext cx="1910698" cy="731075"/>
          </a:xfrm>
          <a:prstGeom prst="line">
            <a:avLst/>
          </a:prstGeom>
          <a:ln w="25400">
            <a:solidFill>
              <a:srgbClr val="00AEBB"/>
            </a:solidFill>
            <a:prstDash val="sysDot"/>
            <a:miter lim="400000"/>
            <a:head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174" name="Sample front gates"/>
          <p:cNvSpPr txBox="1"/>
          <p:nvPr/>
        </p:nvSpPr>
        <p:spPr>
          <a:xfrm>
            <a:off x="4999609" y="5332993"/>
            <a:ext cx="2694433"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solidFill>
                  <a:srgbClr val="00AEBB"/>
                </a:solidFill>
                <a:latin typeface="Helvetica Neue"/>
                <a:ea typeface="Helvetica Neue"/>
                <a:cs typeface="Helvetica Neue"/>
                <a:sym typeface="Helvetica Neue"/>
              </a:defRPr>
            </a:lvl1pPr>
          </a:lstStyle>
          <a:p>
            <a:r>
              <a:t>Sample front gates</a:t>
            </a:r>
          </a:p>
        </p:txBody>
      </p:sp>
      <p:sp>
        <p:nvSpPr>
          <p:cNvPr id="2175" name="Line"/>
          <p:cNvSpPr/>
          <p:nvPr/>
        </p:nvSpPr>
        <p:spPr>
          <a:xfrm flipH="1" flipV="1">
            <a:off x="6495959" y="5728470"/>
            <a:ext cx="568474" cy="568474"/>
          </a:xfrm>
          <a:prstGeom prst="line">
            <a:avLst/>
          </a:prstGeom>
          <a:ln w="25400">
            <a:solidFill>
              <a:srgbClr val="00AEBB"/>
            </a:solidFill>
            <a:prstDash val="sysDot"/>
            <a:miter lim="400000"/>
            <a:head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9" name="restricted_sampling.pdf" descr="restricted_sampling.pdf"/>
          <p:cNvPicPr>
            <a:picLocks noChangeAspect="1"/>
          </p:cNvPicPr>
          <p:nvPr/>
        </p:nvPicPr>
        <p:blipFill>
          <a:blip r:embed="rId3"/>
          <a:stretch>
            <a:fillRect/>
          </a:stretch>
        </p:blipFill>
        <p:spPr>
          <a:xfrm>
            <a:off x="5608214" y="5089107"/>
            <a:ext cx="12842941" cy="7769971"/>
          </a:xfrm>
          <a:prstGeom prst="rect">
            <a:avLst/>
          </a:prstGeom>
          <a:ln w="12700">
            <a:miter lim="400000"/>
          </a:ln>
        </p:spPr>
      </p:pic>
      <p:sp>
        <p:nvSpPr>
          <p:cNvPr id="2180" name="Restricted Sampling"/>
          <p:cNvSpPr txBox="1">
            <a:spLocks noGrp="1"/>
          </p:cNvSpPr>
          <p:nvPr>
            <p:ph type="title"/>
          </p:nvPr>
        </p:nvSpPr>
        <p:spPr>
          <a:prstGeom prst="rect">
            <a:avLst/>
          </a:prstGeom>
        </p:spPr>
        <p:txBody>
          <a:bodyPr/>
          <a:lstStyle/>
          <a:p>
            <a:r>
              <a:t>Restricted Sampling</a:t>
            </a:r>
          </a:p>
        </p:txBody>
      </p:sp>
      <p:sp>
        <p:nvSpPr>
          <p:cNvPr id="2181" name="Restricted Sampling:…"/>
          <p:cNvSpPr txBox="1">
            <a:spLocks noGrp="1"/>
          </p:cNvSpPr>
          <p:nvPr>
            <p:ph type="body" sz="half" idx="1"/>
          </p:nvPr>
        </p:nvSpPr>
        <p:spPr>
          <a:xfrm>
            <a:off x="1218959" y="2540000"/>
            <a:ext cx="21944882" cy="3773005"/>
          </a:xfrm>
          <a:prstGeom prst="rect">
            <a:avLst/>
          </a:prstGeom>
        </p:spPr>
        <p:txBody>
          <a:bodyPr/>
          <a:lstStyle/>
          <a:p>
            <a:r>
              <a:t>Restricted Sampling:</a:t>
            </a:r>
          </a:p>
          <a:p>
            <a:pPr lvl="1">
              <a:buSzPct val="122000"/>
            </a:pPr>
            <a:r>
              <a:t>Restrict the difference between SubCircuits of two consecutive steps</a:t>
            </a:r>
          </a:p>
          <a:p>
            <a:pPr lvl="1">
              <a:buSzPct val="122000"/>
            </a:pPr>
            <a:r>
              <a:t>For example: restrict to at most 4 different layers</a:t>
            </a:r>
          </a:p>
        </p:txBody>
      </p:sp>
      <p:sp>
        <p:nvSpPr>
          <p:cNvPr id="2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53</a:t>
            </a:fld>
            <a:endParaRPr/>
          </a:p>
        </p:txBody>
      </p:sp>
      <p:sp>
        <p:nvSpPr>
          <p:cNvPr id="2183" name="Rectangle"/>
          <p:cNvSpPr/>
          <p:nvPr/>
        </p:nvSpPr>
        <p:spPr>
          <a:xfrm>
            <a:off x="10526455" y="8103327"/>
            <a:ext cx="7805956" cy="4651343"/>
          </a:xfrm>
          <a:prstGeom prst="rect">
            <a:avLst/>
          </a:prstGeom>
          <a:solidFill>
            <a:srgbClr val="DDEDDD"/>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84" name="Rectangle"/>
          <p:cNvSpPr/>
          <p:nvPr/>
        </p:nvSpPr>
        <p:spPr>
          <a:xfrm>
            <a:off x="5824391" y="10723578"/>
            <a:ext cx="7805955" cy="2048558"/>
          </a:xfrm>
          <a:prstGeom prst="rect">
            <a:avLst/>
          </a:prstGeom>
          <a:solidFill>
            <a:srgbClr val="DDEDDD"/>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88" name="restricted_sampling.pdf" descr="restricted_sampling.pdf"/>
          <p:cNvPicPr>
            <a:picLocks noChangeAspect="1"/>
          </p:cNvPicPr>
          <p:nvPr/>
        </p:nvPicPr>
        <p:blipFill>
          <a:blip r:embed="rId3"/>
          <a:stretch>
            <a:fillRect/>
          </a:stretch>
        </p:blipFill>
        <p:spPr>
          <a:xfrm>
            <a:off x="5608214" y="5089107"/>
            <a:ext cx="12842941" cy="7769971"/>
          </a:xfrm>
          <a:prstGeom prst="rect">
            <a:avLst/>
          </a:prstGeom>
          <a:ln w="12700">
            <a:miter lim="400000"/>
          </a:ln>
        </p:spPr>
      </p:pic>
      <p:sp>
        <p:nvSpPr>
          <p:cNvPr id="2189" name="Restricted Sampling"/>
          <p:cNvSpPr txBox="1">
            <a:spLocks noGrp="1"/>
          </p:cNvSpPr>
          <p:nvPr>
            <p:ph type="title"/>
          </p:nvPr>
        </p:nvSpPr>
        <p:spPr>
          <a:prstGeom prst="rect">
            <a:avLst/>
          </a:prstGeom>
        </p:spPr>
        <p:txBody>
          <a:bodyPr/>
          <a:lstStyle/>
          <a:p>
            <a:r>
              <a:t>Restricted Sampling</a:t>
            </a:r>
          </a:p>
        </p:txBody>
      </p:sp>
      <p:sp>
        <p:nvSpPr>
          <p:cNvPr id="2190" name="Restricted Sampling:…"/>
          <p:cNvSpPr txBox="1">
            <a:spLocks noGrp="1"/>
          </p:cNvSpPr>
          <p:nvPr>
            <p:ph type="body" sz="half" idx="1"/>
          </p:nvPr>
        </p:nvSpPr>
        <p:spPr>
          <a:xfrm>
            <a:off x="1218959" y="2540000"/>
            <a:ext cx="21944882" cy="3773005"/>
          </a:xfrm>
          <a:prstGeom prst="rect">
            <a:avLst/>
          </a:prstGeom>
        </p:spPr>
        <p:txBody>
          <a:bodyPr/>
          <a:lstStyle/>
          <a:p>
            <a:r>
              <a:t>Restricted Sampling:</a:t>
            </a:r>
          </a:p>
          <a:p>
            <a:pPr lvl="1">
              <a:buSzPct val="122000"/>
            </a:pPr>
            <a:r>
              <a:t>Restrict the difference between SubCircuits of two consecutive steps</a:t>
            </a:r>
          </a:p>
          <a:p>
            <a:pPr lvl="1">
              <a:buSzPct val="122000"/>
            </a:pPr>
            <a:r>
              <a:t>For example: restrict to at most 4 different layers</a:t>
            </a:r>
          </a:p>
        </p:txBody>
      </p:sp>
      <p:sp>
        <p:nvSpPr>
          <p:cNvPr id="21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54</a:t>
            </a:fld>
            <a:endParaRPr/>
          </a:p>
        </p:txBody>
      </p:sp>
      <p:sp>
        <p:nvSpPr>
          <p:cNvPr id="2192" name="Rectangle"/>
          <p:cNvSpPr/>
          <p:nvPr/>
        </p:nvSpPr>
        <p:spPr>
          <a:xfrm>
            <a:off x="14499037" y="8103327"/>
            <a:ext cx="3842400" cy="4598037"/>
          </a:xfrm>
          <a:prstGeom prst="rect">
            <a:avLst/>
          </a:prstGeom>
          <a:solidFill>
            <a:srgbClr val="DDEDDD"/>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93" name="Rectangle"/>
          <p:cNvSpPr/>
          <p:nvPr/>
        </p:nvSpPr>
        <p:spPr>
          <a:xfrm>
            <a:off x="10644677" y="9137063"/>
            <a:ext cx="3983035" cy="896513"/>
          </a:xfrm>
          <a:prstGeom prst="rect">
            <a:avLst/>
          </a:prstGeom>
          <a:solidFill>
            <a:srgbClr val="DDEDDD"/>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194" name="Rectangle"/>
          <p:cNvSpPr/>
          <p:nvPr/>
        </p:nvSpPr>
        <p:spPr>
          <a:xfrm>
            <a:off x="10789977" y="8192282"/>
            <a:ext cx="3983034" cy="993324"/>
          </a:xfrm>
          <a:prstGeom prst="rect">
            <a:avLst/>
          </a:prstGeom>
          <a:solidFill>
            <a:srgbClr val="DDEDDD"/>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8" name="restricted_sampling.pdf" descr="restricted_sampling.pdf"/>
          <p:cNvPicPr>
            <a:picLocks noChangeAspect="1"/>
          </p:cNvPicPr>
          <p:nvPr/>
        </p:nvPicPr>
        <p:blipFill>
          <a:blip r:embed="rId3"/>
          <a:stretch>
            <a:fillRect/>
          </a:stretch>
        </p:blipFill>
        <p:spPr>
          <a:xfrm>
            <a:off x="5608214" y="5089107"/>
            <a:ext cx="12842941" cy="7769971"/>
          </a:xfrm>
          <a:prstGeom prst="rect">
            <a:avLst/>
          </a:prstGeom>
          <a:ln w="12700">
            <a:miter lim="400000"/>
          </a:ln>
        </p:spPr>
      </p:pic>
      <p:sp>
        <p:nvSpPr>
          <p:cNvPr id="2199" name="Restricted Sampling"/>
          <p:cNvSpPr txBox="1">
            <a:spLocks noGrp="1"/>
          </p:cNvSpPr>
          <p:nvPr>
            <p:ph type="title"/>
          </p:nvPr>
        </p:nvSpPr>
        <p:spPr>
          <a:prstGeom prst="rect">
            <a:avLst/>
          </a:prstGeom>
        </p:spPr>
        <p:txBody>
          <a:bodyPr/>
          <a:lstStyle/>
          <a:p>
            <a:r>
              <a:t>Restricted Sampling</a:t>
            </a:r>
          </a:p>
        </p:txBody>
      </p:sp>
      <p:sp>
        <p:nvSpPr>
          <p:cNvPr id="2200" name="Restricted Sampling:…"/>
          <p:cNvSpPr txBox="1">
            <a:spLocks noGrp="1"/>
          </p:cNvSpPr>
          <p:nvPr>
            <p:ph type="body" sz="half" idx="1"/>
          </p:nvPr>
        </p:nvSpPr>
        <p:spPr>
          <a:xfrm>
            <a:off x="1218959" y="2540000"/>
            <a:ext cx="21944882" cy="3773005"/>
          </a:xfrm>
          <a:prstGeom prst="rect">
            <a:avLst/>
          </a:prstGeom>
        </p:spPr>
        <p:txBody>
          <a:bodyPr/>
          <a:lstStyle/>
          <a:p>
            <a:r>
              <a:t>Restricted Sampling:</a:t>
            </a:r>
          </a:p>
          <a:p>
            <a:pPr lvl="1">
              <a:buSzPct val="122000"/>
            </a:pPr>
            <a:r>
              <a:t>Restrict the difference between SubCircuits of two consecutive steps</a:t>
            </a:r>
          </a:p>
          <a:p>
            <a:pPr lvl="1">
              <a:buSzPct val="122000"/>
            </a:pPr>
            <a:r>
              <a:t>For example: restrict to at most 4 different layers</a:t>
            </a:r>
          </a:p>
        </p:txBody>
      </p:sp>
      <p:sp>
        <p:nvSpPr>
          <p:cNvPr id="22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55</a:t>
            </a:fld>
            <a:endParaRPr/>
          </a:p>
        </p:txBody>
      </p:sp>
      <p:sp>
        <p:nvSpPr>
          <p:cNvPr id="2202" name="Rectangle"/>
          <p:cNvSpPr/>
          <p:nvPr/>
        </p:nvSpPr>
        <p:spPr>
          <a:xfrm>
            <a:off x="10808276" y="8240687"/>
            <a:ext cx="3065577" cy="993324"/>
          </a:xfrm>
          <a:prstGeom prst="rect">
            <a:avLst/>
          </a:prstGeom>
          <a:solidFill>
            <a:srgbClr val="DDEDDD"/>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6"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207"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20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56</a:t>
            </a:fld>
            <a:endParaRPr/>
          </a:p>
        </p:txBody>
      </p:sp>
      <p:sp>
        <p:nvSpPr>
          <p:cNvPr id="2209"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10"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11"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2"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3"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4"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15"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216"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217"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218"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239" name="Group"/>
          <p:cNvGrpSpPr/>
          <p:nvPr/>
        </p:nvGrpSpPr>
        <p:grpSpPr>
          <a:xfrm>
            <a:off x="7193015" y="6320167"/>
            <a:ext cx="3995193" cy="2586260"/>
            <a:chOff x="0" y="0"/>
            <a:chExt cx="3995192" cy="2586258"/>
          </a:xfrm>
        </p:grpSpPr>
        <p:sp>
          <p:nvSpPr>
            <p:cNvPr id="221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1"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2"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226" name="Group"/>
            <p:cNvGrpSpPr/>
            <p:nvPr/>
          </p:nvGrpSpPr>
          <p:grpSpPr>
            <a:xfrm>
              <a:off x="1212787" y="186852"/>
              <a:ext cx="751435" cy="1063781"/>
              <a:chOff x="0" y="0"/>
              <a:chExt cx="751434" cy="1063779"/>
            </a:xfrm>
          </p:grpSpPr>
          <p:sp>
            <p:nvSpPr>
              <p:cNvPr id="222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2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30" name="Group"/>
            <p:cNvGrpSpPr/>
            <p:nvPr/>
          </p:nvGrpSpPr>
          <p:grpSpPr>
            <a:xfrm>
              <a:off x="1797475" y="845379"/>
              <a:ext cx="751435" cy="1063781"/>
              <a:chOff x="0" y="0"/>
              <a:chExt cx="751434" cy="1063779"/>
            </a:xfrm>
          </p:grpSpPr>
          <p:sp>
            <p:nvSpPr>
              <p:cNvPr id="222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2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2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34" name="Group"/>
            <p:cNvGrpSpPr/>
            <p:nvPr/>
          </p:nvGrpSpPr>
          <p:grpSpPr>
            <a:xfrm>
              <a:off x="2382163" y="1510386"/>
              <a:ext cx="751435" cy="1063781"/>
              <a:chOff x="0" y="0"/>
              <a:chExt cx="751434" cy="1063779"/>
            </a:xfrm>
          </p:grpSpPr>
          <p:sp>
            <p:nvSpPr>
              <p:cNvPr id="223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3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3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38" name="Group"/>
            <p:cNvGrpSpPr/>
            <p:nvPr/>
          </p:nvGrpSpPr>
          <p:grpSpPr>
            <a:xfrm>
              <a:off x="3243758" y="3771"/>
              <a:ext cx="751435" cy="2397317"/>
              <a:chOff x="0" y="0"/>
              <a:chExt cx="751434" cy="2397315"/>
            </a:xfrm>
          </p:grpSpPr>
          <p:sp>
            <p:nvSpPr>
              <p:cNvPr id="2235"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36"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37"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260" name="Group"/>
          <p:cNvGrpSpPr/>
          <p:nvPr/>
        </p:nvGrpSpPr>
        <p:grpSpPr>
          <a:xfrm>
            <a:off x="13784039" y="6320167"/>
            <a:ext cx="3995193" cy="2586260"/>
            <a:chOff x="0" y="0"/>
            <a:chExt cx="3995192" cy="2586258"/>
          </a:xfrm>
        </p:grpSpPr>
        <p:sp>
          <p:nvSpPr>
            <p:cNvPr id="224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1"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2"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3"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247" name="Group"/>
            <p:cNvGrpSpPr/>
            <p:nvPr/>
          </p:nvGrpSpPr>
          <p:grpSpPr>
            <a:xfrm>
              <a:off x="1212787" y="186852"/>
              <a:ext cx="751435" cy="1063781"/>
              <a:chOff x="0" y="0"/>
              <a:chExt cx="751434" cy="1063779"/>
            </a:xfrm>
          </p:grpSpPr>
          <p:sp>
            <p:nvSpPr>
              <p:cNvPr id="224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4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51" name="Group"/>
            <p:cNvGrpSpPr/>
            <p:nvPr/>
          </p:nvGrpSpPr>
          <p:grpSpPr>
            <a:xfrm>
              <a:off x="1797475" y="845379"/>
              <a:ext cx="751435" cy="1063781"/>
              <a:chOff x="0" y="0"/>
              <a:chExt cx="751434" cy="1063779"/>
            </a:xfrm>
          </p:grpSpPr>
          <p:sp>
            <p:nvSpPr>
              <p:cNvPr id="224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4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5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55" name="Group"/>
            <p:cNvGrpSpPr/>
            <p:nvPr/>
          </p:nvGrpSpPr>
          <p:grpSpPr>
            <a:xfrm>
              <a:off x="2382163" y="1510386"/>
              <a:ext cx="751435" cy="1063781"/>
              <a:chOff x="0" y="0"/>
              <a:chExt cx="751434" cy="1063779"/>
            </a:xfrm>
          </p:grpSpPr>
          <p:sp>
            <p:nvSpPr>
              <p:cNvPr id="225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5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5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59" name="Group"/>
            <p:cNvGrpSpPr/>
            <p:nvPr/>
          </p:nvGrpSpPr>
          <p:grpSpPr>
            <a:xfrm>
              <a:off x="3243758" y="3771"/>
              <a:ext cx="751435" cy="2397317"/>
              <a:chOff x="0" y="0"/>
              <a:chExt cx="751434" cy="2397315"/>
            </a:xfrm>
          </p:grpSpPr>
          <p:sp>
            <p:nvSpPr>
              <p:cNvPr id="2256"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57"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58"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261"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262"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263"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7"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268"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2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57</a:t>
            </a:fld>
            <a:endParaRPr/>
          </a:p>
        </p:txBody>
      </p:sp>
      <p:sp>
        <p:nvSpPr>
          <p:cNvPr id="2270"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71"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72"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3"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4"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5"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276"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277"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278"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279"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300" name="Group"/>
          <p:cNvGrpSpPr/>
          <p:nvPr/>
        </p:nvGrpSpPr>
        <p:grpSpPr>
          <a:xfrm>
            <a:off x="7193015" y="6320167"/>
            <a:ext cx="3995193" cy="2586260"/>
            <a:chOff x="0" y="0"/>
            <a:chExt cx="3995192" cy="2586258"/>
          </a:xfrm>
        </p:grpSpPr>
        <p:sp>
          <p:nvSpPr>
            <p:cNvPr id="228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1"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2"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3"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287" name="Group"/>
            <p:cNvGrpSpPr/>
            <p:nvPr/>
          </p:nvGrpSpPr>
          <p:grpSpPr>
            <a:xfrm>
              <a:off x="1212787" y="186852"/>
              <a:ext cx="751435" cy="1063781"/>
              <a:chOff x="0" y="0"/>
              <a:chExt cx="751434" cy="1063779"/>
            </a:xfrm>
          </p:grpSpPr>
          <p:sp>
            <p:nvSpPr>
              <p:cNvPr id="228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8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91" name="Group"/>
            <p:cNvGrpSpPr/>
            <p:nvPr/>
          </p:nvGrpSpPr>
          <p:grpSpPr>
            <a:xfrm>
              <a:off x="1797475" y="845379"/>
              <a:ext cx="751435" cy="1063781"/>
              <a:chOff x="0" y="0"/>
              <a:chExt cx="751434" cy="1063779"/>
            </a:xfrm>
          </p:grpSpPr>
          <p:sp>
            <p:nvSpPr>
              <p:cNvPr id="228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8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9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95" name="Group"/>
            <p:cNvGrpSpPr/>
            <p:nvPr/>
          </p:nvGrpSpPr>
          <p:grpSpPr>
            <a:xfrm>
              <a:off x="2382163" y="1510386"/>
              <a:ext cx="751435" cy="1063781"/>
              <a:chOff x="0" y="0"/>
              <a:chExt cx="751434" cy="1063779"/>
            </a:xfrm>
          </p:grpSpPr>
          <p:sp>
            <p:nvSpPr>
              <p:cNvPr id="229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93"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94"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299" name="Group"/>
            <p:cNvGrpSpPr/>
            <p:nvPr/>
          </p:nvGrpSpPr>
          <p:grpSpPr>
            <a:xfrm>
              <a:off x="3243758" y="3771"/>
              <a:ext cx="751435" cy="2397317"/>
              <a:chOff x="0" y="0"/>
              <a:chExt cx="751434" cy="2397315"/>
            </a:xfrm>
          </p:grpSpPr>
          <p:sp>
            <p:nvSpPr>
              <p:cNvPr id="2296"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297"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298"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321" name="Group"/>
          <p:cNvGrpSpPr/>
          <p:nvPr/>
        </p:nvGrpSpPr>
        <p:grpSpPr>
          <a:xfrm>
            <a:off x="13784039" y="6320167"/>
            <a:ext cx="3995193" cy="2586260"/>
            <a:chOff x="0" y="0"/>
            <a:chExt cx="3995192" cy="2586258"/>
          </a:xfrm>
        </p:grpSpPr>
        <p:sp>
          <p:nvSpPr>
            <p:cNvPr id="230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2"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3"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4"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308" name="Group"/>
            <p:cNvGrpSpPr/>
            <p:nvPr/>
          </p:nvGrpSpPr>
          <p:grpSpPr>
            <a:xfrm>
              <a:off x="1212787" y="186852"/>
              <a:ext cx="751435" cy="1063781"/>
              <a:chOff x="0" y="0"/>
              <a:chExt cx="751434" cy="1063779"/>
            </a:xfrm>
          </p:grpSpPr>
          <p:sp>
            <p:nvSpPr>
              <p:cNvPr id="230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0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0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12" name="Group"/>
            <p:cNvGrpSpPr/>
            <p:nvPr/>
          </p:nvGrpSpPr>
          <p:grpSpPr>
            <a:xfrm>
              <a:off x="1797475" y="845379"/>
              <a:ext cx="751435" cy="1063781"/>
              <a:chOff x="0" y="0"/>
              <a:chExt cx="751434" cy="1063779"/>
            </a:xfrm>
          </p:grpSpPr>
          <p:sp>
            <p:nvSpPr>
              <p:cNvPr id="230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1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1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16" name="Group"/>
            <p:cNvGrpSpPr/>
            <p:nvPr/>
          </p:nvGrpSpPr>
          <p:grpSpPr>
            <a:xfrm>
              <a:off x="2382163" y="1510386"/>
              <a:ext cx="751435" cy="1063781"/>
              <a:chOff x="0" y="0"/>
              <a:chExt cx="751434" cy="1063779"/>
            </a:xfrm>
          </p:grpSpPr>
          <p:sp>
            <p:nvSpPr>
              <p:cNvPr id="2313"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14"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15"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20" name="Group"/>
            <p:cNvGrpSpPr/>
            <p:nvPr/>
          </p:nvGrpSpPr>
          <p:grpSpPr>
            <a:xfrm>
              <a:off x="3243758" y="3771"/>
              <a:ext cx="751435" cy="2397317"/>
              <a:chOff x="0" y="0"/>
              <a:chExt cx="751434" cy="2397315"/>
            </a:xfrm>
          </p:grpSpPr>
          <p:sp>
            <p:nvSpPr>
              <p:cNvPr id="2317"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18"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19"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322"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323"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324"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8"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329"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33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58</a:t>
            </a:fld>
            <a:endParaRPr/>
          </a:p>
        </p:txBody>
      </p:sp>
      <p:sp>
        <p:nvSpPr>
          <p:cNvPr id="2331"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32"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33"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4"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5"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6"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37"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338"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339"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340"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361" name="Group"/>
          <p:cNvGrpSpPr/>
          <p:nvPr/>
        </p:nvGrpSpPr>
        <p:grpSpPr>
          <a:xfrm>
            <a:off x="7193015" y="6320167"/>
            <a:ext cx="3995193" cy="2586260"/>
            <a:chOff x="0" y="0"/>
            <a:chExt cx="3995192" cy="2586258"/>
          </a:xfrm>
        </p:grpSpPr>
        <p:sp>
          <p:nvSpPr>
            <p:cNvPr id="234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2"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3"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4"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348" name="Group"/>
            <p:cNvGrpSpPr/>
            <p:nvPr/>
          </p:nvGrpSpPr>
          <p:grpSpPr>
            <a:xfrm>
              <a:off x="1212787" y="186852"/>
              <a:ext cx="751435" cy="1063781"/>
              <a:chOff x="0" y="0"/>
              <a:chExt cx="751434" cy="1063779"/>
            </a:xfrm>
          </p:grpSpPr>
          <p:sp>
            <p:nvSpPr>
              <p:cNvPr id="234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52" name="Group"/>
            <p:cNvGrpSpPr/>
            <p:nvPr/>
          </p:nvGrpSpPr>
          <p:grpSpPr>
            <a:xfrm>
              <a:off x="1797475" y="845379"/>
              <a:ext cx="751435" cy="1063781"/>
              <a:chOff x="0" y="0"/>
              <a:chExt cx="751434" cy="1063779"/>
            </a:xfrm>
          </p:grpSpPr>
          <p:sp>
            <p:nvSpPr>
              <p:cNvPr id="234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56" name="Group"/>
            <p:cNvGrpSpPr/>
            <p:nvPr/>
          </p:nvGrpSpPr>
          <p:grpSpPr>
            <a:xfrm>
              <a:off x="2382163" y="1510386"/>
              <a:ext cx="751435" cy="1063781"/>
              <a:chOff x="0" y="0"/>
              <a:chExt cx="751434" cy="1063779"/>
            </a:xfrm>
          </p:grpSpPr>
          <p:sp>
            <p:nvSpPr>
              <p:cNvPr id="235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60" name="Group"/>
            <p:cNvGrpSpPr/>
            <p:nvPr/>
          </p:nvGrpSpPr>
          <p:grpSpPr>
            <a:xfrm>
              <a:off x="3243758" y="3771"/>
              <a:ext cx="751435" cy="2397317"/>
              <a:chOff x="0" y="0"/>
              <a:chExt cx="751434" cy="2397315"/>
            </a:xfrm>
          </p:grpSpPr>
          <p:sp>
            <p:nvSpPr>
              <p:cNvPr id="2357"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5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5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382" name="Group"/>
          <p:cNvGrpSpPr/>
          <p:nvPr/>
        </p:nvGrpSpPr>
        <p:grpSpPr>
          <a:xfrm>
            <a:off x="13784039" y="6320167"/>
            <a:ext cx="3995193" cy="2586260"/>
            <a:chOff x="0" y="0"/>
            <a:chExt cx="3995192" cy="2586258"/>
          </a:xfrm>
        </p:grpSpPr>
        <p:sp>
          <p:nvSpPr>
            <p:cNvPr id="236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4"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5"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369" name="Group"/>
            <p:cNvGrpSpPr/>
            <p:nvPr/>
          </p:nvGrpSpPr>
          <p:grpSpPr>
            <a:xfrm>
              <a:off x="1212787" y="186852"/>
              <a:ext cx="751435" cy="1063781"/>
              <a:chOff x="0" y="0"/>
              <a:chExt cx="751434" cy="1063779"/>
            </a:xfrm>
          </p:grpSpPr>
          <p:sp>
            <p:nvSpPr>
              <p:cNvPr id="236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6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6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73" name="Group"/>
            <p:cNvGrpSpPr/>
            <p:nvPr/>
          </p:nvGrpSpPr>
          <p:grpSpPr>
            <a:xfrm>
              <a:off x="1797475" y="845379"/>
              <a:ext cx="751435" cy="1063781"/>
              <a:chOff x="0" y="0"/>
              <a:chExt cx="751434" cy="1063779"/>
            </a:xfrm>
          </p:grpSpPr>
          <p:sp>
            <p:nvSpPr>
              <p:cNvPr id="2370" name="Rounded Rectangle"/>
              <p:cNvSpPr/>
              <p:nvPr/>
            </p:nvSpPr>
            <p:spPr>
              <a:xfrm>
                <a:off x="0" y="481388"/>
                <a:ext cx="751435" cy="582392"/>
              </a:xfrm>
              <a:prstGeom prst="roundRect">
                <a:avLst>
                  <a:gd name="adj" fmla="val 21807"/>
                </a:avLst>
              </a:prstGeom>
              <a:solidFill>
                <a:srgbClr val="F8B62D">
                  <a:alpha val="29733"/>
                </a:srgbClr>
              </a:solidFill>
              <a:ln w="38100" cap="flat">
                <a:solidFill>
                  <a:srgbClr val="000000">
                    <a:alpha val="29733"/>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71" name="Circle"/>
              <p:cNvSpPr/>
              <p:nvPr/>
            </p:nvSpPr>
            <p:spPr>
              <a:xfrm>
                <a:off x="271373" y="0"/>
                <a:ext cx="208687" cy="208687"/>
              </a:xfrm>
              <a:prstGeom prst="ellipse">
                <a:avLst/>
              </a:prstGeom>
              <a:solidFill>
                <a:srgbClr val="000000">
                  <a:alpha val="30107"/>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72" name="Line"/>
              <p:cNvSpPr/>
              <p:nvPr/>
            </p:nvSpPr>
            <p:spPr>
              <a:xfrm flipV="1">
                <a:off x="375716" y="130310"/>
                <a:ext cx="1" cy="360427"/>
              </a:xfrm>
              <a:prstGeom prst="line">
                <a:avLst/>
              </a:prstGeom>
              <a:noFill/>
              <a:ln w="38100" cap="flat">
                <a:solidFill>
                  <a:srgbClr val="000000">
                    <a:alpha val="29512"/>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77" name="Group"/>
            <p:cNvGrpSpPr/>
            <p:nvPr/>
          </p:nvGrpSpPr>
          <p:grpSpPr>
            <a:xfrm>
              <a:off x="2382163" y="1510386"/>
              <a:ext cx="751435" cy="1063781"/>
              <a:chOff x="0" y="0"/>
              <a:chExt cx="751434" cy="1063779"/>
            </a:xfrm>
          </p:grpSpPr>
          <p:sp>
            <p:nvSpPr>
              <p:cNvPr id="2374"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75"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76"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381" name="Group"/>
            <p:cNvGrpSpPr/>
            <p:nvPr/>
          </p:nvGrpSpPr>
          <p:grpSpPr>
            <a:xfrm>
              <a:off x="3243758" y="3771"/>
              <a:ext cx="751435" cy="2397317"/>
              <a:chOff x="0" y="0"/>
              <a:chExt cx="751434" cy="2397315"/>
            </a:xfrm>
          </p:grpSpPr>
          <p:sp>
            <p:nvSpPr>
              <p:cNvPr id="2378"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37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8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383"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384"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385"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9"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390"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3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59</a:t>
            </a:fld>
            <a:endParaRPr/>
          </a:p>
        </p:txBody>
      </p:sp>
      <p:sp>
        <p:nvSpPr>
          <p:cNvPr id="2392"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93"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394"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5"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6"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7"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398"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399"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400"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401"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422" name="Group"/>
          <p:cNvGrpSpPr/>
          <p:nvPr/>
        </p:nvGrpSpPr>
        <p:grpSpPr>
          <a:xfrm>
            <a:off x="7193015" y="6320167"/>
            <a:ext cx="3995193" cy="2586260"/>
            <a:chOff x="0" y="0"/>
            <a:chExt cx="3995192" cy="2586258"/>
          </a:xfrm>
        </p:grpSpPr>
        <p:sp>
          <p:nvSpPr>
            <p:cNvPr id="240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4"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5"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09" name="Group"/>
            <p:cNvGrpSpPr/>
            <p:nvPr/>
          </p:nvGrpSpPr>
          <p:grpSpPr>
            <a:xfrm>
              <a:off x="1212787" y="186852"/>
              <a:ext cx="751435" cy="1063781"/>
              <a:chOff x="0" y="0"/>
              <a:chExt cx="751434" cy="1063779"/>
            </a:xfrm>
          </p:grpSpPr>
          <p:sp>
            <p:nvSpPr>
              <p:cNvPr id="240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0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0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13" name="Group"/>
            <p:cNvGrpSpPr/>
            <p:nvPr/>
          </p:nvGrpSpPr>
          <p:grpSpPr>
            <a:xfrm>
              <a:off x="1797475" y="845379"/>
              <a:ext cx="751435" cy="1063781"/>
              <a:chOff x="0" y="0"/>
              <a:chExt cx="751434" cy="1063779"/>
            </a:xfrm>
          </p:grpSpPr>
          <p:sp>
            <p:nvSpPr>
              <p:cNvPr id="241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1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1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17" name="Group"/>
            <p:cNvGrpSpPr/>
            <p:nvPr/>
          </p:nvGrpSpPr>
          <p:grpSpPr>
            <a:xfrm>
              <a:off x="2382163" y="1510386"/>
              <a:ext cx="751435" cy="1063781"/>
              <a:chOff x="0" y="0"/>
              <a:chExt cx="751434" cy="1063779"/>
            </a:xfrm>
          </p:grpSpPr>
          <p:sp>
            <p:nvSpPr>
              <p:cNvPr id="2414"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15"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16"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21" name="Group"/>
            <p:cNvGrpSpPr/>
            <p:nvPr/>
          </p:nvGrpSpPr>
          <p:grpSpPr>
            <a:xfrm>
              <a:off x="3243758" y="3771"/>
              <a:ext cx="751435" cy="2397317"/>
              <a:chOff x="0" y="0"/>
              <a:chExt cx="751434" cy="2397315"/>
            </a:xfrm>
          </p:grpSpPr>
          <p:sp>
            <p:nvSpPr>
              <p:cNvPr id="2418"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1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2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443" name="Group"/>
          <p:cNvGrpSpPr/>
          <p:nvPr/>
        </p:nvGrpSpPr>
        <p:grpSpPr>
          <a:xfrm>
            <a:off x="13784039" y="6320167"/>
            <a:ext cx="3995193" cy="2586260"/>
            <a:chOff x="0" y="0"/>
            <a:chExt cx="3995192" cy="2586258"/>
          </a:xfrm>
        </p:grpSpPr>
        <p:sp>
          <p:nvSpPr>
            <p:cNvPr id="242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4"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30" name="Group"/>
            <p:cNvGrpSpPr/>
            <p:nvPr/>
          </p:nvGrpSpPr>
          <p:grpSpPr>
            <a:xfrm>
              <a:off x="1212787" y="186852"/>
              <a:ext cx="751435" cy="1063781"/>
              <a:chOff x="0" y="0"/>
              <a:chExt cx="751434" cy="1063779"/>
            </a:xfrm>
          </p:grpSpPr>
          <p:sp>
            <p:nvSpPr>
              <p:cNvPr id="242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2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2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34" name="Group"/>
            <p:cNvGrpSpPr/>
            <p:nvPr/>
          </p:nvGrpSpPr>
          <p:grpSpPr>
            <a:xfrm>
              <a:off x="1797475" y="845379"/>
              <a:ext cx="751435" cy="1063781"/>
              <a:chOff x="0" y="0"/>
              <a:chExt cx="751434" cy="1063779"/>
            </a:xfrm>
          </p:grpSpPr>
          <p:sp>
            <p:nvSpPr>
              <p:cNvPr id="243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3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3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38" name="Group"/>
            <p:cNvGrpSpPr/>
            <p:nvPr/>
          </p:nvGrpSpPr>
          <p:grpSpPr>
            <a:xfrm>
              <a:off x="2382163" y="1510386"/>
              <a:ext cx="751435" cy="1063781"/>
              <a:chOff x="0" y="0"/>
              <a:chExt cx="751434" cy="1063779"/>
            </a:xfrm>
          </p:grpSpPr>
          <p:sp>
            <p:nvSpPr>
              <p:cNvPr id="243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3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3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42" name="Group"/>
            <p:cNvGrpSpPr/>
            <p:nvPr/>
          </p:nvGrpSpPr>
          <p:grpSpPr>
            <a:xfrm>
              <a:off x="3243758" y="3771"/>
              <a:ext cx="751435" cy="2397317"/>
              <a:chOff x="0" y="0"/>
              <a:chExt cx="751434" cy="2397315"/>
            </a:xfrm>
          </p:grpSpPr>
          <p:sp>
            <p:nvSpPr>
              <p:cNvPr id="2439"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4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4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444"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445"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446"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157F-7903-462A-67F6-C3B26019ECA5}"/>
              </a:ext>
            </a:extLst>
          </p:cNvPr>
          <p:cNvSpPr>
            <a:spLocks noGrp="1"/>
          </p:cNvSpPr>
          <p:nvPr>
            <p:ph type="title"/>
          </p:nvPr>
        </p:nvSpPr>
        <p:spPr/>
        <p:txBody>
          <a:bodyPr/>
          <a:lstStyle/>
          <a:p>
            <a:r>
              <a:rPr lang="en-US" dirty="0"/>
              <a:t>Good Infrastructure is Critical</a:t>
            </a:r>
          </a:p>
        </p:txBody>
      </p:sp>
      <p:sp>
        <p:nvSpPr>
          <p:cNvPr id="3" name="Text Placeholder 2">
            <a:extLst>
              <a:ext uri="{FF2B5EF4-FFF2-40B4-BE49-F238E27FC236}">
                <a16:creationId xmlns:a16="http://schemas.microsoft.com/office/drawing/2014/main" id="{3C98C4D5-C596-E0E0-9933-A23B2FEDFEAE}"/>
              </a:ext>
            </a:extLst>
          </p:cNvPr>
          <p:cNvSpPr>
            <a:spLocks noGrp="1"/>
          </p:cNvSpPr>
          <p:nvPr>
            <p:ph type="body" idx="1"/>
          </p:nvPr>
        </p:nvSpPr>
        <p:spPr>
          <a:xfrm>
            <a:off x="1218959" y="2540000"/>
            <a:ext cx="21944882" cy="9427882"/>
          </a:xfrm>
        </p:spPr>
        <p:txBody>
          <a:bodyPr/>
          <a:lstStyle/>
          <a:p>
            <a:r>
              <a:rPr lang="en-US" dirty="0"/>
              <a:t>To enable ML-assisted hardware-aware quantum algorithm design</a:t>
            </a:r>
          </a:p>
          <a:p>
            <a:r>
              <a:rPr lang="en-US" dirty="0"/>
              <a:t>Need a simulation framework on classical computer</a:t>
            </a:r>
          </a:p>
          <a:p>
            <a:pPr lvl="1"/>
            <a:r>
              <a:rPr lang="en-US" dirty="0"/>
              <a:t>Fast</a:t>
            </a:r>
          </a:p>
          <a:p>
            <a:pPr lvl="1"/>
            <a:r>
              <a:rPr lang="en-US" dirty="0" err="1"/>
              <a:t>PyTorch</a:t>
            </a:r>
            <a:r>
              <a:rPr lang="en-US" dirty="0"/>
              <a:t> native</a:t>
            </a:r>
          </a:p>
          <a:p>
            <a:pPr lvl="1"/>
            <a:r>
              <a:rPr lang="en-US" dirty="0"/>
              <a:t>Portable</a:t>
            </a:r>
          </a:p>
          <a:p>
            <a:pPr lvl="1"/>
            <a:r>
              <a:rPr lang="en-US" dirty="0"/>
              <a:t>Scalable</a:t>
            </a:r>
          </a:p>
          <a:p>
            <a:pPr lvl="1"/>
            <a:r>
              <a:rPr lang="en-US" dirty="0"/>
              <a:t>Analyze circuit </a:t>
            </a:r>
            <a:r>
              <a:rPr lang="en-US" b="1" dirty="0"/>
              <a:t>behavior</a:t>
            </a:r>
          </a:p>
          <a:p>
            <a:pPr lvl="1"/>
            <a:r>
              <a:rPr lang="en-US" dirty="0"/>
              <a:t>Study </a:t>
            </a:r>
            <a:r>
              <a:rPr lang="en-US" b="1" dirty="0"/>
              <a:t>noise</a:t>
            </a:r>
            <a:r>
              <a:rPr lang="en-US" dirty="0"/>
              <a:t> impact</a:t>
            </a:r>
          </a:p>
          <a:p>
            <a:pPr lvl="1"/>
            <a:r>
              <a:rPr lang="en-US" dirty="0"/>
              <a:t>Develop </a:t>
            </a:r>
            <a:r>
              <a:rPr lang="en-US" b="1" dirty="0"/>
              <a:t>ML model </a:t>
            </a:r>
            <a:r>
              <a:rPr lang="en-US" dirty="0"/>
              <a:t>for quantum optimization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067314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0"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451"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4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60</a:t>
            </a:fld>
            <a:endParaRPr/>
          </a:p>
        </p:txBody>
      </p:sp>
      <p:sp>
        <p:nvSpPr>
          <p:cNvPr id="2453"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54"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55"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6"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7"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8"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459"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460"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461"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462"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483" name="Group"/>
          <p:cNvGrpSpPr/>
          <p:nvPr/>
        </p:nvGrpSpPr>
        <p:grpSpPr>
          <a:xfrm>
            <a:off x="7193015" y="6320167"/>
            <a:ext cx="3995193" cy="2586260"/>
            <a:chOff x="0" y="0"/>
            <a:chExt cx="3995192" cy="2586258"/>
          </a:xfrm>
        </p:grpSpPr>
        <p:sp>
          <p:nvSpPr>
            <p:cNvPr id="246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4"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5"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70" name="Group"/>
            <p:cNvGrpSpPr/>
            <p:nvPr/>
          </p:nvGrpSpPr>
          <p:grpSpPr>
            <a:xfrm>
              <a:off x="1212787" y="186852"/>
              <a:ext cx="751435" cy="1063781"/>
              <a:chOff x="0" y="0"/>
              <a:chExt cx="751434" cy="1063779"/>
            </a:xfrm>
          </p:grpSpPr>
          <p:sp>
            <p:nvSpPr>
              <p:cNvPr id="246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6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6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74" name="Group"/>
            <p:cNvGrpSpPr/>
            <p:nvPr/>
          </p:nvGrpSpPr>
          <p:grpSpPr>
            <a:xfrm>
              <a:off x="1797475" y="845379"/>
              <a:ext cx="751435" cy="1063781"/>
              <a:chOff x="0" y="0"/>
              <a:chExt cx="751434" cy="1063779"/>
            </a:xfrm>
          </p:grpSpPr>
          <p:sp>
            <p:nvSpPr>
              <p:cNvPr id="2471"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72"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73"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78" name="Group"/>
            <p:cNvGrpSpPr/>
            <p:nvPr/>
          </p:nvGrpSpPr>
          <p:grpSpPr>
            <a:xfrm>
              <a:off x="2382163" y="1510386"/>
              <a:ext cx="751435" cy="1063781"/>
              <a:chOff x="0" y="0"/>
              <a:chExt cx="751434" cy="1063779"/>
            </a:xfrm>
          </p:grpSpPr>
          <p:sp>
            <p:nvSpPr>
              <p:cNvPr id="2475"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76"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77"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82" name="Group"/>
            <p:cNvGrpSpPr/>
            <p:nvPr/>
          </p:nvGrpSpPr>
          <p:grpSpPr>
            <a:xfrm>
              <a:off x="3243758" y="3771"/>
              <a:ext cx="751435" cy="2397317"/>
              <a:chOff x="0" y="0"/>
              <a:chExt cx="751434" cy="2397315"/>
            </a:xfrm>
          </p:grpSpPr>
          <p:sp>
            <p:nvSpPr>
              <p:cNvPr id="2479"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8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504" name="Group"/>
          <p:cNvGrpSpPr/>
          <p:nvPr/>
        </p:nvGrpSpPr>
        <p:grpSpPr>
          <a:xfrm>
            <a:off x="13784039" y="6320167"/>
            <a:ext cx="3995193" cy="2586260"/>
            <a:chOff x="0" y="0"/>
            <a:chExt cx="3995192" cy="2586258"/>
          </a:xfrm>
        </p:grpSpPr>
        <p:sp>
          <p:nvSpPr>
            <p:cNvPr id="248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5"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6"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7"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491" name="Group"/>
            <p:cNvGrpSpPr/>
            <p:nvPr/>
          </p:nvGrpSpPr>
          <p:grpSpPr>
            <a:xfrm>
              <a:off x="1212787" y="186852"/>
              <a:ext cx="751435" cy="1063781"/>
              <a:chOff x="0" y="0"/>
              <a:chExt cx="751434" cy="1063779"/>
            </a:xfrm>
          </p:grpSpPr>
          <p:sp>
            <p:nvSpPr>
              <p:cNvPr id="248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8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9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95" name="Group"/>
            <p:cNvGrpSpPr/>
            <p:nvPr/>
          </p:nvGrpSpPr>
          <p:grpSpPr>
            <a:xfrm>
              <a:off x="1797475" y="845379"/>
              <a:ext cx="751435" cy="1063781"/>
              <a:chOff x="0" y="0"/>
              <a:chExt cx="751434" cy="1063779"/>
            </a:xfrm>
          </p:grpSpPr>
          <p:sp>
            <p:nvSpPr>
              <p:cNvPr id="249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499" name="Group"/>
            <p:cNvGrpSpPr/>
            <p:nvPr/>
          </p:nvGrpSpPr>
          <p:grpSpPr>
            <a:xfrm>
              <a:off x="2382163" y="1510386"/>
              <a:ext cx="751435" cy="1063781"/>
              <a:chOff x="0" y="0"/>
              <a:chExt cx="751434" cy="1063779"/>
            </a:xfrm>
          </p:grpSpPr>
          <p:sp>
            <p:nvSpPr>
              <p:cNvPr id="249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4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4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03" name="Group"/>
            <p:cNvGrpSpPr/>
            <p:nvPr/>
          </p:nvGrpSpPr>
          <p:grpSpPr>
            <a:xfrm>
              <a:off x="3243758" y="3771"/>
              <a:ext cx="751435" cy="2397317"/>
              <a:chOff x="0" y="0"/>
              <a:chExt cx="751434" cy="2397315"/>
            </a:xfrm>
          </p:grpSpPr>
          <p:sp>
            <p:nvSpPr>
              <p:cNvPr id="2500"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01"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02"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505"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506"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507"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1"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512"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5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61</a:t>
            </a:fld>
            <a:endParaRPr/>
          </a:p>
        </p:txBody>
      </p:sp>
      <p:sp>
        <p:nvSpPr>
          <p:cNvPr id="2514"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15"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16"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17"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18"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19"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20"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521"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522"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523"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544" name="Group"/>
          <p:cNvGrpSpPr/>
          <p:nvPr/>
        </p:nvGrpSpPr>
        <p:grpSpPr>
          <a:xfrm>
            <a:off x="7193015" y="6320167"/>
            <a:ext cx="3995193" cy="2586260"/>
            <a:chOff x="0" y="0"/>
            <a:chExt cx="3995192" cy="2586258"/>
          </a:xfrm>
        </p:grpSpPr>
        <p:sp>
          <p:nvSpPr>
            <p:cNvPr id="252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5"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6"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7"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531" name="Group"/>
            <p:cNvGrpSpPr/>
            <p:nvPr/>
          </p:nvGrpSpPr>
          <p:grpSpPr>
            <a:xfrm>
              <a:off x="1212787" y="186852"/>
              <a:ext cx="751435" cy="1063781"/>
              <a:chOff x="0" y="0"/>
              <a:chExt cx="751434" cy="1063779"/>
            </a:xfrm>
          </p:grpSpPr>
          <p:sp>
            <p:nvSpPr>
              <p:cNvPr id="252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35" name="Group"/>
            <p:cNvGrpSpPr/>
            <p:nvPr/>
          </p:nvGrpSpPr>
          <p:grpSpPr>
            <a:xfrm>
              <a:off x="1797475" y="845379"/>
              <a:ext cx="751435" cy="1063781"/>
              <a:chOff x="0" y="0"/>
              <a:chExt cx="751434" cy="1063779"/>
            </a:xfrm>
          </p:grpSpPr>
          <p:sp>
            <p:nvSpPr>
              <p:cNvPr id="25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39" name="Group"/>
            <p:cNvGrpSpPr/>
            <p:nvPr/>
          </p:nvGrpSpPr>
          <p:grpSpPr>
            <a:xfrm>
              <a:off x="2382163" y="1510386"/>
              <a:ext cx="751435" cy="1063781"/>
              <a:chOff x="0" y="0"/>
              <a:chExt cx="751434" cy="1063779"/>
            </a:xfrm>
          </p:grpSpPr>
          <p:sp>
            <p:nvSpPr>
              <p:cNvPr id="253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3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3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43" name="Group"/>
            <p:cNvGrpSpPr/>
            <p:nvPr/>
          </p:nvGrpSpPr>
          <p:grpSpPr>
            <a:xfrm>
              <a:off x="3243758" y="3771"/>
              <a:ext cx="751435" cy="2397317"/>
              <a:chOff x="0" y="0"/>
              <a:chExt cx="751434" cy="2397315"/>
            </a:xfrm>
          </p:grpSpPr>
          <p:sp>
            <p:nvSpPr>
              <p:cNvPr id="2540"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1"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42"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565" name="Group"/>
          <p:cNvGrpSpPr/>
          <p:nvPr/>
        </p:nvGrpSpPr>
        <p:grpSpPr>
          <a:xfrm>
            <a:off x="13784039" y="6320167"/>
            <a:ext cx="3995193" cy="2586260"/>
            <a:chOff x="0" y="0"/>
            <a:chExt cx="3995192" cy="2586258"/>
          </a:xfrm>
        </p:grpSpPr>
        <p:sp>
          <p:nvSpPr>
            <p:cNvPr id="2545"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6"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7"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48"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552" name="Group"/>
            <p:cNvGrpSpPr/>
            <p:nvPr/>
          </p:nvGrpSpPr>
          <p:grpSpPr>
            <a:xfrm>
              <a:off x="1212787" y="186852"/>
              <a:ext cx="751435" cy="1063781"/>
              <a:chOff x="0" y="0"/>
              <a:chExt cx="751434" cy="1063779"/>
            </a:xfrm>
          </p:grpSpPr>
          <p:sp>
            <p:nvSpPr>
              <p:cNvPr id="254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5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5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56" name="Group"/>
            <p:cNvGrpSpPr/>
            <p:nvPr/>
          </p:nvGrpSpPr>
          <p:grpSpPr>
            <a:xfrm>
              <a:off x="1797475" y="845379"/>
              <a:ext cx="751435" cy="1063781"/>
              <a:chOff x="0" y="0"/>
              <a:chExt cx="751434" cy="1063779"/>
            </a:xfrm>
          </p:grpSpPr>
          <p:sp>
            <p:nvSpPr>
              <p:cNvPr id="255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5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5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60" name="Group"/>
            <p:cNvGrpSpPr/>
            <p:nvPr/>
          </p:nvGrpSpPr>
          <p:grpSpPr>
            <a:xfrm>
              <a:off x="2382163" y="1510386"/>
              <a:ext cx="751435" cy="1063781"/>
              <a:chOff x="0" y="0"/>
              <a:chExt cx="751434" cy="1063779"/>
            </a:xfrm>
          </p:grpSpPr>
          <p:sp>
            <p:nvSpPr>
              <p:cNvPr id="255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64" name="Group"/>
            <p:cNvGrpSpPr/>
            <p:nvPr/>
          </p:nvGrpSpPr>
          <p:grpSpPr>
            <a:xfrm>
              <a:off x="3243758" y="3771"/>
              <a:ext cx="751435" cy="2397317"/>
              <a:chOff x="0" y="0"/>
              <a:chExt cx="751434" cy="2397315"/>
            </a:xfrm>
          </p:grpSpPr>
          <p:sp>
            <p:nvSpPr>
              <p:cNvPr id="2561"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62"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63"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566"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567"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568"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2"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573"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5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62</a:t>
            </a:fld>
            <a:endParaRPr/>
          </a:p>
        </p:txBody>
      </p:sp>
      <p:sp>
        <p:nvSpPr>
          <p:cNvPr id="2575"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76"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77"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78"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79"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80"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581"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582"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583"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584"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605" name="Group"/>
          <p:cNvGrpSpPr/>
          <p:nvPr/>
        </p:nvGrpSpPr>
        <p:grpSpPr>
          <a:xfrm>
            <a:off x="7193015" y="6320167"/>
            <a:ext cx="3995193" cy="2586260"/>
            <a:chOff x="0" y="0"/>
            <a:chExt cx="3995192" cy="2586258"/>
          </a:xfrm>
        </p:grpSpPr>
        <p:sp>
          <p:nvSpPr>
            <p:cNvPr id="2585"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86"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87"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88"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592" name="Group"/>
            <p:cNvGrpSpPr/>
            <p:nvPr/>
          </p:nvGrpSpPr>
          <p:grpSpPr>
            <a:xfrm>
              <a:off x="1212787" y="186852"/>
              <a:ext cx="751435" cy="1063781"/>
              <a:chOff x="0" y="0"/>
              <a:chExt cx="751434" cy="1063779"/>
            </a:xfrm>
          </p:grpSpPr>
          <p:sp>
            <p:nvSpPr>
              <p:cNvPr id="258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9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9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596" name="Group"/>
            <p:cNvGrpSpPr/>
            <p:nvPr/>
          </p:nvGrpSpPr>
          <p:grpSpPr>
            <a:xfrm>
              <a:off x="1797475" y="845379"/>
              <a:ext cx="751435" cy="1063781"/>
              <a:chOff x="0" y="0"/>
              <a:chExt cx="751434" cy="1063779"/>
            </a:xfrm>
          </p:grpSpPr>
          <p:sp>
            <p:nvSpPr>
              <p:cNvPr id="2593" name="Rounded Rectangle"/>
              <p:cNvSpPr/>
              <p:nvPr/>
            </p:nvSpPr>
            <p:spPr>
              <a:xfrm>
                <a:off x="0" y="481388"/>
                <a:ext cx="751435" cy="582392"/>
              </a:xfrm>
              <a:prstGeom prst="roundRect">
                <a:avLst>
                  <a:gd name="adj" fmla="val 21807"/>
                </a:avLst>
              </a:prstGeom>
              <a:solidFill>
                <a:srgbClr val="F8B62D">
                  <a:alpha val="30232"/>
                </a:srgbClr>
              </a:solidFill>
              <a:ln w="38100" cap="flat">
                <a:solidFill>
                  <a:srgbClr val="000000">
                    <a:alpha val="30232"/>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94" name="Circle"/>
              <p:cNvSpPr/>
              <p:nvPr/>
            </p:nvSpPr>
            <p:spPr>
              <a:xfrm>
                <a:off x="271373" y="0"/>
                <a:ext cx="208687" cy="208687"/>
              </a:xfrm>
              <a:prstGeom prst="ellipse">
                <a:avLst/>
              </a:prstGeom>
              <a:solidFill>
                <a:srgbClr val="000000">
                  <a:alpha val="30085"/>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95" name="Line"/>
              <p:cNvSpPr/>
              <p:nvPr/>
            </p:nvSpPr>
            <p:spPr>
              <a:xfrm flipV="1">
                <a:off x="375716" y="130310"/>
                <a:ext cx="1" cy="360427"/>
              </a:xfrm>
              <a:prstGeom prst="line">
                <a:avLst/>
              </a:prstGeom>
              <a:noFill/>
              <a:ln w="38100" cap="flat">
                <a:solidFill>
                  <a:srgbClr val="000000">
                    <a:alpha val="29924"/>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00" name="Group"/>
            <p:cNvGrpSpPr/>
            <p:nvPr/>
          </p:nvGrpSpPr>
          <p:grpSpPr>
            <a:xfrm>
              <a:off x="2382163" y="1510386"/>
              <a:ext cx="751435" cy="1063781"/>
              <a:chOff x="0" y="0"/>
              <a:chExt cx="751434" cy="1063779"/>
            </a:xfrm>
          </p:grpSpPr>
          <p:sp>
            <p:nvSpPr>
              <p:cNvPr id="2597"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598"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599"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04" name="Group"/>
            <p:cNvGrpSpPr/>
            <p:nvPr/>
          </p:nvGrpSpPr>
          <p:grpSpPr>
            <a:xfrm>
              <a:off x="3243758" y="3771"/>
              <a:ext cx="751435" cy="2397317"/>
              <a:chOff x="0" y="0"/>
              <a:chExt cx="751434" cy="2397315"/>
            </a:xfrm>
          </p:grpSpPr>
          <p:sp>
            <p:nvSpPr>
              <p:cNvPr id="2601"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2"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03"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626" name="Group"/>
          <p:cNvGrpSpPr/>
          <p:nvPr/>
        </p:nvGrpSpPr>
        <p:grpSpPr>
          <a:xfrm>
            <a:off x="13784039" y="6320167"/>
            <a:ext cx="3995193" cy="2586260"/>
            <a:chOff x="0" y="0"/>
            <a:chExt cx="3995192" cy="2586258"/>
          </a:xfrm>
        </p:grpSpPr>
        <p:sp>
          <p:nvSpPr>
            <p:cNvPr id="2606"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7"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8"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09"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613" name="Group"/>
            <p:cNvGrpSpPr/>
            <p:nvPr/>
          </p:nvGrpSpPr>
          <p:grpSpPr>
            <a:xfrm>
              <a:off x="1212787" y="186852"/>
              <a:ext cx="751435" cy="1063781"/>
              <a:chOff x="0" y="0"/>
              <a:chExt cx="751434" cy="1063779"/>
            </a:xfrm>
          </p:grpSpPr>
          <p:sp>
            <p:nvSpPr>
              <p:cNvPr id="261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1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1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17" name="Group"/>
            <p:cNvGrpSpPr/>
            <p:nvPr/>
          </p:nvGrpSpPr>
          <p:grpSpPr>
            <a:xfrm>
              <a:off x="1797475" y="845379"/>
              <a:ext cx="751435" cy="1063781"/>
              <a:chOff x="0" y="0"/>
              <a:chExt cx="751434" cy="1063779"/>
            </a:xfrm>
          </p:grpSpPr>
          <p:sp>
            <p:nvSpPr>
              <p:cNvPr id="261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1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1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21" name="Group"/>
            <p:cNvGrpSpPr/>
            <p:nvPr/>
          </p:nvGrpSpPr>
          <p:grpSpPr>
            <a:xfrm>
              <a:off x="2382163" y="1510386"/>
              <a:ext cx="751435" cy="1063781"/>
              <a:chOff x="0" y="0"/>
              <a:chExt cx="751434" cy="1063779"/>
            </a:xfrm>
          </p:grpSpPr>
          <p:sp>
            <p:nvSpPr>
              <p:cNvPr id="261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1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2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25" name="Group"/>
            <p:cNvGrpSpPr/>
            <p:nvPr/>
          </p:nvGrpSpPr>
          <p:grpSpPr>
            <a:xfrm>
              <a:off x="3243758" y="3771"/>
              <a:ext cx="751435" cy="2397317"/>
              <a:chOff x="0" y="0"/>
              <a:chExt cx="751434" cy="2397315"/>
            </a:xfrm>
          </p:grpSpPr>
          <p:sp>
            <p:nvSpPr>
              <p:cNvPr id="2622"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23"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24"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627"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628"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629"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3"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634"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63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63</a:t>
            </a:fld>
            <a:endParaRPr/>
          </a:p>
        </p:txBody>
      </p:sp>
      <p:sp>
        <p:nvSpPr>
          <p:cNvPr id="2636"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37"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38"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39"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40"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41"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642"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643"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644"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645"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666" name="Group"/>
          <p:cNvGrpSpPr/>
          <p:nvPr/>
        </p:nvGrpSpPr>
        <p:grpSpPr>
          <a:xfrm>
            <a:off x="7193015" y="6320167"/>
            <a:ext cx="3995193" cy="2586260"/>
            <a:chOff x="0" y="0"/>
            <a:chExt cx="3995192" cy="2586258"/>
          </a:xfrm>
        </p:grpSpPr>
        <p:sp>
          <p:nvSpPr>
            <p:cNvPr id="2646"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47"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48"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49"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653" name="Group"/>
            <p:cNvGrpSpPr/>
            <p:nvPr/>
          </p:nvGrpSpPr>
          <p:grpSpPr>
            <a:xfrm>
              <a:off x="1212787" y="186852"/>
              <a:ext cx="751435" cy="1063781"/>
              <a:chOff x="0" y="0"/>
              <a:chExt cx="751434" cy="1063779"/>
            </a:xfrm>
          </p:grpSpPr>
          <p:sp>
            <p:nvSpPr>
              <p:cNvPr id="265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5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5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57" name="Group"/>
            <p:cNvGrpSpPr/>
            <p:nvPr/>
          </p:nvGrpSpPr>
          <p:grpSpPr>
            <a:xfrm>
              <a:off x="1797475" y="845379"/>
              <a:ext cx="751435" cy="1063781"/>
              <a:chOff x="0" y="0"/>
              <a:chExt cx="751434" cy="1063779"/>
            </a:xfrm>
          </p:grpSpPr>
          <p:sp>
            <p:nvSpPr>
              <p:cNvPr id="265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61" name="Group"/>
            <p:cNvGrpSpPr/>
            <p:nvPr/>
          </p:nvGrpSpPr>
          <p:grpSpPr>
            <a:xfrm>
              <a:off x="2382163" y="1510386"/>
              <a:ext cx="751435" cy="1063781"/>
              <a:chOff x="0" y="0"/>
              <a:chExt cx="751434" cy="1063779"/>
            </a:xfrm>
          </p:grpSpPr>
          <p:sp>
            <p:nvSpPr>
              <p:cNvPr id="2658"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59"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60"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65" name="Group"/>
            <p:cNvGrpSpPr/>
            <p:nvPr/>
          </p:nvGrpSpPr>
          <p:grpSpPr>
            <a:xfrm>
              <a:off x="3243758" y="3771"/>
              <a:ext cx="751435" cy="2397317"/>
              <a:chOff x="0" y="0"/>
              <a:chExt cx="751434" cy="2397315"/>
            </a:xfrm>
          </p:grpSpPr>
          <p:sp>
            <p:nvSpPr>
              <p:cNvPr id="2662"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63"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64"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687" name="Group"/>
          <p:cNvGrpSpPr/>
          <p:nvPr/>
        </p:nvGrpSpPr>
        <p:grpSpPr>
          <a:xfrm>
            <a:off x="13784039" y="6320167"/>
            <a:ext cx="3995193" cy="2586260"/>
            <a:chOff x="0" y="0"/>
            <a:chExt cx="3995192" cy="2586258"/>
          </a:xfrm>
        </p:grpSpPr>
        <p:sp>
          <p:nvSpPr>
            <p:cNvPr id="266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68"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69"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70"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674" name="Group"/>
            <p:cNvGrpSpPr/>
            <p:nvPr/>
          </p:nvGrpSpPr>
          <p:grpSpPr>
            <a:xfrm>
              <a:off x="1212787" y="186852"/>
              <a:ext cx="751435" cy="1063781"/>
              <a:chOff x="0" y="0"/>
              <a:chExt cx="751434" cy="1063779"/>
            </a:xfrm>
          </p:grpSpPr>
          <p:sp>
            <p:nvSpPr>
              <p:cNvPr id="267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7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7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78" name="Group"/>
            <p:cNvGrpSpPr/>
            <p:nvPr/>
          </p:nvGrpSpPr>
          <p:grpSpPr>
            <a:xfrm>
              <a:off x="1797475" y="845379"/>
              <a:ext cx="751435" cy="1063781"/>
              <a:chOff x="0" y="0"/>
              <a:chExt cx="751434" cy="1063779"/>
            </a:xfrm>
          </p:grpSpPr>
          <p:sp>
            <p:nvSpPr>
              <p:cNvPr id="267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7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7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82" name="Group"/>
            <p:cNvGrpSpPr/>
            <p:nvPr/>
          </p:nvGrpSpPr>
          <p:grpSpPr>
            <a:xfrm>
              <a:off x="2382163" y="1510386"/>
              <a:ext cx="751435" cy="1063781"/>
              <a:chOff x="0" y="0"/>
              <a:chExt cx="751434" cy="1063779"/>
            </a:xfrm>
          </p:grpSpPr>
          <p:sp>
            <p:nvSpPr>
              <p:cNvPr id="267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8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8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686" name="Group"/>
            <p:cNvGrpSpPr/>
            <p:nvPr/>
          </p:nvGrpSpPr>
          <p:grpSpPr>
            <a:xfrm>
              <a:off x="3243758" y="3771"/>
              <a:ext cx="751435" cy="2397317"/>
              <a:chOff x="0" y="0"/>
              <a:chExt cx="751434" cy="2397315"/>
            </a:xfrm>
          </p:grpSpPr>
          <p:sp>
            <p:nvSpPr>
              <p:cNvPr id="2683"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68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8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688"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689"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690"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4"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695"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6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64</a:t>
            </a:fld>
            <a:endParaRPr/>
          </a:p>
        </p:txBody>
      </p:sp>
      <p:sp>
        <p:nvSpPr>
          <p:cNvPr id="2697"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98"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699"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0"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1"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2"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03"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704"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705"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706"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727" name="Group"/>
          <p:cNvGrpSpPr/>
          <p:nvPr/>
        </p:nvGrpSpPr>
        <p:grpSpPr>
          <a:xfrm>
            <a:off x="7193015" y="6320167"/>
            <a:ext cx="3995193" cy="2586260"/>
            <a:chOff x="0" y="0"/>
            <a:chExt cx="3995192" cy="2586258"/>
          </a:xfrm>
        </p:grpSpPr>
        <p:sp>
          <p:nvSpPr>
            <p:cNvPr id="270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08"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09"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10"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14" name="Group"/>
            <p:cNvGrpSpPr/>
            <p:nvPr/>
          </p:nvGrpSpPr>
          <p:grpSpPr>
            <a:xfrm>
              <a:off x="1212787" y="186852"/>
              <a:ext cx="751435" cy="1063781"/>
              <a:chOff x="0" y="0"/>
              <a:chExt cx="751434" cy="1063779"/>
            </a:xfrm>
          </p:grpSpPr>
          <p:sp>
            <p:nvSpPr>
              <p:cNvPr id="271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1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1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18" name="Group"/>
            <p:cNvGrpSpPr/>
            <p:nvPr/>
          </p:nvGrpSpPr>
          <p:grpSpPr>
            <a:xfrm>
              <a:off x="1797475" y="845379"/>
              <a:ext cx="751435" cy="1063781"/>
              <a:chOff x="0" y="0"/>
              <a:chExt cx="751434" cy="1063779"/>
            </a:xfrm>
          </p:grpSpPr>
          <p:sp>
            <p:nvSpPr>
              <p:cNvPr id="271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1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1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22" name="Group"/>
            <p:cNvGrpSpPr/>
            <p:nvPr/>
          </p:nvGrpSpPr>
          <p:grpSpPr>
            <a:xfrm>
              <a:off x="2382163" y="1510386"/>
              <a:ext cx="751435" cy="1063781"/>
              <a:chOff x="0" y="0"/>
              <a:chExt cx="751434" cy="1063779"/>
            </a:xfrm>
          </p:grpSpPr>
          <p:sp>
            <p:nvSpPr>
              <p:cNvPr id="271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20"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21"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26" name="Group"/>
            <p:cNvGrpSpPr/>
            <p:nvPr/>
          </p:nvGrpSpPr>
          <p:grpSpPr>
            <a:xfrm>
              <a:off x="3243758" y="3771"/>
              <a:ext cx="751435" cy="2397317"/>
              <a:chOff x="0" y="0"/>
              <a:chExt cx="751434" cy="2397315"/>
            </a:xfrm>
          </p:grpSpPr>
          <p:sp>
            <p:nvSpPr>
              <p:cNvPr id="2723"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2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2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748" name="Group"/>
          <p:cNvGrpSpPr/>
          <p:nvPr/>
        </p:nvGrpSpPr>
        <p:grpSpPr>
          <a:xfrm>
            <a:off x="13784039" y="6320167"/>
            <a:ext cx="3995193" cy="2586260"/>
            <a:chOff x="0" y="0"/>
            <a:chExt cx="3995192" cy="2586258"/>
          </a:xfrm>
        </p:grpSpPr>
        <p:sp>
          <p:nvSpPr>
            <p:cNvPr id="2728"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29"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0"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1"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35" name="Group"/>
            <p:cNvGrpSpPr/>
            <p:nvPr/>
          </p:nvGrpSpPr>
          <p:grpSpPr>
            <a:xfrm>
              <a:off x="1212787" y="186852"/>
              <a:ext cx="751435" cy="1063781"/>
              <a:chOff x="0" y="0"/>
              <a:chExt cx="751434" cy="1063779"/>
            </a:xfrm>
          </p:grpSpPr>
          <p:sp>
            <p:nvSpPr>
              <p:cNvPr id="27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39" name="Group"/>
            <p:cNvGrpSpPr/>
            <p:nvPr/>
          </p:nvGrpSpPr>
          <p:grpSpPr>
            <a:xfrm>
              <a:off x="1797475" y="845379"/>
              <a:ext cx="751435" cy="1063781"/>
              <a:chOff x="0" y="0"/>
              <a:chExt cx="751434" cy="1063779"/>
            </a:xfrm>
          </p:grpSpPr>
          <p:sp>
            <p:nvSpPr>
              <p:cNvPr id="273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3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3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43" name="Group"/>
            <p:cNvGrpSpPr/>
            <p:nvPr/>
          </p:nvGrpSpPr>
          <p:grpSpPr>
            <a:xfrm>
              <a:off x="2382163" y="1510386"/>
              <a:ext cx="751435" cy="1063781"/>
              <a:chOff x="0" y="0"/>
              <a:chExt cx="751434" cy="1063779"/>
            </a:xfrm>
          </p:grpSpPr>
          <p:sp>
            <p:nvSpPr>
              <p:cNvPr id="2740"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41"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42"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47" name="Group"/>
            <p:cNvGrpSpPr/>
            <p:nvPr/>
          </p:nvGrpSpPr>
          <p:grpSpPr>
            <a:xfrm>
              <a:off x="3243758" y="3771"/>
              <a:ext cx="751435" cy="2397317"/>
              <a:chOff x="0" y="0"/>
              <a:chExt cx="751434" cy="2397315"/>
            </a:xfrm>
          </p:grpSpPr>
          <p:sp>
            <p:nvSpPr>
              <p:cNvPr id="2744"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45"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46"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749"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750"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751"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5"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756"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7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65</a:t>
            </a:fld>
            <a:endParaRPr/>
          </a:p>
        </p:txBody>
      </p:sp>
      <p:sp>
        <p:nvSpPr>
          <p:cNvPr id="2758"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59"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60"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1"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2"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3"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764"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765"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766"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767"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788" name="Group"/>
          <p:cNvGrpSpPr/>
          <p:nvPr/>
        </p:nvGrpSpPr>
        <p:grpSpPr>
          <a:xfrm>
            <a:off x="7193015" y="6320167"/>
            <a:ext cx="3995193" cy="2586260"/>
            <a:chOff x="0" y="0"/>
            <a:chExt cx="3995192" cy="2586258"/>
          </a:xfrm>
        </p:grpSpPr>
        <p:sp>
          <p:nvSpPr>
            <p:cNvPr id="2768"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69"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0"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1"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75" name="Group"/>
            <p:cNvGrpSpPr/>
            <p:nvPr/>
          </p:nvGrpSpPr>
          <p:grpSpPr>
            <a:xfrm>
              <a:off x="1212787" y="186852"/>
              <a:ext cx="751435" cy="1063781"/>
              <a:chOff x="0" y="0"/>
              <a:chExt cx="751434" cy="1063779"/>
            </a:xfrm>
          </p:grpSpPr>
          <p:sp>
            <p:nvSpPr>
              <p:cNvPr id="277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7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79" name="Group"/>
            <p:cNvGrpSpPr/>
            <p:nvPr/>
          </p:nvGrpSpPr>
          <p:grpSpPr>
            <a:xfrm>
              <a:off x="1797475" y="845379"/>
              <a:ext cx="751435" cy="1063781"/>
              <a:chOff x="0" y="0"/>
              <a:chExt cx="751434" cy="1063779"/>
            </a:xfrm>
          </p:grpSpPr>
          <p:sp>
            <p:nvSpPr>
              <p:cNvPr id="277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7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7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83" name="Group"/>
            <p:cNvGrpSpPr/>
            <p:nvPr/>
          </p:nvGrpSpPr>
          <p:grpSpPr>
            <a:xfrm>
              <a:off x="2382163" y="1510386"/>
              <a:ext cx="751435" cy="1063781"/>
              <a:chOff x="0" y="0"/>
              <a:chExt cx="751434" cy="1063779"/>
            </a:xfrm>
          </p:grpSpPr>
          <p:sp>
            <p:nvSpPr>
              <p:cNvPr id="278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8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8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787" name="Group"/>
            <p:cNvGrpSpPr/>
            <p:nvPr/>
          </p:nvGrpSpPr>
          <p:grpSpPr>
            <a:xfrm>
              <a:off x="3243758" y="3771"/>
              <a:ext cx="751435" cy="2397317"/>
              <a:chOff x="0" y="0"/>
              <a:chExt cx="751434" cy="2397315"/>
            </a:xfrm>
          </p:grpSpPr>
          <p:sp>
            <p:nvSpPr>
              <p:cNvPr id="2784"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8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8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809" name="Group"/>
          <p:cNvGrpSpPr/>
          <p:nvPr/>
        </p:nvGrpSpPr>
        <p:grpSpPr>
          <a:xfrm>
            <a:off x="13784039" y="6320167"/>
            <a:ext cx="3995193" cy="2586260"/>
            <a:chOff x="0" y="0"/>
            <a:chExt cx="3995192" cy="2586258"/>
          </a:xfrm>
        </p:grpSpPr>
        <p:sp>
          <p:nvSpPr>
            <p:cNvPr id="278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1"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2"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796" name="Group"/>
            <p:cNvGrpSpPr/>
            <p:nvPr/>
          </p:nvGrpSpPr>
          <p:grpSpPr>
            <a:xfrm>
              <a:off x="1212787" y="186852"/>
              <a:ext cx="751435" cy="1063781"/>
              <a:chOff x="0" y="0"/>
              <a:chExt cx="751434" cy="1063779"/>
            </a:xfrm>
          </p:grpSpPr>
          <p:sp>
            <p:nvSpPr>
              <p:cNvPr id="279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9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00" name="Group"/>
            <p:cNvGrpSpPr/>
            <p:nvPr/>
          </p:nvGrpSpPr>
          <p:grpSpPr>
            <a:xfrm>
              <a:off x="1797475" y="845379"/>
              <a:ext cx="751435" cy="1063781"/>
              <a:chOff x="0" y="0"/>
              <a:chExt cx="751434" cy="1063779"/>
            </a:xfrm>
          </p:grpSpPr>
          <p:sp>
            <p:nvSpPr>
              <p:cNvPr id="2797" name="Rounded Rectangle"/>
              <p:cNvSpPr/>
              <p:nvPr/>
            </p:nvSpPr>
            <p:spPr>
              <a:xfrm>
                <a:off x="0" y="481388"/>
                <a:ext cx="751435" cy="582392"/>
              </a:xfrm>
              <a:prstGeom prst="roundRect">
                <a:avLst>
                  <a:gd name="adj" fmla="val 21807"/>
                </a:avLst>
              </a:prstGeom>
              <a:solidFill>
                <a:srgbClr val="F8B62D">
                  <a:alpha val="29733"/>
                </a:srgbClr>
              </a:solidFill>
              <a:ln w="38100" cap="flat">
                <a:solidFill>
                  <a:srgbClr val="000000">
                    <a:alpha val="29733"/>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798" name="Circle"/>
              <p:cNvSpPr/>
              <p:nvPr/>
            </p:nvSpPr>
            <p:spPr>
              <a:xfrm>
                <a:off x="271373" y="0"/>
                <a:ext cx="208687" cy="208687"/>
              </a:xfrm>
              <a:prstGeom prst="ellipse">
                <a:avLst/>
              </a:prstGeom>
              <a:solidFill>
                <a:srgbClr val="000000">
                  <a:alpha val="30107"/>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799" name="Line"/>
              <p:cNvSpPr/>
              <p:nvPr/>
            </p:nvSpPr>
            <p:spPr>
              <a:xfrm flipV="1">
                <a:off x="375716" y="130310"/>
                <a:ext cx="1" cy="360427"/>
              </a:xfrm>
              <a:prstGeom prst="line">
                <a:avLst/>
              </a:prstGeom>
              <a:noFill/>
              <a:ln w="38100" cap="flat">
                <a:solidFill>
                  <a:srgbClr val="000000">
                    <a:alpha val="29512"/>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04" name="Group"/>
            <p:cNvGrpSpPr/>
            <p:nvPr/>
          </p:nvGrpSpPr>
          <p:grpSpPr>
            <a:xfrm>
              <a:off x="2382163" y="1510386"/>
              <a:ext cx="751435" cy="1063781"/>
              <a:chOff x="0" y="0"/>
              <a:chExt cx="751434" cy="1063779"/>
            </a:xfrm>
          </p:grpSpPr>
          <p:sp>
            <p:nvSpPr>
              <p:cNvPr id="2801"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02"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03"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08" name="Group"/>
            <p:cNvGrpSpPr/>
            <p:nvPr/>
          </p:nvGrpSpPr>
          <p:grpSpPr>
            <a:xfrm>
              <a:off x="3243758" y="3771"/>
              <a:ext cx="751435" cy="2397317"/>
              <a:chOff x="0" y="0"/>
              <a:chExt cx="751434" cy="2397315"/>
            </a:xfrm>
          </p:grpSpPr>
          <p:sp>
            <p:nvSpPr>
              <p:cNvPr id="2805"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06"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07"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810"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811"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812"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817"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81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66</a:t>
            </a:fld>
            <a:endParaRPr/>
          </a:p>
        </p:txBody>
      </p:sp>
      <p:sp>
        <p:nvSpPr>
          <p:cNvPr id="2819"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20"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21"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2"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3"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4"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25"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826"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827"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828"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849" name="Group"/>
          <p:cNvGrpSpPr/>
          <p:nvPr/>
        </p:nvGrpSpPr>
        <p:grpSpPr>
          <a:xfrm>
            <a:off x="7193015" y="6320167"/>
            <a:ext cx="3995193" cy="2586260"/>
            <a:chOff x="0" y="0"/>
            <a:chExt cx="3995192" cy="2586258"/>
          </a:xfrm>
        </p:grpSpPr>
        <p:sp>
          <p:nvSpPr>
            <p:cNvPr id="282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1"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2"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836" name="Group"/>
            <p:cNvGrpSpPr/>
            <p:nvPr/>
          </p:nvGrpSpPr>
          <p:grpSpPr>
            <a:xfrm>
              <a:off x="1212787" y="186852"/>
              <a:ext cx="751435" cy="1063781"/>
              <a:chOff x="0" y="0"/>
              <a:chExt cx="751434" cy="1063779"/>
            </a:xfrm>
          </p:grpSpPr>
          <p:sp>
            <p:nvSpPr>
              <p:cNvPr id="283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3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40" name="Group"/>
            <p:cNvGrpSpPr/>
            <p:nvPr/>
          </p:nvGrpSpPr>
          <p:grpSpPr>
            <a:xfrm>
              <a:off x="1797475" y="845379"/>
              <a:ext cx="751435" cy="1063781"/>
              <a:chOff x="0" y="0"/>
              <a:chExt cx="751434" cy="1063779"/>
            </a:xfrm>
          </p:grpSpPr>
          <p:sp>
            <p:nvSpPr>
              <p:cNvPr id="283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3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3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44" name="Group"/>
            <p:cNvGrpSpPr/>
            <p:nvPr/>
          </p:nvGrpSpPr>
          <p:grpSpPr>
            <a:xfrm>
              <a:off x="2382163" y="1510386"/>
              <a:ext cx="751435" cy="1063781"/>
              <a:chOff x="0" y="0"/>
              <a:chExt cx="751434" cy="1063779"/>
            </a:xfrm>
          </p:grpSpPr>
          <p:sp>
            <p:nvSpPr>
              <p:cNvPr id="2841"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42"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43"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48" name="Group"/>
            <p:cNvGrpSpPr/>
            <p:nvPr/>
          </p:nvGrpSpPr>
          <p:grpSpPr>
            <a:xfrm>
              <a:off x="3243758" y="3771"/>
              <a:ext cx="751435" cy="2397317"/>
              <a:chOff x="0" y="0"/>
              <a:chExt cx="751434" cy="2397315"/>
            </a:xfrm>
          </p:grpSpPr>
          <p:sp>
            <p:nvSpPr>
              <p:cNvPr id="2845"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46"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47"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870" name="Group"/>
          <p:cNvGrpSpPr/>
          <p:nvPr/>
        </p:nvGrpSpPr>
        <p:grpSpPr>
          <a:xfrm>
            <a:off x="13784039" y="6320167"/>
            <a:ext cx="3995193" cy="2586260"/>
            <a:chOff x="0" y="0"/>
            <a:chExt cx="3995192" cy="2586258"/>
          </a:xfrm>
        </p:grpSpPr>
        <p:sp>
          <p:nvSpPr>
            <p:cNvPr id="285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1"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2"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3"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857" name="Group"/>
            <p:cNvGrpSpPr/>
            <p:nvPr/>
          </p:nvGrpSpPr>
          <p:grpSpPr>
            <a:xfrm>
              <a:off x="1212787" y="186852"/>
              <a:ext cx="751435" cy="1063781"/>
              <a:chOff x="0" y="0"/>
              <a:chExt cx="751434" cy="1063779"/>
            </a:xfrm>
          </p:grpSpPr>
          <p:sp>
            <p:nvSpPr>
              <p:cNvPr id="285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61" name="Group"/>
            <p:cNvGrpSpPr/>
            <p:nvPr/>
          </p:nvGrpSpPr>
          <p:grpSpPr>
            <a:xfrm>
              <a:off x="1797475" y="845379"/>
              <a:ext cx="751435" cy="1063781"/>
              <a:chOff x="0" y="0"/>
              <a:chExt cx="751434" cy="1063779"/>
            </a:xfrm>
          </p:grpSpPr>
          <p:sp>
            <p:nvSpPr>
              <p:cNvPr id="285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5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6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65" name="Group"/>
            <p:cNvGrpSpPr/>
            <p:nvPr/>
          </p:nvGrpSpPr>
          <p:grpSpPr>
            <a:xfrm>
              <a:off x="2382163" y="1510386"/>
              <a:ext cx="751435" cy="1063781"/>
              <a:chOff x="0" y="0"/>
              <a:chExt cx="751434" cy="1063779"/>
            </a:xfrm>
          </p:grpSpPr>
          <p:sp>
            <p:nvSpPr>
              <p:cNvPr id="286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6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6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869" name="Group"/>
            <p:cNvGrpSpPr/>
            <p:nvPr/>
          </p:nvGrpSpPr>
          <p:grpSpPr>
            <a:xfrm>
              <a:off x="3243758" y="3771"/>
              <a:ext cx="751435" cy="2397317"/>
              <a:chOff x="0" y="0"/>
              <a:chExt cx="751434" cy="2397315"/>
            </a:xfrm>
          </p:grpSpPr>
          <p:sp>
            <p:nvSpPr>
              <p:cNvPr id="2866"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67"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68"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871"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872"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873"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878"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87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67</a:t>
            </a:fld>
            <a:endParaRPr/>
          </a:p>
        </p:txBody>
      </p:sp>
      <p:sp>
        <p:nvSpPr>
          <p:cNvPr id="2880"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81"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82"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3"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4"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5"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886"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887"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888"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889"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910" name="Group"/>
          <p:cNvGrpSpPr/>
          <p:nvPr/>
        </p:nvGrpSpPr>
        <p:grpSpPr>
          <a:xfrm>
            <a:off x="7193015" y="6320167"/>
            <a:ext cx="3995193" cy="2586260"/>
            <a:chOff x="0" y="0"/>
            <a:chExt cx="3995192" cy="2586258"/>
          </a:xfrm>
        </p:grpSpPr>
        <p:sp>
          <p:nvSpPr>
            <p:cNvPr id="2890"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1"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2"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3"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897" name="Group"/>
            <p:cNvGrpSpPr/>
            <p:nvPr/>
          </p:nvGrpSpPr>
          <p:grpSpPr>
            <a:xfrm>
              <a:off x="1212787" y="186852"/>
              <a:ext cx="751435" cy="1063781"/>
              <a:chOff x="0" y="0"/>
              <a:chExt cx="751434" cy="1063779"/>
            </a:xfrm>
          </p:grpSpPr>
          <p:sp>
            <p:nvSpPr>
              <p:cNvPr id="289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89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01" name="Group"/>
            <p:cNvGrpSpPr/>
            <p:nvPr/>
          </p:nvGrpSpPr>
          <p:grpSpPr>
            <a:xfrm>
              <a:off x="1797475" y="845379"/>
              <a:ext cx="751435" cy="1063781"/>
              <a:chOff x="0" y="0"/>
              <a:chExt cx="751434" cy="1063779"/>
            </a:xfrm>
          </p:grpSpPr>
          <p:sp>
            <p:nvSpPr>
              <p:cNvPr id="2898"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899"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00"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05" name="Group"/>
            <p:cNvGrpSpPr/>
            <p:nvPr/>
          </p:nvGrpSpPr>
          <p:grpSpPr>
            <a:xfrm>
              <a:off x="2382163" y="1510386"/>
              <a:ext cx="751435" cy="1063781"/>
              <a:chOff x="0" y="0"/>
              <a:chExt cx="751434" cy="1063779"/>
            </a:xfrm>
          </p:grpSpPr>
          <p:sp>
            <p:nvSpPr>
              <p:cNvPr id="2902"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03"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04"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09" name="Group"/>
            <p:cNvGrpSpPr/>
            <p:nvPr/>
          </p:nvGrpSpPr>
          <p:grpSpPr>
            <a:xfrm>
              <a:off x="3243758" y="3771"/>
              <a:ext cx="751435" cy="2397317"/>
              <a:chOff x="0" y="0"/>
              <a:chExt cx="751434" cy="2397315"/>
            </a:xfrm>
          </p:grpSpPr>
          <p:sp>
            <p:nvSpPr>
              <p:cNvPr id="2906"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07"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08"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931" name="Group"/>
          <p:cNvGrpSpPr/>
          <p:nvPr/>
        </p:nvGrpSpPr>
        <p:grpSpPr>
          <a:xfrm>
            <a:off x="13784039" y="6320167"/>
            <a:ext cx="3995193" cy="2586260"/>
            <a:chOff x="0" y="0"/>
            <a:chExt cx="3995192" cy="2586258"/>
          </a:xfrm>
        </p:grpSpPr>
        <p:sp>
          <p:nvSpPr>
            <p:cNvPr id="291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2"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3"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4"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918" name="Group"/>
            <p:cNvGrpSpPr/>
            <p:nvPr/>
          </p:nvGrpSpPr>
          <p:grpSpPr>
            <a:xfrm>
              <a:off x="1212787" y="186852"/>
              <a:ext cx="751435" cy="1063781"/>
              <a:chOff x="0" y="0"/>
              <a:chExt cx="751434" cy="1063779"/>
            </a:xfrm>
          </p:grpSpPr>
          <p:sp>
            <p:nvSpPr>
              <p:cNvPr id="291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1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1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22" name="Group"/>
            <p:cNvGrpSpPr/>
            <p:nvPr/>
          </p:nvGrpSpPr>
          <p:grpSpPr>
            <a:xfrm>
              <a:off x="1797475" y="845379"/>
              <a:ext cx="751435" cy="1063781"/>
              <a:chOff x="0" y="0"/>
              <a:chExt cx="751434" cy="1063779"/>
            </a:xfrm>
          </p:grpSpPr>
          <p:sp>
            <p:nvSpPr>
              <p:cNvPr id="291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2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2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26" name="Group"/>
            <p:cNvGrpSpPr/>
            <p:nvPr/>
          </p:nvGrpSpPr>
          <p:grpSpPr>
            <a:xfrm>
              <a:off x="2382163" y="1510386"/>
              <a:ext cx="751435" cy="1063781"/>
              <a:chOff x="0" y="0"/>
              <a:chExt cx="751434" cy="1063779"/>
            </a:xfrm>
          </p:grpSpPr>
          <p:sp>
            <p:nvSpPr>
              <p:cNvPr id="292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2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2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30" name="Group"/>
            <p:cNvGrpSpPr/>
            <p:nvPr/>
          </p:nvGrpSpPr>
          <p:grpSpPr>
            <a:xfrm>
              <a:off x="3243758" y="3771"/>
              <a:ext cx="751435" cy="2397317"/>
              <a:chOff x="0" y="0"/>
              <a:chExt cx="751434" cy="2397315"/>
            </a:xfrm>
          </p:grpSpPr>
          <p:sp>
            <p:nvSpPr>
              <p:cNvPr id="2927"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28"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29"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932"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933"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934"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 name="Train SuperCircuit for Multiple Steps"/>
          <p:cNvSpPr txBox="1">
            <a:spLocks noGrp="1"/>
          </p:cNvSpPr>
          <p:nvPr>
            <p:ph type="title"/>
          </p:nvPr>
        </p:nvSpPr>
        <p:spPr>
          <a:prstGeom prst="rect">
            <a:avLst/>
          </a:prstGeom>
        </p:spPr>
        <p:txBody>
          <a:bodyPr/>
          <a:lstStyle/>
          <a:p>
            <a:r>
              <a:t>Train SuperCircuit for Multiple Steps</a:t>
            </a:r>
          </a:p>
        </p:txBody>
      </p:sp>
      <p:sp>
        <p:nvSpPr>
          <p:cNvPr id="2939"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29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68</a:t>
            </a:fld>
            <a:endParaRPr/>
          </a:p>
        </p:txBody>
      </p:sp>
      <p:sp>
        <p:nvSpPr>
          <p:cNvPr id="2941"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42"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43"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4"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5"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6"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2947"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2948"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2949"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2950"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2971" name="Group"/>
          <p:cNvGrpSpPr/>
          <p:nvPr/>
        </p:nvGrpSpPr>
        <p:grpSpPr>
          <a:xfrm>
            <a:off x="7193015" y="6320167"/>
            <a:ext cx="3995193" cy="2586260"/>
            <a:chOff x="0" y="0"/>
            <a:chExt cx="3995192" cy="2586258"/>
          </a:xfrm>
        </p:grpSpPr>
        <p:sp>
          <p:nvSpPr>
            <p:cNvPr id="2951"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2"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3"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4"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958" name="Group"/>
            <p:cNvGrpSpPr/>
            <p:nvPr/>
          </p:nvGrpSpPr>
          <p:grpSpPr>
            <a:xfrm>
              <a:off x="1212787" y="186852"/>
              <a:ext cx="751435" cy="1063781"/>
              <a:chOff x="0" y="0"/>
              <a:chExt cx="751434" cy="1063779"/>
            </a:xfrm>
          </p:grpSpPr>
          <p:sp>
            <p:nvSpPr>
              <p:cNvPr id="295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5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5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62" name="Group"/>
            <p:cNvGrpSpPr/>
            <p:nvPr/>
          </p:nvGrpSpPr>
          <p:grpSpPr>
            <a:xfrm>
              <a:off x="1797475" y="845379"/>
              <a:ext cx="751435" cy="1063781"/>
              <a:chOff x="0" y="0"/>
              <a:chExt cx="751434" cy="1063779"/>
            </a:xfrm>
          </p:grpSpPr>
          <p:sp>
            <p:nvSpPr>
              <p:cNvPr id="295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6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6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66" name="Group"/>
            <p:cNvGrpSpPr/>
            <p:nvPr/>
          </p:nvGrpSpPr>
          <p:grpSpPr>
            <a:xfrm>
              <a:off x="2382163" y="1510386"/>
              <a:ext cx="751435" cy="1063781"/>
              <a:chOff x="0" y="0"/>
              <a:chExt cx="751434" cy="1063779"/>
            </a:xfrm>
          </p:grpSpPr>
          <p:sp>
            <p:nvSpPr>
              <p:cNvPr id="296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6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6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70" name="Group"/>
            <p:cNvGrpSpPr/>
            <p:nvPr/>
          </p:nvGrpSpPr>
          <p:grpSpPr>
            <a:xfrm>
              <a:off x="3243758" y="3771"/>
              <a:ext cx="751435" cy="2397317"/>
              <a:chOff x="0" y="0"/>
              <a:chExt cx="751434" cy="2397315"/>
            </a:xfrm>
          </p:grpSpPr>
          <p:sp>
            <p:nvSpPr>
              <p:cNvPr id="2967"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6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6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2992" name="Group"/>
          <p:cNvGrpSpPr/>
          <p:nvPr/>
        </p:nvGrpSpPr>
        <p:grpSpPr>
          <a:xfrm>
            <a:off x="13784039" y="6320167"/>
            <a:ext cx="3995193" cy="2586260"/>
            <a:chOff x="0" y="0"/>
            <a:chExt cx="3995192" cy="2586258"/>
          </a:xfrm>
        </p:grpSpPr>
        <p:sp>
          <p:nvSpPr>
            <p:cNvPr id="297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4"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5" name="Rounded Rectangle"/>
            <p:cNvSpPr/>
            <p:nvPr/>
          </p:nvSpPr>
          <p:spPr>
            <a:xfrm>
              <a:off x="0" y="2003866"/>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2979" name="Group"/>
            <p:cNvGrpSpPr/>
            <p:nvPr/>
          </p:nvGrpSpPr>
          <p:grpSpPr>
            <a:xfrm>
              <a:off x="1212787" y="186852"/>
              <a:ext cx="751435" cy="1063781"/>
              <a:chOff x="0" y="0"/>
              <a:chExt cx="751434" cy="1063779"/>
            </a:xfrm>
          </p:grpSpPr>
          <p:sp>
            <p:nvSpPr>
              <p:cNvPr id="297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7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7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83" name="Group"/>
            <p:cNvGrpSpPr/>
            <p:nvPr/>
          </p:nvGrpSpPr>
          <p:grpSpPr>
            <a:xfrm>
              <a:off x="1797475" y="845379"/>
              <a:ext cx="751435" cy="1063781"/>
              <a:chOff x="0" y="0"/>
              <a:chExt cx="751434" cy="1063779"/>
            </a:xfrm>
          </p:grpSpPr>
          <p:sp>
            <p:nvSpPr>
              <p:cNvPr id="298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8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8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87" name="Group"/>
            <p:cNvGrpSpPr/>
            <p:nvPr/>
          </p:nvGrpSpPr>
          <p:grpSpPr>
            <a:xfrm>
              <a:off x="2382163" y="1510386"/>
              <a:ext cx="751435" cy="1063781"/>
              <a:chOff x="0" y="0"/>
              <a:chExt cx="751434" cy="1063779"/>
            </a:xfrm>
          </p:grpSpPr>
          <p:sp>
            <p:nvSpPr>
              <p:cNvPr id="298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8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8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2991" name="Group"/>
            <p:cNvGrpSpPr/>
            <p:nvPr/>
          </p:nvGrpSpPr>
          <p:grpSpPr>
            <a:xfrm>
              <a:off x="3243758" y="3771"/>
              <a:ext cx="751435" cy="2397317"/>
              <a:chOff x="0" y="0"/>
              <a:chExt cx="751434" cy="2397315"/>
            </a:xfrm>
          </p:grpSpPr>
          <p:sp>
            <p:nvSpPr>
              <p:cNvPr id="2988"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298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299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2993"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2994"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2995"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9" name="Train SuperCircuit for Multiple Steps"/>
          <p:cNvSpPr txBox="1">
            <a:spLocks noGrp="1"/>
          </p:cNvSpPr>
          <p:nvPr>
            <p:ph type="title"/>
          </p:nvPr>
        </p:nvSpPr>
        <p:spPr>
          <a:prstGeom prst="rect">
            <a:avLst/>
          </a:prstGeom>
        </p:spPr>
        <p:txBody>
          <a:bodyPr/>
          <a:lstStyle/>
          <a:p>
            <a:r>
              <a:t>Train SuperCircuit for Multiple Steps</a:t>
            </a:r>
          </a:p>
        </p:txBody>
      </p:sp>
      <p:sp>
        <p:nvSpPr>
          <p:cNvPr id="3000"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30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69</a:t>
            </a:fld>
            <a:endParaRPr/>
          </a:p>
        </p:txBody>
      </p:sp>
      <p:sp>
        <p:nvSpPr>
          <p:cNvPr id="3002"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03"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04"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5"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6"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7"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08"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009"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010"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011"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032" name="Group"/>
          <p:cNvGrpSpPr/>
          <p:nvPr/>
        </p:nvGrpSpPr>
        <p:grpSpPr>
          <a:xfrm>
            <a:off x="7193015" y="6320167"/>
            <a:ext cx="3995193" cy="2586260"/>
            <a:chOff x="0" y="0"/>
            <a:chExt cx="3995192" cy="2586258"/>
          </a:xfrm>
        </p:grpSpPr>
        <p:sp>
          <p:nvSpPr>
            <p:cNvPr id="301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4"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5"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019" name="Group"/>
            <p:cNvGrpSpPr/>
            <p:nvPr/>
          </p:nvGrpSpPr>
          <p:grpSpPr>
            <a:xfrm>
              <a:off x="1212787" y="186852"/>
              <a:ext cx="751435" cy="1063781"/>
              <a:chOff x="0" y="0"/>
              <a:chExt cx="751434" cy="1063779"/>
            </a:xfrm>
          </p:grpSpPr>
          <p:sp>
            <p:nvSpPr>
              <p:cNvPr id="301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1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1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23" name="Group"/>
            <p:cNvGrpSpPr/>
            <p:nvPr/>
          </p:nvGrpSpPr>
          <p:grpSpPr>
            <a:xfrm>
              <a:off x="1797475" y="845379"/>
              <a:ext cx="751435" cy="1063781"/>
              <a:chOff x="0" y="0"/>
              <a:chExt cx="751434" cy="1063779"/>
            </a:xfrm>
          </p:grpSpPr>
          <p:sp>
            <p:nvSpPr>
              <p:cNvPr id="3020" name="Rounded Rectangle"/>
              <p:cNvSpPr/>
              <p:nvPr/>
            </p:nvSpPr>
            <p:spPr>
              <a:xfrm>
                <a:off x="0" y="481388"/>
                <a:ext cx="751435" cy="582392"/>
              </a:xfrm>
              <a:prstGeom prst="roundRect">
                <a:avLst>
                  <a:gd name="adj" fmla="val 21807"/>
                </a:avLst>
              </a:prstGeom>
              <a:solidFill>
                <a:srgbClr val="F8B62D">
                  <a:alpha val="30232"/>
                </a:srgbClr>
              </a:solidFill>
              <a:ln w="38100" cap="flat">
                <a:solidFill>
                  <a:srgbClr val="000000">
                    <a:alpha val="30232"/>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21" name="Circle"/>
              <p:cNvSpPr/>
              <p:nvPr/>
            </p:nvSpPr>
            <p:spPr>
              <a:xfrm>
                <a:off x="271373" y="0"/>
                <a:ext cx="208687" cy="208687"/>
              </a:xfrm>
              <a:prstGeom prst="ellipse">
                <a:avLst/>
              </a:prstGeom>
              <a:solidFill>
                <a:srgbClr val="000000">
                  <a:alpha val="30085"/>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22" name="Line"/>
              <p:cNvSpPr/>
              <p:nvPr/>
            </p:nvSpPr>
            <p:spPr>
              <a:xfrm flipV="1">
                <a:off x="375716" y="130310"/>
                <a:ext cx="1" cy="360427"/>
              </a:xfrm>
              <a:prstGeom prst="line">
                <a:avLst/>
              </a:prstGeom>
              <a:noFill/>
              <a:ln w="38100" cap="flat">
                <a:solidFill>
                  <a:srgbClr val="000000">
                    <a:alpha val="29924"/>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27" name="Group"/>
            <p:cNvGrpSpPr/>
            <p:nvPr/>
          </p:nvGrpSpPr>
          <p:grpSpPr>
            <a:xfrm>
              <a:off x="2382163" y="1510386"/>
              <a:ext cx="751435" cy="1063781"/>
              <a:chOff x="0" y="0"/>
              <a:chExt cx="751434" cy="1063779"/>
            </a:xfrm>
          </p:grpSpPr>
          <p:sp>
            <p:nvSpPr>
              <p:cNvPr id="3024"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25"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26"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31" name="Group"/>
            <p:cNvGrpSpPr/>
            <p:nvPr/>
          </p:nvGrpSpPr>
          <p:grpSpPr>
            <a:xfrm>
              <a:off x="3243758" y="3771"/>
              <a:ext cx="751435" cy="2397317"/>
              <a:chOff x="0" y="0"/>
              <a:chExt cx="751434" cy="2397315"/>
            </a:xfrm>
          </p:grpSpPr>
          <p:sp>
            <p:nvSpPr>
              <p:cNvPr id="3028"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2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3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053" name="Group"/>
          <p:cNvGrpSpPr/>
          <p:nvPr/>
        </p:nvGrpSpPr>
        <p:grpSpPr>
          <a:xfrm>
            <a:off x="13784039" y="6320167"/>
            <a:ext cx="3995193" cy="2586260"/>
            <a:chOff x="0" y="0"/>
            <a:chExt cx="3995192" cy="2586258"/>
          </a:xfrm>
        </p:grpSpPr>
        <p:sp>
          <p:nvSpPr>
            <p:cNvPr id="303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4"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040" name="Group"/>
            <p:cNvGrpSpPr/>
            <p:nvPr/>
          </p:nvGrpSpPr>
          <p:grpSpPr>
            <a:xfrm>
              <a:off x="1212787" y="186852"/>
              <a:ext cx="751435" cy="1063781"/>
              <a:chOff x="0" y="0"/>
              <a:chExt cx="751434" cy="1063779"/>
            </a:xfrm>
          </p:grpSpPr>
          <p:sp>
            <p:nvSpPr>
              <p:cNvPr id="303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3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3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44" name="Group"/>
            <p:cNvGrpSpPr/>
            <p:nvPr/>
          </p:nvGrpSpPr>
          <p:grpSpPr>
            <a:xfrm>
              <a:off x="1797475" y="845379"/>
              <a:ext cx="751435" cy="1063781"/>
              <a:chOff x="0" y="0"/>
              <a:chExt cx="751434" cy="1063779"/>
            </a:xfrm>
          </p:grpSpPr>
          <p:sp>
            <p:nvSpPr>
              <p:cNvPr id="304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48" name="Group"/>
            <p:cNvGrpSpPr/>
            <p:nvPr/>
          </p:nvGrpSpPr>
          <p:grpSpPr>
            <a:xfrm>
              <a:off x="2382163" y="1510386"/>
              <a:ext cx="751435" cy="1063781"/>
              <a:chOff x="0" y="0"/>
              <a:chExt cx="751434" cy="1063779"/>
            </a:xfrm>
          </p:grpSpPr>
          <p:sp>
            <p:nvSpPr>
              <p:cNvPr id="304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52" name="Group"/>
            <p:cNvGrpSpPr/>
            <p:nvPr/>
          </p:nvGrpSpPr>
          <p:grpSpPr>
            <a:xfrm>
              <a:off x="3243758" y="3771"/>
              <a:ext cx="751435" cy="2397317"/>
              <a:chOff x="0" y="0"/>
              <a:chExt cx="751434" cy="2397315"/>
            </a:xfrm>
          </p:grpSpPr>
          <p:sp>
            <p:nvSpPr>
              <p:cNvPr id="3049"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5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5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054"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055"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056"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advClick="0" advTm="100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C157F-7903-462A-67F6-C3B26019ECA5}"/>
              </a:ext>
            </a:extLst>
          </p:cNvPr>
          <p:cNvSpPr>
            <a:spLocks noGrp="1"/>
          </p:cNvSpPr>
          <p:nvPr>
            <p:ph type="title"/>
          </p:nvPr>
        </p:nvSpPr>
        <p:spPr/>
        <p:txBody>
          <a:bodyPr/>
          <a:lstStyle/>
          <a:p>
            <a:r>
              <a:rPr lang="en-US" dirty="0"/>
              <a:t>TorchQuantum Library</a:t>
            </a:r>
          </a:p>
        </p:txBody>
      </p:sp>
      <p:sp>
        <p:nvSpPr>
          <p:cNvPr id="3" name="Text Placeholder 2">
            <a:extLst>
              <a:ext uri="{FF2B5EF4-FFF2-40B4-BE49-F238E27FC236}">
                <a16:creationId xmlns:a16="http://schemas.microsoft.com/office/drawing/2014/main" id="{3C98C4D5-C596-E0E0-9933-A23B2FEDFEAE}"/>
              </a:ext>
            </a:extLst>
          </p:cNvPr>
          <p:cNvSpPr>
            <a:spLocks noGrp="1"/>
          </p:cNvSpPr>
          <p:nvPr>
            <p:ph type="body" idx="1"/>
          </p:nvPr>
        </p:nvSpPr>
        <p:spPr/>
        <p:txBody>
          <a:bodyPr/>
          <a:lstStyle/>
          <a:p>
            <a:r>
              <a:rPr lang="en-US" dirty="0"/>
              <a:t>A fast library for classical simulation of quantum circuit in </a:t>
            </a:r>
            <a:r>
              <a:rPr lang="en-US" b="1" dirty="0" err="1"/>
              <a:t>PyTorch</a:t>
            </a:r>
            <a:endParaRPr lang="en-US" b="1" dirty="0"/>
          </a:p>
          <a:p>
            <a:pPr lvl="1"/>
            <a:r>
              <a:rPr lang="en-US" dirty="0"/>
              <a:t>Automatic </a:t>
            </a:r>
            <a:r>
              <a:rPr lang="en-US" b="1" dirty="0"/>
              <a:t>gradient</a:t>
            </a:r>
            <a:r>
              <a:rPr lang="en-US" dirty="0"/>
              <a:t> computation for training parameterized quantum circuit</a:t>
            </a:r>
          </a:p>
          <a:p>
            <a:pPr lvl="1"/>
            <a:r>
              <a:rPr lang="en-US" b="1" dirty="0"/>
              <a:t>GPU-accelerated </a:t>
            </a:r>
            <a:r>
              <a:rPr lang="en-US" dirty="0"/>
              <a:t>tensor processing with batch mode support</a:t>
            </a:r>
          </a:p>
          <a:p>
            <a:pPr lvl="1"/>
            <a:r>
              <a:rPr lang="en-US" b="1" dirty="0"/>
              <a:t>Dynamic computation graph </a:t>
            </a:r>
            <a:r>
              <a:rPr lang="en-US" dirty="0"/>
              <a:t>for easy debugging </a:t>
            </a:r>
          </a:p>
          <a:p>
            <a:pPr lvl="1"/>
            <a:r>
              <a:rPr lang="en-US" dirty="0"/>
              <a:t>Easy construction of </a:t>
            </a:r>
            <a:r>
              <a:rPr lang="en-US" b="1" dirty="0"/>
              <a:t>hybrid classical and quantum </a:t>
            </a:r>
            <a:r>
              <a:rPr lang="en-US" dirty="0"/>
              <a:t>neural networks</a:t>
            </a:r>
          </a:p>
          <a:p>
            <a:pPr lvl="1"/>
            <a:r>
              <a:rPr lang="en-US" b="1" dirty="0"/>
              <a:t>Gate</a:t>
            </a:r>
            <a:r>
              <a:rPr lang="en-US" dirty="0"/>
              <a:t> level and </a:t>
            </a:r>
            <a:r>
              <a:rPr lang="en-US" b="1" dirty="0"/>
              <a:t>pulse</a:t>
            </a:r>
            <a:r>
              <a:rPr lang="en-US" dirty="0"/>
              <a:t> level simulation support</a:t>
            </a:r>
          </a:p>
          <a:p>
            <a:pPr lvl="1"/>
            <a:r>
              <a:rPr lang="en-US" b="1" dirty="0"/>
              <a:t>Converters</a:t>
            </a:r>
            <a:r>
              <a:rPr lang="en-US" dirty="0"/>
              <a:t> to other frameworks such as IBM </a:t>
            </a:r>
            <a:r>
              <a:rPr lang="en-US" dirty="0" err="1"/>
              <a:t>Qiskit</a:t>
            </a:r>
            <a:endParaRPr lang="en-US" dirty="0"/>
          </a:p>
          <a:p>
            <a:pPr lvl="1"/>
            <a:r>
              <a:rPr lang="en-US" dirty="0"/>
              <a:t>And so on…</a:t>
            </a:r>
          </a:p>
          <a:p>
            <a:pPr marL="609600" lvl="1" indent="0">
              <a:buNone/>
            </a:pPr>
            <a:endParaRPr lang="en-US" b="1" dirty="0"/>
          </a:p>
          <a:p>
            <a:pPr marL="0" indent="0">
              <a:buNone/>
            </a:pPr>
            <a:endParaRPr lang="en-US" dirty="0"/>
          </a:p>
        </p:txBody>
      </p:sp>
    </p:spTree>
    <p:extLst>
      <p:ext uri="{BB962C8B-B14F-4D97-AF65-F5344CB8AC3E}">
        <p14:creationId xmlns:p14="http://schemas.microsoft.com/office/powerpoint/2010/main" val="273259965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0" name="Train SuperCircuit for Multiple Steps"/>
          <p:cNvSpPr txBox="1">
            <a:spLocks noGrp="1"/>
          </p:cNvSpPr>
          <p:nvPr>
            <p:ph type="title"/>
          </p:nvPr>
        </p:nvSpPr>
        <p:spPr>
          <a:prstGeom prst="rect">
            <a:avLst/>
          </a:prstGeom>
        </p:spPr>
        <p:txBody>
          <a:bodyPr/>
          <a:lstStyle/>
          <a:p>
            <a:r>
              <a:t>Train SuperCircuit for Multiple Steps</a:t>
            </a:r>
          </a:p>
        </p:txBody>
      </p:sp>
      <p:sp>
        <p:nvSpPr>
          <p:cNvPr id="3061" name="In one SuperCircuit Training step: Sample and Train"/>
          <p:cNvSpPr txBox="1">
            <a:spLocks noGrp="1"/>
          </p:cNvSpPr>
          <p:nvPr>
            <p:ph type="body" idx="1"/>
          </p:nvPr>
        </p:nvSpPr>
        <p:spPr>
          <a:xfrm>
            <a:off x="1218959" y="2540000"/>
            <a:ext cx="21944882" cy="9827840"/>
          </a:xfrm>
          <a:prstGeom prst="rect">
            <a:avLst/>
          </a:prstGeom>
        </p:spPr>
        <p:txBody>
          <a:bodyPr/>
          <a:lstStyle/>
          <a:p>
            <a:r>
              <a:t>In one SuperCircuit Training step: Sample and Train</a:t>
            </a:r>
          </a:p>
        </p:txBody>
      </p:sp>
      <p:sp>
        <p:nvSpPr>
          <p:cNvPr id="306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70</a:t>
            </a:fld>
            <a:endParaRPr/>
          </a:p>
        </p:txBody>
      </p:sp>
      <p:sp>
        <p:nvSpPr>
          <p:cNvPr id="3063"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64"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65"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6"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7"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8"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069"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070"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071"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072"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093" name="Group"/>
          <p:cNvGrpSpPr/>
          <p:nvPr/>
        </p:nvGrpSpPr>
        <p:grpSpPr>
          <a:xfrm>
            <a:off x="7193015" y="6320167"/>
            <a:ext cx="3995193" cy="2586260"/>
            <a:chOff x="0" y="0"/>
            <a:chExt cx="3995192" cy="2586258"/>
          </a:xfrm>
        </p:grpSpPr>
        <p:sp>
          <p:nvSpPr>
            <p:cNvPr id="307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4"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080" name="Group"/>
            <p:cNvGrpSpPr/>
            <p:nvPr/>
          </p:nvGrpSpPr>
          <p:grpSpPr>
            <a:xfrm>
              <a:off x="1212787" y="186852"/>
              <a:ext cx="751435" cy="1063781"/>
              <a:chOff x="0" y="0"/>
              <a:chExt cx="751434" cy="1063779"/>
            </a:xfrm>
          </p:grpSpPr>
          <p:sp>
            <p:nvSpPr>
              <p:cNvPr id="307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7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7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84" name="Group"/>
            <p:cNvGrpSpPr/>
            <p:nvPr/>
          </p:nvGrpSpPr>
          <p:grpSpPr>
            <a:xfrm>
              <a:off x="1797475" y="845379"/>
              <a:ext cx="751435" cy="1063781"/>
              <a:chOff x="0" y="0"/>
              <a:chExt cx="751434" cy="1063779"/>
            </a:xfrm>
          </p:grpSpPr>
          <p:sp>
            <p:nvSpPr>
              <p:cNvPr id="308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8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8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88" name="Group"/>
            <p:cNvGrpSpPr/>
            <p:nvPr/>
          </p:nvGrpSpPr>
          <p:grpSpPr>
            <a:xfrm>
              <a:off x="2382163" y="1510386"/>
              <a:ext cx="751435" cy="1063781"/>
              <a:chOff x="0" y="0"/>
              <a:chExt cx="751434" cy="1063779"/>
            </a:xfrm>
          </p:grpSpPr>
          <p:sp>
            <p:nvSpPr>
              <p:cNvPr id="3085"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86"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87"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092" name="Group"/>
            <p:cNvGrpSpPr/>
            <p:nvPr/>
          </p:nvGrpSpPr>
          <p:grpSpPr>
            <a:xfrm>
              <a:off x="3243758" y="3771"/>
              <a:ext cx="751435" cy="2397317"/>
              <a:chOff x="0" y="0"/>
              <a:chExt cx="751434" cy="2397315"/>
            </a:xfrm>
          </p:grpSpPr>
          <p:sp>
            <p:nvSpPr>
              <p:cNvPr id="3089"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09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114" name="Group"/>
          <p:cNvGrpSpPr/>
          <p:nvPr/>
        </p:nvGrpSpPr>
        <p:grpSpPr>
          <a:xfrm>
            <a:off x="13784039" y="6320167"/>
            <a:ext cx="3995193" cy="2586260"/>
            <a:chOff x="0" y="0"/>
            <a:chExt cx="3995192" cy="2586258"/>
          </a:xfrm>
        </p:grpSpPr>
        <p:sp>
          <p:nvSpPr>
            <p:cNvPr id="309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5"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6"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7"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101" name="Group"/>
            <p:cNvGrpSpPr/>
            <p:nvPr/>
          </p:nvGrpSpPr>
          <p:grpSpPr>
            <a:xfrm>
              <a:off x="1212787" y="186852"/>
              <a:ext cx="751435" cy="1063781"/>
              <a:chOff x="0" y="0"/>
              <a:chExt cx="751434" cy="1063779"/>
            </a:xfrm>
          </p:grpSpPr>
          <p:sp>
            <p:nvSpPr>
              <p:cNvPr id="309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09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0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05" name="Group"/>
            <p:cNvGrpSpPr/>
            <p:nvPr/>
          </p:nvGrpSpPr>
          <p:grpSpPr>
            <a:xfrm>
              <a:off x="1797475" y="845379"/>
              <a:ext cx="751435" cy="1063781"/>
              <a:chOff x="0" y="0"/>
              <a:chExt cx="751434" cy="1063779"/>
            </a:xfrm>
          </p:grpSpPr>
          <p:sp>
            <p:nvSpPr>
              <p:cNvPr id="310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0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0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09" name="Group"/>
            <p:cNvGrpSpPr/>
            <p:nvPr/>
          </p:nvGrpSpPr>
          <p:grpSpPr>
            <a:xfrm>
              <a:off x="2382163" y="1510386"/>
              <a:ext cx="751435" cy="1063781"/>
              <a:chOff x="0" y="0"/>
              <a:chExt cx="751434" cy="1063779"/>
            </a:xfrm>
          </p:grpSpPr>
          <p:sp>
            <p:nvSpPr>
              <p:cNvPr id="310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0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0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13" name="Group"/>
            <p:cNvGrpSpPr/>
            <p:nvPr/>
          </p:nvGrpSpPr>
          <p:grpSpPr>
            <a:xfrm>
              <a:off x="3243758" y="3771"/>
              <a:ext cx="751435" cy="2397317"/>
              <a:chOff x="0" y="0"/>
              <a:chExt cx="751434" cy="2397315"/>
            </a:xfrm>
          </p:grpSpPr>
          <p:sp>
            <p:nvSpPr>
              <p:cNvPr id="3110"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11"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12"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115"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116"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117"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1" name="Train SuperCircuit for Multiple Steps"/>
          <p:cNvSpPr txBox="1">
            <a:spLocks noGrp="1"/>
          </p:cNvSpPr>
          <p:nvPr>
            <p:ph type="title"/>
          </p:nvPr>
        </p:nvSpPr>
        <p:spPr>
          <a:prstGeom prst="rect">
            <a:avLst/>
          </a:prstGeom>
        </p:spPr>
        <p:txBody>
          <a:bodyPr/>
          <a:lstStyle/>
          <a:p>
            <a:r>
              <a:t>Train SuperCircuit for Multiple Steps</a:t>
            </a:r>
          </a:p>
        </p:txBody>
      </p:sp>
      <p:sp>
        <p:nvSpPr>
          <p:cNvPr id="312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71</a:t>
            </a:fld>
            <a:endParaRPr/>
          </a:p>
        </p:txBody>
      </p:sp>
      <p:sp>
        <p:nvSpPr>
          <p:cNvPr id="3123" name="Rounded Rectangle"/>
          <p:cNvSpPr/>
          <p:nvPr/>
        </p:nvSpPr>
        <p:spPr>
          <a:xfrm>
            <a:off x="14213254" y="1965472"/>
            <a:ext cx="4347936"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24" name="Rounded Rectangle"/>
          <p:cNvSpPr/>
          <p:nvPr/>
        </p:nvSpPr>
        <p:spPr>
          <a:xfrm>
            <a:off x="7647631" y="1965472"/>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25" name="Line"/>
          <p:cNvSpPr/>
          <p:nvPr/>
        </p:nvSpPr>
        <p:spPr>
          <a:xfrm>
            <a:off x="7311007" y="2600472"/>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6" name="Line"/>
          <p:cNvSpPr/>
          <p:nvPr/>
        </p:nvSpPr>
        <p:spPr>
          <a:xfrm>
            <a:off x="7311007" y="3268712"/>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7" name="Line"/>
          <p:cNvSpPr/>
          <p:nvPr/>
        </p:nvSpPr>
        <p:spPr>
          <a:xfrm>
            <a:off x="7311007" y="393695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8" name="Line"/>
          <p:cNvSpPr/>
          <p:nvPr/>
        </p:nvSpPr>
        <p:spPr>
          <a:xfrm>
            <a:off x="7311007" y="460519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29" name="Qubit 0   ⎥0〉"/>
          <p:cNvSpPr txBox="1"/>
          <p:nvPr/>
        </p:nvSpPr>
        <p:spPr>
          <a:xfrm>
            <a:off x="5226357" y="2376139"/>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130" name="Qubit 1   ⎥0〉"/>
          <p:cNvSpPr txBox="1"/>
          <p:nvPr/>
        </p:nvSpPr>
        <p:spPr>
          <a:xfrm>
            <a:off x="5226357" y="304438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131" name="Qubit 2   ⎥0〉"/>
          <p:cNvSpPr txBox="1"/>
          <p:nvPr/>
        </p:nvSpPr>
        <p:spPr>
          <a:xfrm>
            <a:off x="5226357" y="371262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132" name="Qubit 3   ⎥0〉"/>
          <p:cNvSpPr txBox="1"/>
          <p:nvPr/>
        </p:nvSpPr>
        <p:spPr>
          <a:xfrm>
            <a:off x="5226357" y="4367307"/>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133" name="0.1"/>
          <p:cNvSpPr/>
          <p:nvPr/>
        </p:nvSpPr>
        <p:spPr>
          <a:xfrm>
            <a:off x="7824002" y="2309276"/>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0.1</a:t>
            </a:r>
          </a:p>
        </p:txBody>
      </p:sp>
      <p:sp>
        <p:nvSpPr>
          <p:cNvPr id="3134" name="0.2"/>
          <p:cNvSpPr/>
          <p:nvPr/>
        </p:nvSpPr>
        <p:spPr>
          <a:xfrm>
            <a:off x="7824002" y="2977232"/>
            <a:ext cx="751435" cy="582392"/>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0.2</a:t>
            </a:r>
          </a:p>
        </p:txBody>
      </p:sp>
      <p:sp>
        <p:nvSpPr>
          <p:cNvPr id="3135" name="0.9"/>
          <p:cNvSpPr/>
          <p:nvPr/>
        </p:nvSpPr>
        <p:spPr>
          <a:xfrm>
            <a:off x="7824002" y="3645188"/>
            <a:ext cx="751435" cy="582392"/>
          </a:xfrm>
          <a:prstGeom prst="roundRect">
            <a:avLst>
              <a:gd name="adj" fmla="val 21807"/>
            </a:avLst>
          </a:prstGeom>
          <a:solidFill>
            <a:srgbClr val="8A8B8C">
              <a:alpha val="30000"/>
            </a:srgbClr>
          </a:solidFill>
          <a:ln w="38100">
            <a:solidFill>
              <a:srgbClr val="000000">
                <a:alpha val="30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0.9</a:t>
            </a:r>
          </a:p>
        </p:txBody>
      </p:sp>
      <p:sp>
        <p:nvSpPr>
          <p:cNvPr id="3136" name="1.1"/>
          <p:cNvSpPr/>
          <p:nvPr/>
        </p:nvSpPr>
        <p:spPr>
          <a:xfrm>
            <a:off x="7824002" y="4313143"/>
            <a:ext cx="751435" cy="582393"/>
          </a:xfrm>
          <a:prstGeom prst="roundRect">
            <a:avLst>
              <a:gd name="adj" fmla="val 21807"/>
            </a:avLst>
          </a:prstGeom>
          <a:solidFill>
            <a:srgbClr val="8A8B8C">
              <a:alpha val="30000"/>
            </a:srgbClr>
          </a:solidFill>
          <a:ln w="38100">
            <a:solidFill>
              <a:srgbClr val="000000">
                <a:alpha val="30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1.1</a:t>
            </a:r>
          </a:p>
        </p:txBody>
      </p:sp>
      <p:grpSp>
        <p:nvGrpSpPr>
          <p:cNvPr id="3140" name="Group"/>
          <p:cNvGrpSpPr/>
          <p:nvPr/>
        </p:nvGrpSpPr>
        <p:grpSpPr>
          <a:xfrm>
            <a:off x="9036789" y="2496129"/>
            <a:ext cx="751435" cy="1063781"/>
            <a:chOff x="0" y="0"/>
            <a:chExt cx="751434" cy="1063779"/>
          </a:xfrm>
        </p:grpSpPr>
        <p:sp>
          <p:nvSpPr>
            <p:cNvPr id="313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3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3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44" name="Group"/>
          <p:cNvGrpSpPr/>
          <p:nvPr/>
        </p:nvGrpSpPr>
        <p:grpSpPr>
          <a:xfrm>
            <a:off x="9621477" y="3154656"/>
            <a:ext cx="751435" cy="1063780"/>
            <a:chOff x="0" y="0"/>
            <a:chExt cx="751434" cy="1063779"/>
          </a:xfrm>
        </p:grpSpPr>
        <p:sp>
          <p:nvSpPr>
            <p:cNvPr id="314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4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4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48" name="Group"/>
          <p:cNvGrpSpPr/>
          <p:nvPr/>
        </p:nvGrpSpPr>
        <p:grpSpPr>
          <a:xfrm>
            <a:off x="10206166" y="3819663"/>
            <a:ext cx="751435" cy="1063781"/>
            <a:chOff x="0" y="0"/>
            <a:chExt cx="751434" cy="1063779"/>
          </a:xfrm>
        </p:grpSpPr>
        <p:sp>
          <p:nvSpPr>
            <p:cNvPr id="3145"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46"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47"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52" name="Group"/>
          <p:cNvGrpSpPr/>
          <p:nvPr/>
        </p:nvGrpSpPr>
        <p:grpSpPr>
          <a:xfrm>
            <a:off x="11067760" y="2313048"/>
            <a:ext cx="751435" cy="2397317"/>
            <a:chOff x="0" y="0"/>
            <a:chExt cx="751434" cy="2397315"/>
          </a:xfrm>
        </p:grpSpPr>
        <p:sp>
          <p:nvSpPr>
            <p:cNvPr id="3149"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5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73" name="Group"/>
          <p:cNvGrpSpPr/>
          <p:nvPr/>
        </p:nvGrpSpPr>
        <p:grpSpPr>
          <a:xfrm>
            <a:off x="14415025" y="2309276"/>
            <a:ext cx="3995194" cy="2586260"/>
            <a:chOff x="0" y="0"/>
            <a:chExt cx="3995192" cy="2586258"/>
          </a:xfrm>
        </p:grpSpPr>
        <p:sp>
          <p:nvSpPr>
            <p:cNvPr id="315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4"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5"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6"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160" name="Group"/>
            <p:cNvGrpSpPr/>
            <p:nvPr/>
          </p:nvGrpSpPr>
          <p:grpSpPr>
            <a:xfrm>
              <a:off x="1212787" y="186852"/>
              <a:ext cx="751435" cy="1063781"/>
              <a:chOff x="0" y="0"/>
              <a:chExt cx="751434" cy="1063779"/>
            </a:xfrm>
          </p:grpSpPr>
          <p:sp>
            <p:nvSpPr>
              <p:cNvPr id="315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5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5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64" name="Group"/>
            <p:cNvGrpSpPr/>
            <p:nvPr/>
          </p:nvGrpSpPr>
          <p:grpSpPr>
            <a:xfrm>
              <a:off x="1797475" y="845379"/>
              <a:ext cx="751435" cy="1063781"/>
              <a:chOff x="0" y="0"/>
              <a:chExt cx="751434" cy="1063779"/>
            </a:xfrm>
          </p:grpSpPr>
          <p:sp>
            <p:nvSpPr>
              <p:cNvPr id="316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6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6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68" name="Group"/>
            <p:cNvGrpSpPr/>
            <p:nvPr/>
          </p:nvGrpSpPr>
          <p:grpSpPr>
            <a:xfrm>
              <a:off x="2382163" y="1510386"/>
              <a:ext cx="751435" cy="1063781"/>
              <a:chOff x="0" y="0"/>
              <a:chExt cx="751434" cy="1063779"/>
            </a:xfrm>
          </p:grpSpPr>
          <p:sp>
            <p:nvSpPr>
              <p:cNvPr id="316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6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6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72" name="Group"/>
            <p:cNvGrpSpPr/>
            <p:nvPr/>
          </p:nvGrpSpPr>
          <p:grpSpPr>
            <a:xfrm>
              <a:off x="3243758" y="3771"/>
              <a:ext cx="751435" cy="2397317"/>
              <a:chOff x="0" y="0"/>
              <a:chExt cx="751434" cy="2397315"/>
            </a:xfrm>
          </p:grpSpPr>
          <p:sp>
            <p:nvSpPr>
              <p:cNvPr id="3169"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70"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71"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174" name="…"/>
          <p:cNvSpPr txBox="1"/>
          <p:nvPr/>
        </p:nvSpPr>
        <p:spPr>
          <a:xfrm>
            <a:off x="12666260" y="2885680"/>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175" name="Block 1"/>
          <p:cNvSpPr txBox="1"/>
          <p:nvPr/>
        </p:nvSpPr>
        <p:spPr>
          <a:xfrm>
            <a:off x="9250708" y="5042751"/>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176" name="Block N"/>
          <p:cNvSpPr txBox="1"/>
          <p:nvPr/>
        </p:nvSpPr>
        <p:spPr>
          <a:xfrm>
            <a:off x="15816432" y="5042751"/>
            <a:ext cx="119237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
        <p:nvSpPr>
          <p:cNvPr id="3177" name="Rounded Rectangle"/>
          <p:cNvSpPr/>
          <p:nvPr/>
        </p:nvSpPr>
        <p:spPr>
          <a:xfrm>
            <a:off x="14213254" y="5703787"/>
            <a:ext cx="4347936"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78" name="Rounded Rectangle"/>
          <p:cNvSpPr/>
          <p:nvPr/>
        </p:nvSpPr>
        <p:spPr>
          <a:xfrm>
            <a:off x="7647631" y="5703787"/>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79" name="Line"/>
          <p:cNvSpPr/>
          <p:nvPr/>
        </p:nvSpPr>
        <p:spPr>
          <a:xfrm>
            <a:off x="7311007" y="633878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0" name="Line"/>
          <p:cNvSpPr/>
          <p:nvPr/>
        </p:nvSpPr>
        <p:spPr>
          <a:xfrm>
            <a:off x="7311007" y="700702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1" name="Line"/>
          <p:cNvSpPr/>
          <p:nvPr/>
        </p:nvSpPr>
        <p:spPr>
          <a:xfrm>
            <a:off x="7311007" y="767526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2" name="Line"/>
          <p:cNvSpPr/>
          <p:nvPr/>
        </p:nvSpPr>
        <p:spPr>
          <a:xfrm>
            <a:off x="7311007" y="834350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183" name="Qubit 0   ⎥0〉"/>
          <p:cNvSpPr txBox="1"/>
          <p:nvPr/>
        </p:nvSpPr>
        <p:spPr>
          <a:xfrm>
            <a:off x="5226357" y="6114454"/>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184" name="Qubit 1   ⎥0〉"/>
          <p:cNvSpPr txBox="1"/>
          <p:nvPr/>
        </p:nvSpPr>
        <p:spPr>
          <a:xfrm>
            <a:off x="5226357" y="6782694"/>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185" name="Qubit 2   ⎥0〉"/>
          <p:cNvSpPr txBox="1"/>
          <p:nvPr/>
        </p:nvSpPr>
        <p:spPr>
          <a:xfrm>
            <a:off x="5226357" y="7450935"/>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186" name="Qubit 3   ⎥0〉"/>
          <p:cNvSpPr txBox="1"/>
          <p:nvPr/>
        </p:nvSpPr>
        <p:spPr>
          <a:xfrm>
            <a:off x="5226357" y="810562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187" name="0.2"/>
          <p:cNvSpPr/>
          <p:nvPr/>
        </p:nvSpPr>
        <p:spPr>
          <a:xfrm>
            <a:off x="7824002" y="6047591"/>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0.2</a:t>
            </a:r>
          </a:p>
        </p:txBody>
      </p:sp>
      <p:sp>
        <p:nvSpPr>
          <p:cNvPr id="3188" name="-0.1"/>
          <p:cNvSpPr/>
          <p:nvPr/>
        </p:nvSpPr>
        <p:spPr>
          <a:xfrm>
            <a:off x="7824002" y="6715546"/>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-0.1</a:t>
            </a:r>
          </a:p>
        </p:txBody>
      </p:sp>
      <p:sp>
        <p:nvSpPr>
          <p:cNvPr id="3189" name="1.4"/>
          <p:cNvSpPr/>
          <p:nvPr/>
        </p:nvSpPr>
        <p:spPr>
          <a:xfrm>
            <a:off x="7824002" y="7383502"/>
            <a:ext cx="751435" cy="582393"/>
          </a:xfrm>
          <a:prstGeom prst="roundRect">
            <a:avLst>
              <a:gd name="adj" fmla="val 21807"/>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1.4</a:t>
            </a:r>
          </a:p>
        </p:txBody>
      </p:sp>
      <p:sp>
        <p:nvSpPr>
          <p:cNvPr id="3190" name="1.1"/>
          <p:cNvSpPr/>
          <p:nvPr/>
        </p:nvSpPr>
        <p:spPr>
          <a:xfrm>
            <a:off x="7824002" y="8051458"/>
            <a:ext cx="751435" cy="582392"/>
          </a:xfrm>
          <a:prstGeom prst="roundRect">
            <a:avLst>
              <a:gd name="adj" fmla="val 21807"/>
            </a:avLst>
          </a:prstGeom>
          <a:solidFill>
            <a:srgbClr val="8A8B8C">
              <a:alpha val="30000"/>
            </a:srgbClr>
          </a:solidFill>
          <a:ln w="38100">
            <a:solidFill>
              <a:srgbClr val="000000">
                <a:alpha val="30000"/>
              </a:srgbClr>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1.1</a:t>
            </a:r>
          </a:p>
        </p:txBody>
      </p:sp>
      <p:grpSp>
        <p:nvGrpSpPr>
          <p:cNvPr id="3194" name="Group"/>
          <p:cNvGrpSpPr/>
          <p:nvPr/>
        </p:nvGrpSpPr>
        <p:grpSpPr>
          <a:xfrm>
            <a:off x="9036789" y="6234444"/>
            <a:ext cx="751435" cy="1063780"/>
            <a:chOff x="0" y="0"/>
            <a:chExt cx="751434" cy="1063779"/>
          </a:xfrm>
        </p:grpSpPr>
        <p:sp>
          <p:nvSpPr>
            <p:cNvPr id="319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9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9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198" name="Group"/>
          <p:cNvGrpSpPr/>
          <p:nvPr/>
        </p:nvGrpSpPr>
        <p:grpSpPr>
          <a:xfrm>
            <a:off x="9621477" y="6892970"/>
            <a:ext cx="751435" cy="1063781"/>
            <a:chOff x="0" y="0"/>
            <a:chExt cx="751434" cy="1063779"/>
          </a:xfrm>
        </p:grpSpPr>
        <p:sp>
          <p:nvSpPr>
            <p:cNvPr id="3195" name="Rounded Rectangle"/>
            <p:cNvSpPr/>
            <p:nvPr/>
          </p:nvSpPr>
          <p:spPr>
            <a:xfrm>
              <a:off x="0" y="481388"/>
              <a:ext cx="751435" cy="582392"/>
            </a:xfrm>
            <a:prstGeom prst="roundRect">
              <a:avLst>
                <a:gd name="adj" fmla="val 21807"/>
              </a:avLst>
            </a:prstGeom>
            <a:solidFill>
              <a:srgbClr val="F8B62D">
                <a:alpha val="30232"/>
              </a:srgbClr>
            </a:solidFill>
            <a:ln w="38100" cap="flat">
              <a:solidFill>
                <a:srgbClr val="000000">
                  <a:alpha val="30232"/>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196" name="Circle"/>
            <p:cNvSpPr/>
            <p:nvPr/>
          </p:nvSpPr>
          <p:spPr>
            <a:xfrm>
              <a:off x="271373" y="0"/>
              <a:ext cx="208687" cy="208687"/>
            </a:xfrm>
            <a:prstGeom prst="ellipse">
              <a:avLst/>
            </a:prstGeom>
            <a:solidFill>
              <a:srgbClr val="000000">
                <a:alpha val="30085"/>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197" name="Line"/>
            <p:cNvSpPr/>
            <p:nvPr/>
          </p:nvSpPr>
          <p:spPr>
            <a:xfrm flipV="1">
              <a:off x="375716" y="130310"/>
              <a:ext cx="1" cy="360427"/>
            </a:xfrm>
            <a:prstGeom prst="line">
              <a:avLst/>
            </a:prstGeom>
            <a:noFill/>
            <a:ln w="38100" cap="flat">
              <a:solidFill>
                <a:srgbClr val="000000">
                  <a:alpha val="29924"/>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02" name="Group"/>
          <p:cNvGrpSpPr/>
          <p:nvPr/>
        </p:nvGrpSpPr>
        <p:grpSpPr>
          <a:xfrm>
            <a:off x="10206166" y="7557978"/>
            <a:ext cx="751435" cy="1063780"/>
            <a:chOff x="0" y="0"/>
            <a:chExt cx="751434" cy="1063779"/>
          </a:xfrm>
        </p:grpSpPr>
        <p:sp>
          <p:nvSpPr>
            <p:cNvPr id="3199"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0"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01"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06" name="Group"/>
          <p:cNvGrpSpPr/>
          <p:nvPr/>
        </p:nvGrpSpPr>
        <p:grpSpPr>
          <a:xfrm>
            <a:off x="11067760" y="6051363"/>
            <a:ext cx="751435" cy="2397317"/>
            <a:chOff x="0" y="0"/>
            <a:chExt cx="751434" cy="2397315"/>
          </a:xfrm>
        </p:grpSpPr>
        <p:sp>
          <p:nvSpPr>
            <p:cNvPr id="3203"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0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27" name="Group"/>
          <p:cNvGrpSpPr/>
          <p:nvPr/>
        </p:nvGrpSpPr>
        <p:grpSpPr>
          <a:xfrm>
            <a:off x="14415025" y="6047591"/>
            <a:ext cx="3995194" cy="2586260"/>
            <a:chOff x="0" y="0"/>
            <a:chExt cx="3995192" cy="2586258"/>
          </a:xfrm>
        </p:grpSpPr>
        <p:sp>
          <p:nvSpPr>
            <p:cNvPr id="320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8" name="Rounded Rectangle"/>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09"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10"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214" name="Group"/>
            <p:cNvGrpSpPr/>
            <p:nvPr/>
          </p:nvGrpSpPr>
          <p:grpSpPr>
            <a:xfrm>
              <a:off x="1212787" y="186852"/>
              <a:ext cx="751435" cy="1063781"/>
              <a:chOff x="0" y="0"/>
              <a:chExt cx="751434" cy="1063779"/>
            </a:xfrm>
          </p:grpSpPr>
          <p:sp>
            <p:nvSpPr>
              <p:cNvPr id="321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1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1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18" name="Group"/>
            <p:cNvGrpSpPr/>
            <p:nvPr/>
          </p:nvGrpSpPr>
          <p:grpSpPr>
            <a:xfrm>
              <a:off x="1797475" y="845379"/>
              <a:ext cx="751435" cy="1063781"/>
              <a:chOff x="0" y="0"/>
              <a:chExt cx="751434" cy="1063779"/>
            </a:xfrm>
          </p:grpSpPr>
          <p:sp>
            <p:nvSpPr>
              <p:cNvPr id="321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1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1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22" name="Group"/>
            <p:cNvGrpSpPr/>
            <p:nvPr/>
          </p:nvGrpSpPr>
          <p:grpSpPr>
            <a:xfrm>
              <a:off x="2382163" y="1510386"/>
              <a:ext cx="751435" cy="1063781"/>
              <a:chOff x="0" y="0"/>
              <a:chExt cx="751434" cy="1063779"/>
            </a:xfrm>
          </p:grpSpPr>
          <p:sp>
            <p:nvSpPr>
              <p:cNvPr id="321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2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2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26" name="Group"/>
            <p:cNvGrpSpPr/>
            <p:nvPr/>
          </p:nvGrpSpPr>
          <p:grpSpPr>
            <a:xfrm>
              <a:off x="3243758" y="3771"/>
              <a:ext cx="751435" cy="2397317"/>
              <a:chOff x="0" y="0"/>
              <a:chExt cx="751434" cy="2397315"/>
            </a:xfrm>
          </p:grpSpPr>
          <p:sp>
            <p:nvSpPr>
              <p:cNvPr id="3223"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24"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25"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228" name="…"/>
          <p:cNvSpPr txBox="1"/>
          <p:nvPr/>
        </p:nvSpPr>
        <p:spPr>
          <a:xfrm>
            <a:off x="12666260" y="6623995"/>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229" name="Block 1"/>
          <p:cNvSpPr txBox="1"/>
          <p:nvPr/>
        </p:nvSpPr>
        <p:spPr>
          <a:xfrm>
            <a:off x="9250708" y="8781066"/>
            <a:ext cx="1141782"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230" name="Block N"/>
          <p:cNvSpPr txBox="1"/>
          <p:nvPr/>
        </p:nvSpPr>
        <p:spPr>
          <a:xfrm>
            <a:off x="15816432" y="8781066"/>
            <a:ext cx="1192379"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
        <p:nvSpPr>
          <p:cNvPr id="3231" name="Rounded Rectangle"/>
          <p:cNvSpPr/>
          <p:nvPr/>
        </p:nvSpPr>
        <p:spPr>
          <a:xfrm>
            <a:off x="14213254" y="9442956"/>
            <a:ext cx="4347936"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32" name="Rounded Rectangle"/>
          <p:cNvSpPr/>
          <p:nvPr/>
        </p:nvSpPr>
        <p:spPr>
          <a:xfrm>
            <a:off x="7647631" y="9442956"/>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33" name="Line"/>
          <p:cNvSpPr/>
          <p:nvPr/>
        </p:nvSpPr>
        <p:spPr>
          <a:xfrm>
            <a:off x="7311007" y="10077956"/>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4" name="Line"/>
          <p:cNvSpPr/>
          <p:nvPr/>
        </p:nvSpPr>
        <p:spPr>
          <a:xfrm>
            <a:off x="7311007" y="10746196"/>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5" name="Line"/>
          <p:cNvSpPr/>
          <p:nvPr/>
        </p:nvSpPr>
        <p:spPr>
          <a:xfrm>
            <a:off x="7311007" y="1141443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6" name="Line"/>
          <p:cNvSpPr/>
          <p:nvPr/>
        </p:nvSpPr>
        <p:spPr>
          <a:xfrm>
            <a:off x="7311007" y="12082677"/>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237" name="Qubit 0   ⎥0〉"/>
          <p:cNvSpPr txBox="1"/>
          <p:nvPr/>
        </p:nvSpPr>
        <p:spPr>
          <a:xfrm>
            <a:off x="5226357" y="9853623"/>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238" name="Qubit 1   ⎥0〉"/>
          <p:cNvSpPr txBox="1"/>
          <p:nvPr/>
        </p:nvSpPr>
        <p:spPr>
          <a:xfrm>
            <a:off x="5226357" y="10521863"/>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239" name="Qubit 2   ⎥0〉"/>
          <p:cNvSpPr txBox="1"/>
          <p:nvPr/>
        </p:nvSpPr>
        <p:spPr>
          <a:xfrm>
            <a:off x="5226357" y="11190104"/>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240" name="Qubit 3   ⎥0〉"/>
          <p:cNvSpPr txBox="1"/>
          <p:nvPr/>
        </p:nvSpPr>
        <p:spPr>
          <a:xfrm>
            <a:off x="5226357" y="1184479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261" name="Group"/>
          <p:cNvGrpSpPr/>
          <p:nvPr/>
        </p:nvGrpSpPr>
        <p:grpSpPr>
          <a:xfrm>
            <a:off x="7824002" y="9786760"/>
            <a:ext cx="3995193" cy="2586260"/>
            <a:chOff x="0" y="0"/>
            <a:chExt cx="3995192" cy="2586258"/>
          </a:xfrm>
        </p:grpSpPr>
        <p:sp>
          <p:nvSpPr>
            <p:cNvPr id="3241" name="0.4"/>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1900" b="0">
                  <a:solidFill>
                    <a:srgbClr val="B51700"/>
                  </a:solidFill>
                  <a:latin typeface="Helvetica Neue Medium"/>
                  <a:ea typeface="Helvetica Neue Medium"/>
                  <a:cs typeface="Helvetica Neue Medium"/>
                  <a:sym typeface="Helvetica Neue Medium"/>
                </a:defRPr>
              </a:lvl1pPr>
            </a:lstStyle>
            <a:p>
              <a:r>
                <a:t>0.4</a:t>
              </a:r>
            </a:p>
          </p:txBody>
        </p:sp>
        <p:sp>
          <p:nvSpPr>
            <p:cNvPr id="3242" name="-0.1"/>
            <p:cNvSpPr/>
            <p:nvPr/>
          </p:nvSpPr>
          <p:spPr>
            <a:xfrm>
              <a:off x="0" y="667955"/>
              <a:ext cx="751435" cy="582392"/>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-0.1</a:t>
              </a:r>
            </a:p>
          </p:txBody>
        </p:sp>
        <p:sp>
          <p:nvSpPr>
            <p:cNvPr id="3243" name="1.4"/>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1.4</a:t>
              </a:r>
            </a:p>
          </p:txBody>
        </p:sp>
        <p:sp>
          <p:nvSpPr>
            <p:cNvPr id="3244" name="1.1"/>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1900" b="0">
                  <a:solidFill>
                    <a:srgbClr val="FFFFFF"/>
                  </a:solidFill>
                  <a:latin typeface="Helvetica Neue Medium"/>
                  <a:ea typeface="Helvetica Neue Medium"/>
                  <a:cs typeface="Helvetica Neue Medium"/>
                  <a:sym typeface="Helvetica Neue Medium"/>
                </a:defRPr>
              </a:lvl1pPr>
            </a:lstStyle>
            <a:p>
              <a:r>
                <a:t>1.1</a:t>
              </a:r>
            </a:p>
          </p:txBody>
        </p:sp>
        <p:grpSp>
          <p:nvGrpSpPr>
            <p:cNvPr id="3248" name="Group"/>
            <p:cNvGrpSpPr/>
            <p:nvPr/>
          </p:nvGrpSpPr>
          <p:grpSpPr>
            <a:xfrm>
              <a:off x="1212787" y="186852"/>
              <a:ext cx="751435" cy="1063781"/>
              <a:chOff x="0" y="0"/>
              <a:chExt cx="751434" cy="1063779"/>
            </a:xfrm>
          </p:grpSpPr>
          <p:sp>
            <p:nvSpPr>
              <p:cNvPr id="324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4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4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52" name="Group"/>
            <p:cNvGrpSpPr/>
            <p:nvPr/>
          </p:nvGrpSpPr>
          <p:grpSpPr>
            <a:xfrm>
              <a:off x="1797475" y="845379"/>
              <a:ext cx="751435" cy="1063781"/>
              <a:chOff x="0" y="0"/>
              <a:chExt cx="751434" cy="1063779"/>
            </a:xfrm>
          </p:grpSpPr>
          <p:sp>
            <p:nvSpPr>
              <p:cNvPr id="3249"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50"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51"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56" name="Group"/>
            <p:cNvGrpSpPr/>
            <p:nvPr/>
          </p:nvGrpSpPr>
          <p:grpSpPr>
            <a:xfrm>
              <a:off x="2382163" y="1510386"/>
              <a:ext cx="751435" cy="1063781"/>
              <a:chOff x="0" y="0"/>
              <a:chExt cx="751434" cy="1063779"/>
            </a:xfrm>
          </p:grpSpPr>
          <p:sp>
            <p:nvSpPr>
              <p:cNvPr id="3253" name="Rounded Rectangle"/>
              <p:cNvSpPr/>
              <p:nvPr/>
            </p:nvSpPr>
            <p:spPr>
              <a:xfrm>
                <a:off x="0" y="481388"/>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54" name="Circle"/>
              <p:cNvSpPr/>
              <p:nvPr/>
            </p:nvSpPr>
            <p:spPr>
              <a:xfrm>
                <a:off x="271373" y="0"/>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55" name="Line"/>
              <p:cNvSpPr/>
              <p:nvPr/>
            </p:nvSpPr>
            <p:spPr>
              <a:xfrm flipV="1">
                <a:off x="375716" y="130310"/>
                <a:ext cx="1" cy="360427"/>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60" name="Group"/>
            <p:cNvGrpSpPr/>
            <p:nvPr/>
          </p:nvGrpSpPr>
          <p:grpSpPr>
            <a:xfrm>
              <a:off x="3243758" y="3771"/>
              <a:ext cx="751435" cy="2397317"/>
              <a:chOff x="0" y="0"/>
              <a:chExt cx="751434" cy="2397315"/>
            </a:xfrm>
          </p:grpSpPr>
          <p:sp>
            <p:nvSpPr>
              <p:cNvPr id="3257" name="Rounded Rectangle"/>
              <p:cNvSpPr/>
              <p:nvPr/>
            </p:nvSpPr>
            <p:spPr>
              <a:xfrm>
                <a:off x="0" y="0"/>
                <a:ext cx="751435" cy="582392"/>
              </a:xfrm>
              <a:prstGeom prst="roundRect">
                <a:avLst>
                  <a:gd name="adj" fmla="val 21807"/>
                </a:avLst>
              </a:prstGeom>
              <a:solidFill>
                <a:srgbClr val="F8B62D">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58"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59"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282" name="Group"/>
          <p:cNvGrpSpPr/>
          <p:nvPr/>
        </p:nvGrpSpPr>
        <p:grpSpPr>
          <a:xfrm>
            <a:off x="14415025" y="9786760"/>
            <a:ext cx="3995194" cy="2586260"/>
            <a:chOff x="0" y="0"/>
            <a:chExt cx="3995192" cy="2586258"/>
          </a:xfrm>
        </p:grpSpPr>
        <p:sp>
          <p:nvSpPr>
            <p:cNvPr id="326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4" name="Rounded Rectangle"/>
            <p:cNvSpPr/>
            <p:nvPr/>
          </p:nvSpPr>
          <p:spPr>
            <a:xfrm>
              <a:off x="0" y="1335911"/>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5" name="Rounded Rectangle"/>
            <p:cNvSpPr/>
            <p:nvPr/>
          </p:nvSpPr>
          <p:spPr>
            <a:xfrm>
              <a:off x="0" y="2003866"/>
              <a:ext cx="751435" cy="582393"/>
            </a:xfrm>
            <a:prstGeom prst="roundRect">
              <a:avLst>
                <a:gd name="adj" fmla="val 21807"/>
              </a:avLst>
            </a:prstGeom>
            <a:solidFill>
              <a:srgbClr val="8A8B8C">
                <a:alpha val="30000"/>
              </a:srgbClr>
            </a:solidFill>
            <a:ln w="38100" cap="flat">
              <a:solidFill>
                <a:srgbClr val="000000">
                  <a:alpha val="30000"/>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269" name="Group"/>
            <p:cNvGrpSpPr/>
            <p:nvPr/>
          </p:nvGrpSpPr>
          <p:grpSpPr>
            <a:xfrm>
              <a:off x="1212787" y="186852"/>
              <a:ext cx="751435" cy="1063781"/>
              <a:chOff x="0" y="0"/>
              <a:chExt cx="751434" cy="1063779"/>
            </a:xfrm>
          </p:grpSpPr>
          <p:sp>
            <p:nvSpPr>
              <p:cNvPr id="326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6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6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73" name="Group"/>
            <p:cNvGrpSpPr/>
            <p:nvPr/>
          </p:nvGrpSpPr>
          <p:grpSpPr>
            <a:xfrm>
              <a:off x="1797475" y="845379"/>
              <a:ext cx="751435" cy="1063781"/>
              <a:chOff x="0" y="0"/>
              <a:chExt cx="751434" cy="1063779"/>
            </a:xfrm>
          </p:grpSpPr>
          <p:sp>
            <p:nvSpPr>
              <p:cNvPr id="327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7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7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77" name="Group"/>
            <p:cNvGrpSpPr/>
            <p:nvPr/>
          </p:nvGrpSpPr>
          <p:grpSpPr>
            <a:xfrm>
              <a:off x="2382163" y="1510386"/>
              <a:ext cx="751435" cy="1063781"/>
              <a:chOff x="0" y="0"/>
              <a:chExt cx="751434" cy="1063779"/>
            </a:xfrm>
          </p:grpSpPr>
          <p:sp>
            <p:nvSpPr>
              <p:cNvPr id="327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7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7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281" name="Group"/>
            <p:cNvGrpSpPr/>
            <p:nvPr/>
          </p:nvGrpSpPr>
          <p:grpSpPr>
            <a:xfrm>
              <a:off x="3243758" y="3771"/>
              <a:ext cx="751435" cy="2397317"/>
              <a:chOff x="0" y="0"/>
              <a:chExt cx="751434" cy="2397315"/>
            </a:xfrm>
          </p:grpSpPr>
          <p:sp>
            <p:nvSpPr>
              <p:cNvPr id="3278" name="Rounded Rectangle"/>
              <p:cNvSpPr/>
              <p:nvPr/>
            </p:nvSpPr>
            <p:spPr>
              <a:xfrm>
                <a:off x="0" y="0"/>
                <a:ext cx="751435" cy="582392"/>
              </a:xfrm>
              <a:prstGeom prst="roundRect">
                <a:avLst>
                  <a:gd name="adj" fmla="val 21807"/>
                </a:avLst>
              </a:prstGeom>
              <a:solidFill>
                <a:srgbClr val="F8B62D">
                  <a:alpha val="29866"/>
                </a:srgbClr>
              </a:solidFill>
              <a:ln w="38100" cap="flat">
                <a:solidFill>
                  <a:srgbClr val="000000">
                    <a:alpha val="29866"/>
                  </a:srgbClr>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279" name="Circle"/>
              <p:cNvSpPr/>
              <p:nvPr/>
            </p:nvSpPr>
            <p:spPr>
              <a:xfrm>
                <a:off x="271373" y="2188629"/>
                <a:ext cx="208687" cy="208687"/>
              </a:xfrm>
              <a:prstGeom prst="ellipse">
                <a:avLst/>
              </a:prstGeom>
              <a:solidFill>
                <a:srgbClr val="000000">
                  <a:alpha val="30000"/>
                </a:srgbClr>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280" name="Line"/>
              <p:cNvSpPr/>
              <p:nvPr/>
            </p:nvSpPr>
            <p:spPr>
              <a:xfrm flipV="1">
                <a:off x="375716" y="586255"/>
                <a:ext cx="1" cy="1692621"/>
              </a:xfrm>
              <a:prstGeom prst="line">
                <a:avLst/>
              </a:prstGeom>
              <a:noFill/>
              <a:ln w="38100" cap="flat">
                <a:solidFill>
                  <a:srgbClr val="000000">
                    <a:alpha val="30000"/>
                  </a:srgbClr>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283" name="…"/>
          <p:cNvSpPr txBox="1"/>
          <p:nvPr/>
        </p:nvSpPr>
        <p:spPr>
          <a:xfrm>
            <a:off x="12666260" y="10363164"/>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284" name="Block 1"/>
          <p:cNvSpPr txBox="1"/>
          <p:nvPr/>
        </p:nvSpPr>
        <p:spPr>
          <a:xfrm>
            <a:off x="9250708" y="12520235"/>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285" name="Block N"/>
          <p:cNvSpPr txBox="1"/>
          <p:nvPr/>
        </p:nvSpPr>
        <p:spPr>
          <a:xfrm>
            <a:off x="15816432" y="12520235"/>
            <a:ext cx="1192379"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9" name="How Reliable is the SuperCircuit?"/>
          <p:cNvSpPr txBox="1">
            <a:spLocks noGrp="1"/>
          </p:cNvSpPr>
          <p:nvPr>
            <p:ph type="title"/>
          </p:nvPr>
        </p:nvSpPr>
        <p:spPr>
          <a:prstGeom prst="rect">
            <a:avLst/>
          </a:prstGeom>
        </p:spPr>
        <p:txBody>
          <a:bodyPr/>
          <a:lstStyle/>
          <a:p>
            <a:r>
              <a:t>How Reliable is the SuperCircuit?</a:t>
            </a:r>
          </a:p>
        </p:txBody>
      </p:sp>
      <p:sp>
        <p:nvSpPr>
          <p:cNvPr id="32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72</a:t>
            </a:fld>
            <a:endParaRPr/>
          </a:p>
        </p:txBody>
      </p:sp>
      <p:graphicFrame>
        <p:nvGraphicFramePr>
          <p:cNvPr id="3291" name="Scatter Chart"/>
          <p:cNvGraphicFramePr/>
          <p:nvPr/>
        </p:nvGraphicFramePr>
        <p:xfrm>
          <a:off x="12575706" y="7629996"/>
          <a:ext cx="8386240" cy="47270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92" name="Scatter Chart"/>
          <p:cNvGraphicFramePr/>
          <p:nvPr/>
        </p:nvGraphicFramePr>
        <p:xfrm>
          <a:off x="4199978" y="2985643"/>
          <a:ext cx="8297975" cy="4727032"/>
        </p:xfrm>
        <a:graphic>
          <a:graphicData uri="http://schemas.openxmlformats.org/drawingml/2006/chart">
            <c:chart xmlns:c="http://schemas.openxmlformats.org/drawingml/2006/chart" xmlns:r="http://schemas.openxmlformats.org/officeDocument/2006/relationships" r:id="rId4"/>
          </a:graphicData>
        </a:graphic>
      </p:graphicFrame>
      <p:sp>
        <p:nvSpPr>
          <p:cNvPr id="3293" name="U3+CU3…"/>
          <p:cNvSpPr txBox="1"/>
          <p:nvPr/>
        </p:nvSpPr>
        <p:spPr>
          <a:xfrm>
            <a:off x="10453013" y="6119251"/>
            <a:ext cx="1695197"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U3+CU3</a:t>
            </a:r>
          </a:p>
          <a:p>
            <a:pPr defTabSz="457200">
              <a:lnSpc>
                <a:spcPct val="100000"/>
              </a:lnSpc>
              <a:defRPr sz="3200" b="0">
                <a:latin typeface="Helvetica Neue"/>
                <a:ea typeface="Helvetica Neue"/>
                <a:cs typeface="Helvetica Neue"/>
                <a:sym typeface="Helvetica Neue"/>
              </a:defRPr>
            </a:pPr>
            <a:r>
              <a:t>MNIST-4</a:t>
            </a:r>
          </a:p>
        </p:txBody>
      </p:sp>
      <p:graphicFrame>
        <p:nvGraphicFramePr>
          <p:cNvPr id="3294" name="Scatter Chart"/>
          <p:cNvGraphicFramePr/>
          <p:nvPr/>
        </p:nvGraphicFramePr>
        <p:xfrm>
          <a:off x="12575706" y="2984266"/>
          <a:ext cx="8386240" cy="4728409"/>
        </p:xfrm>
        <a:graphic>
          <a:graphicData uri="http://schemas.openxmlformats.org/drawingml/2006/chart">
            <c:chart xmlns:c="http://schemas.openxmlformats.org/drawingml/2006/chart" xmlns:r="http://schemas.openxmlformats.org/officeDocument/2006/relationships" r:id="rId5"/>
          </a:graphicData>
        </a:graphic>
      </p:graphicFrame>
      <p:sp>
        <p:nvSpPr>
          <p:cNvPr id="3295" name="Spearman Corr.:…"/>
          <p:cNvSpPr txBox="1"/>
          <p:nvPr/>
        </p:nvSpPr>
        <p:spPr>
          <a:xfrm>
            <a:off x="5039231" y="3357753"/>
            <a:ext cx="3276204" cy="102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0.79</a:t>
            </a:r>
          </a:p>
        </p:txBody>
      </p:sp>
      <p:graphicFrame>
        <p:nvGraphicFramePr>
          <p:cNvPr id="3296" name="Scatter Chart"/>
          <p:cNvGraphicFramePr/>
          <p:nvPr/>
        </p:nvGraphicFramePr>
        <p:xfrm>
          <a:off x="4199979" y="7629996"/>
          <a:ext cx="8386240" cy="4727033"/>
        </p:xfrm>
        <a:graphic>
          <a:graphicData uri="http://schemas.openxmlformats.org/drawingml/2006/chart">
            <c:chart xmlns:c="http://schemas.openxmlformats.org/drawingml/2006/chart" xmlns:r="http://schemas.openxmlformats.org/officeDocument/2006/relationships" r:id="rId6"/>
          </a:graphicData>
        </a:graphic>
      </p:graphicFrame>
      <p:sp>
        <p:nvSpPr>
          <p:cNvPr id="3297" name="X-axis: SubCircuit Performance with Inherted Parameters from SuperCircuit"/>
          <p:cNvSpPr txBox="1"/>
          <p:nvPr/>
        </p:nvSpPr>
        <p:spPr>
          <a:xfrm>
            <a:off x="5734296" y="12383461"/>
            <a:ext cx="14104814"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lnSpc>
                <a:spcPct val="100000"/>
              </a:lnSpc>
              <a:defRPr sz="3200" b="0">
                <a:latin typeface="Helvetica Neue"/>
                <a:ea typeface="Helvetica Neue"/>
                <a:cs typeface="Helvetica Neue"/>
                <a:sym typeface="Helvetica Neue"/>
              </a:defRPr>
            </a:lvl1pPr>
          </a:lstStyle>
          <a:p>
            <a:r>
              <a:t>X-axis: SubCircuit Performance with Inherted Parameters from SuperCircuit</a:t>
            </a:r>
          </a:p>
        </p:txBody>
      </p:sp>
      <p:sp>
        <p:nvSpPr>
          <p:cNvPr id="3298" name="Spearman Corr.:…"/>
          <p:cNvSpPr txBox="1"/>
          <p:nvPr/>
        </p:nvSpPr>
        <p:spPr>
          <a:xfrm>
            <a:off x="13446176" y="3357753"/>
            <a:ext cx="3276204" cy="102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0.91</a:t>
            </a:r>
          </a:p>
        </p:txBody>
      </p:sp>
      <p:sp>
        <p:nvSpPr>
          <p:cNvPr id="3299" name="U3+CU3…"/>
          <p:cNvSpPr txBox="1"/>
          <p:nvPr/>
        </p:nvSpPr>
        <p:spPr>
          <a:xfrm>
            <a:off x="18717047" y="6119251"/>
            <a:ext cx="1928471"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U3+CU3</a:t>
            </a:r>
          </a:p>
          <a:p>
            <a:pPr defTabSz="457200">
              <a:lnSpc>
                <a:spcPct val="100000"/>
              </a:lnSpc>
              <a:defRPr sz="3200" b="0">
                <a:latin typeface="Helvetica Neue"/>
                <a:ea typeface="Helvetica Neue"/>
                <a:cs typeface="Helvetica Neue"/>
                <a:sym typeface="Helvetica Neue"/>
              </a:defRPr>
            </a:pPr>
            <a:r>
              <a:t>Fashion-4</a:t>
            </a:r>
          </a:p>
        </p:txBody>
      </p:sp>
      <p:sp>
        <p:nvSpPr>
          <p:cNvPr id="3300" name="ZZ+RY…"/>
          <p:cNvSpPr txBox="1"/>
          <p:nvPr/>
        </p:nvSpPr>
        <p:spPr>
          <a:xfrm>
            <a:off x="10453013" y="10738556"/>
            <a:ext cx="1695197"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ZZ+RY</a:t>
            </a:r>
          </a:p>
          <a:p>
            <a:pPr defTabSz="457200">
              <a:lnSpc>
                <a:spcPct val="100000"/>
              </a:lnSpc>
              <a:defRPr sz="3200" b="0">
                <a:latin typeface="Helvetica Neue"/>
                <a:ea typeface="Helvetica Neue"/>
                <a:cs typeface="Helvetica Neue"/>
                <a:sym typeface="Helvetica Neue"/>
              </a:defRPr>
            </a:pPr>
            <a:r>
              <a:t>MNIST-4</a:t>
            </a:r>
          </a:p>
        </p:txBody>
      </p:sp>
      <p:sp>
        <p:nvSpPr>
          <p:cNvPr id="3301" name="Spearman Corr.:…"/>
          <p:cNvSpPr txBox="1"/>
          <p:nvPr/>
        </p:nvSpPr>
        <p:spPr>
          <a:xfrm>
            <a:off x="5064631" y="8002106"/>
            <a:ext cx="3276204" cy="102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0.76</a:t>
            </a:r>
          </a:p>
        </p:txBody>
      </p:sp>
      <p:sp>
        <p:nvSpPr>
          <p:cNvPr id="3302" name="Spearman Corr.:…"/>
          <p:cNvSpPr txBox="1"/>
          <p:nvPr/>
        </p:nvSpPr>
        <p:spPr>
          <a:xfrm>
            <a:off x="13408076" y="8002106"/>
            <a:ext cx="3276204" cy="102810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a:pPr>
            <a:r>
              <a:t>Spearman Corr.:</a:t>
            </a:r>
          </a:p>
          <a:p>
            <a:pPr defTabSz="457200">
              <a:lnSpc>
                <a:spcPct val="100000"/>
              </a:lnSpc>
              <a:defRPr sz="3200"/>
            </a:pPr>
            <a:r>
              <a:t>0.78</a:t>
            </a:r>
          </a:p>
        </p:txBody>
      </p:sp>
      <p:sp>
        <p:nvSpPr>
          <p:cNvPr id="3303" name="ZZ+RY…"/>
          <p:cNvSpPr txBox="1"/>
          <p:nvPr/>
        </p:nvSpPr>
        <p:spPr>
          <a:xfrm>
            <a:off x="18717047" y="10763604"/>
            <a:ext cx="1928471" cy="10554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defTabSz="457200">
              <a:lnSpc>
                <a:spcPct val="100000"/>
              </a:lnSpc>
              <a:defRPr sz="3200" b="0">
                <a:latin typeface="Helvetica Neue"/>
                <a:ea typeface="Helvetica Neue"/>
                <a:cs typeface="Helvetica Neue"/>
                <a:sym typeface="Helvetica Neue"/>
              </a:defRPr>
            </a:pPr>
            <a:r>
              <a:t>ZZ+RY</a:t>
            </a:r>
          </a:p>
          <a:p>
            <a:pPr defTabSz="457200">
              <a:lnSpc>
                <a:spcPct val="100000"/>
              </a:lnSpc>
              <a:defRPr sz="3200" b="0">
                <a:latin typeface="Helvetica Neue"/>
                <a:ea typeface="Helvetica Neue"/>
                <a:cs typeface="Helvetica Neue"/>
                <a:sym typeface="Helvetica Neue"/>
              </a:defRPr>
            </a:pPr>
            <a:r>
              <a:t>Fashion-4</a:t>
            </a:r>
          </a:p>
        </p:txBody>
      </p:sp>
      <p:sp>
        <p:nvSpPr>
          <p:cNvPr id="3304" name="Y-axis: SubCircuit Performance trained from Scratch"/>
          <p:cNvSpPr txBox="1"/>
          <p:nvPr/>
        </p:nvSpPr>
        <p:spPr>
          <a:xfrm rot="16200000">
            <a:off x="-1499211" y="8017704"/>
            <a:ext cx="9892723" cy="5728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00000"/>
              </a:lnSpc>
              <a:defRPr sz="3200" b="0">
                <a:latin typeface="Helvetica Neue"/>
                <a:ea typeface="Helvetica Neue"/>
                <a:cs typeface="Helvetica Neue"/>
                <a:sym typeface="Helvetica Neue"/>
              </a:defRPr>
            </a:lvl1pPr>
          </a:lstStyle>
          <a:p>
            <a:r>
              <a:t>Y-axis: SubCircuit Performance trained from Scratch</a:t>
            </a:r>
          </a:p>
        </p:txBody>
      </p:sp>
      <p:sp>
        <p:nvSpPr>
          <p:cNvPr id="3305" name="Inherited parameters from SuperCircuit can provide accurate relative performance"/>
          <p:cNvSpPr txBox="1"/>
          <p:nvPr/>
        </p:nvSpPr>
        <p:spPr>
          <a:xfrm>
            <a:off x="1218959" y="2540000"/>
            <a:ext cx="21944882" cy="7564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508000" indent="-508000" algn="l" defTabSz="914400">
              <a:spcBef>
                <a:spcPts val="1400"/>
              </a:spcBef>
              <a:buSzPct val="122000"/>
              <a:buChar char="•"/>
              <a:defRPr b="0" spc="0"/>
            </a:lvl1pPr>
          </a:lstStyle>
          <a:p>
            <a:r>
              <a:t>Inherited parameters from SuperCircuit can provide accurate relative performance</a:t>
            </a: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9" name="QuantumNAS"/>
          <p:cNvSpPr txBox="1">
            <a:spLocks noGrp="1"/>
          </p:cNvSpPr>
          <p:nvPr>
            <p:ph type="title"/>
          </p:nvPr>
        </p:nvSpPr>
        <p:spPr>
          <a:prstGeom prst="rect">
            <a:avLst/>
          </a:prstGeom>
        </p:spPr>
        <p:txBody>
          <a:bodyPr/>
          <a:lstStyle/>
          <a:p>
            <a:r>
              <a:t>QuantumNAS</a:t>
            </a:r>
          </a:p>
        </p:txBody>
      </p:sp>
      <p:sp>
        <p:nvSpPr>
          <p:cNvPr id="3310"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solidFill>
                  <a:srgbClr val="D5D5D5"/>
                </a:solidFill>
              </a:defRPr>
            </a:pPr>
            <a:r>
              <a:t>SuperCircuit Construction and Training</a:t>
            </a:r>
          </a:p>
          <a:p>
            <a:pPr>
              <a:lnSpc>
                <a:spcPct val="100000"/>
              </a:lnSpc>
              <a:spcBef>
                <a:spcPts val="5000"/>
              </a:spcBef>
              <a:defRPr sz="5000" spc="-1"/>
            </a:pPr>
            <a:r>
              <a:t>Noise-Adaptive Evolutionary Co-Search of SubCircuit and Qubit Mapping</a:t>
            </a:r>
          </a:p>
          <a:p>
            <a:pPr>
              <a:lnSpc>
                <a:spcPct val="100000"/>
              </a:lnSpc>
              <a:spcBef>
                <a:spcPts val="5000"/>
              </a:spcBef>
              <a:defRPr sz="5000" spc="-1">
                <a:solidFill>
                  <a:srgbClr val="D5D5D5"/>
                </a:solidFill>
              </a:defRPr>
            </a:pPr>
            <a:r>
              <a:t>Train the Searched SubCircuit</a:t>
            </a:r>
          </a:p>
          <a:p>
            <a:pPr>
              <a:lnSpc>
                <a:spcPct val="100000"/>
              </a:lnSpc>
              <a:spcBef>
                <a:spcPts val="5000"/>
              </a:spcBef>
              <a:defRPr sz="5000" spc="-1">
                <a:solidFill>
                  <a:srgbClr val="D5D5D5"/>
                </a:solidFill>
              </a:defRPr>
            </a:pPr>
            <a:r>
              <a:t>Iterative Quantum Gate Pruning</a:t>
            </a:r>
          </a:p>
        </p:txBody>
      </p:sp>
      <p:sp>
        <p:nvSpPr>
          <p:cNvPr id="33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73</a:t>
            </a:fld>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5" name="Noise-Adaptive Evolutionary Co-Search"/>
          <p:cNvSpPr txBox="1">
            <a:spLocks noGrp="1"/>
          </p:cNvSpPr>
          <p:nvPr>
            <p:ph type="title"/>
          </p:nvPr>
        </p:nvSpPr>
        <p:spPr>
          <a:prstGeom prst="rect">
            <a:avLst/>
          </a:prstGeom>
        </p:spPr>
        <p:txBody>
          <a:bodyPr/>
          <a:lstStyle/>
          <a:p>
            <a:r>
              <a:t>Noise-Adaptive Evolutionary Co-Search</a:t>
            </a:r>
          </a:p>
        </p:txBody>
      </p:sp>
      <p:sp>
        <p:nvSpPr>
          <p:cNvPr id="3316" name="Search the best SubCircuit and its qubit mapping on target device"/>
          <p:cNvSpPr txBox="1">
            <a:spLocks noGrp="1"/>
          </p:cNvSpPr>
          <p:nvPr>
            <p:ph type="body" sz="quarter" idx="1"/>
          </p:nvPr>
        </p:nvSpPr>
        <p:spPr>
          <a:xfrm>
            <a:off x="1218959" y="2540000"/>
            <a:ext cx="21944882" cy="1784745"/>
          </a:xfrm>
          <a:prstGeom prst="rect">
            <a:avLst/>
          </a:prstGeom>
        </p:spPr>
        <p:txBody>
          <a:bodyPr/>
          <a:lstStyle/>
          <a:p>
            <a:r>
              <a:t>Search the best SubCircuit and its qubit mapping on target device</a:t>
            </a:r>
          </a:p>
        </p:txBody>
      </p:sp>
      <p:sp>
        <p:nvSpPr>
          <p:cNvPr id="3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74</a:t>
            </a:fld>
            <a:endParaRPr/>
          </a:p>
        </p:txBody>
      </p:sp>
      <p:pic>
        <p:nvPicPr>
          <p:cNvPr id="3318" name="teaser.pdf" descr="teaser.pdf"/>
          <p:cNvPicPr>
            <a:picLocks noChangeAspect="1"/>
          </p:cNvPicPr>
          <p:nvPr/>
        </p:nvPicPr>
        <p:blipFill>
          <a:blip r:embed="rId3"/>
          <a:srcRect l="4489" t="71818" r="74413" b="2638"/>
          <a:stretch>
            <a:fillRect/>
          </a:stretch>
        </p:blipFill>
        <p:spPr>
          <a:xfrm>
            <a:off x="744728" y="3424272"/>
            <a:ext cx="2688691" cy="2410641"/>
          </a:xfrm>
          <a:prstGeom prst="rect">
            <a:avLst/>
          </a:prstGeom>
          <a:ln w="12700">
            <a:miter lim="400000"/>
          </a:ln>
        </p:spPr>
      </p:pic>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2" name="Noise-Adaptive Evolutionary Co-Search"/>
          <p:cNvSpPr txBox="1">
            <a:spLocks noGrp="1"/>
          </p:cNvSpPr>
          <p:nvPr>
            <p:ph type="title"/>
          </p:nvPr>
        </p:nvSpPr>
        <p:spPr>
          <a:prstGeom prst="rect">
            <a:avLst/>
          </a:prstGeom>
        </p:spPr>
        <p:txBody>
          <a:bodyPr/>
          <a:lstStyle/>
          <a:p>
            <a:r>
              <a:t>Noise-Adaptive Evolutionary Co-Search</a:t>
            </a:r>
          </a:p>
        </p:txBody>
      </p:sp>
      <p:sp>
        <p:nvSpPr>
          <p:cNvPr id="3323" name="Search the best SubCircuit and its qubit mapping on target device"/>
          <p:cNvSpPr txBox="1">
            <a:spLocks noGrp="1"/>
          </p:cNvSpPr>
          <p:nvPr>
            <p:ph type="body" sz="quarter" idx="1"/>
          </p:nvPr>
        </p:nvSpPr>
        <p:spPr>
          <a:xfrm>
            <a:off x="1218959" y="2540000"/>
            <a:ext cx="21944882" cy="1784745"/>
          </a:xfrm>
          <a:prstGeom prst="rect">
            <a:avLst/>
          </a:prstGeom>
        </p:spPr>
        <p:txBody>
          <a:bodyPr/>
          <a:lstStyle/>
          <a:p>
            <a:r>
              <a:t>Search the best SubCircuit and its qubit mapping on target device</a:t>
            </a:r>
          </a:p>
        </p:txBody>
      </p:sp>
      <p:sp>
        <p:nvSpPr>
          <p:cNvPr id="332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75</a:t>
            </a:fld>
            <a:endParaRPr/>
          </a:p>
        </p:txBody>
      </p:sp>
      <p:sp>
        <p:nvSpPr>
          <p:cNvPr id="3325" name="Evolutionary Search Engine…"/>
          <p:cNvSpPr/>
          <p:nvPr/>
        </p:nvSpPr>
        <p:spPr>
          <a:xfrm>
            <a:off x="2529860" y="6438274"/>
            <a:ext cx="7135673" cy="5347446"/>
          </a:xfrm>
          <a:prstGeom prst="roundRect">
            <a:avLst>
              <a:gd name="adj" fmla="val 16087"/>
            </a:avLst>
          </a:prstGeom>
          <a:solidFill>
            <a:srgbClr val="F8B62D"/>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ct val="100000"/>
              </a:lnSpc>
            </a:pPr>
            <a:r>
              <a:t>Evolutionary Search Engine</a:t>
            </a:r>
          </a:p>
          <a:p>
            <a:pPr>
              <a:lnSpc>
                <a:spcPct val="100000"/>
              </a:lnSpc>
              <a:defRPr b="0"/>
            </a:pPr>
            <a:r>
              <a:t>Mutation</a:t>
            </a:r>
            <a:br/>
            <a:r>
              <a:t>Crossover</a:t>
            </a:r>
          </a:p>
        </p:txBody>
      </p:sp>
      <p:sp>
        <p:nvSpPr>
          <p:cNvPr id="3326" name="SubCircuit and Qubit Mapping pairs"/>
          <p:cNvSpPr txBox="1"/>
          <p:nvPr/>
        </p:nvSpPr>
        <p:spPr>
          <a:xfrm>
            <a:off x="9941336" y="6748342"/>
            <a:ext cx="4501328" cy="869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914400">
              <a:lnSpc>
                <a:spcPct val="90000"/>
              </a:lnSpc>
              <a:spcBef>
                <a:spcPts val="1400"/>
              </a:spcBef>
              <a:defRPr sz="3000" b="0" spc="0"/>
            </a:lvl1pPr>
          </a:lstStyle>
          <a:p>
            <a:r>
              <a:t>SubCircuit and Qubit Mapping pairs</a:t>
            </a:r>
          </a:p>
        </p:txBody>
      </p:sp>
      <p:sp>
        <p:nvSpPr>
          <p:cNvPr id="3327" name="Line"/>
          <p:cNvSpPr/>
          <p:nvPr/>
        </p:nvSpPr>
        <p:spPr>
          <a:xfrm flipH="1">
            <a:off x="9702392" y="7794194"/>
            <a:ext cx="4979216" cy="1"/>
          </a:xfrm>
          <a:prstGeom prst="line">
            <a:avLst/>
          </a:prstGeom>
          <a:ln w="635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28" name="Parameters from SuperCircuit…"/>
          <p:cNvSpPr/>
          <p:nvPr/>
        </p:nvSpPr>
        <p:spPr>
          <a:xfrm>
            <a:off x="14718467" y="6438274"/>
            <a:ext cx="7135672" cy="5347446"/>
          </a:xfrm>
          <a:prstGeom prst="roundRect">
            <a:avLst>
              <a:gd name="adj" fmla="val 9975"/>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ct val="100000"/>
              </a:lnSpc>
              <a:defRPr b="0"/>
            </a:pPr>
            <a:r>
              <a:t>Parameters from SuperCircuit </a:t>
            </a:r>
          </a:p>
          <a:p>
            <a:pPr>
              <a:lnSpc>
                <a:spcPct val="100000"/>
              </a:lnSpc>
              <a:defRPr b="0"/>
            </a:pPr>
            <a:r>
              <a:t> </a:t>
            </a:r>
          </a:p>
          <a:p>
            <a:pPr>
              <a:lnSpc>
                <a:spcPct val="100000"/>
              </a:lnSpc>
              <a:defRPr b="0"/>
            </a:pPr>
            <a:r>
              <a:t>Simulate with noise model</a:t>
            </a:r>
          </a:p>
          <a:p>
            <a:pPr>
              <a:lnSpc>
                <a:spcPct val="100000"/>
              </a:lnSpc>
              <a:defRPr b="0"/>
            </a:pPr>
            <a:r>
              <a:t>Or</a:t>
            </a:r>
          </a:p>
          <a:p>
            <a:pPr>
              <a:lnSpc>
                <a:spcPct val="100000"/>
              </a:lnSpc>
              <a:defRPr b="0"/>
            </a:pPr>
            <a:r>
              <a:t>Directly run on real QC device</a:t>
            </a:r>
          </a:p>
        </p:txBody>
      </p:sp>
      <p:pic>
        <p:nvPicPr>
          <p:cNvPr id="3329" name="teaser.pdf" descr="teaser.pdf"/>
          <p:cNvPicPr>
            <a:picLocks noChangeAspect="1"/>
          </p:cNvPicPr>
          <p:nvPr/>
        </p:nvPicPr>
        <p:blipFill>
          <a:blip r:embed="rId3"/>
          <a:srcRect l="24015" t="40305" r="72387" b="41889"/>
          <a:stretch>
            <a:fillRect/>
          </a:stretch>
        </p:blipFill>
        <p:spPr>
          <a:xfrm>
            <a:off x="9497980" y="3442961"/>
            <a:ext cx="670587" cy="2458334"/>
          </a:xfrm>
          <a:prstGeom prst="rect">
            <a:avLst/>
          </a:prstGeom>
          <a:ln w="12700">
            <a:miter lim="400000"/>
          </a:ln>
        </p:spPr>
      </p:pic>
      <p:pic>
        <p:nvPicPr>
          <p:cNvPr id="3330" name="teaser.pdf" descr="teaser.pdf"/>
          <p:cNvPicPr>
            <a:picLocks noChangeAspect="1"/>
          </p:cNvPicPr>
          <p:nvPr/>
        </p:nvPicPr>
        <p:blipFill>
          <a:blip r:embed="rId3"/>
          <a:srcRect l="51908" t="40326" r="44728" b="41617"/>
          <a:stretch>
            <a:fillRect/>
          </a:stretch>
        </p:blipFill>
        <p:spPr>
          <a:xfrm>
            <a:off x="16348245" y="3410417"/>
            <a:ext cx="647530" cy="2574223"/>
          </a:xfrm>
          <a:prstGeom prst="rect">
            <a:avLst/>
          </a:prstGeom>
          <a:ln w="12700">
            <a:miter lim="400000"/>
          </a:ln>
        </p:spPr>
      </p:pic>
      <p:pic>
        <p:nvPicPr>
          <p:cNvPr id="3331" name="teaser.pdf" descr="teaser.pdf"/>
          <p:cNvPicPr>
            <a:picLocks noChangeAspect="1"/>
          </p:cNvPicPr>
          <p:nvPr/>
        </p:nvPicPr>
        <p:blipFill>
          <a:blip r:embed="rId3"/>
          <a:srcRect l="79798" t="39825" r="17073" b="41944"/>
          <a:stretch>
            <a:fillRect/>
          </a:stretch>
        </p:blipFill>
        <p:spPr>
          <a:xfrm>
            <a:off x="23190121" y="3352056"/>
            <a:ext cx="596427" cy="2574068"/>
          </a:xfrm>
          <a:prstGeom prst="rect">
            <a:avLst/>
          </a:prstGeom>
          <a:ln w="12700">
            <a:miter lim="400000"/>
          </a:ln>
        </p:spPr>
      </p:pic>
      <p:pic>
        <p:nvPicPr>
          <p:cNvPr id="3332" name="teaser.pdf" descr="teaser.pdf"/>
          <p:cNvPicPr>
            <a:picLocks noChangeAspect="1"/>
          </p:cNvPicPr>
          <p:nvPr/>
        </p:nvPicPr>
        <p:blipFill>
          <a:blip r:embed="rId3"/>
          <a:srcRect l="4489" t="71818" r="74413" b="2638"/>
          <a:stretch>
            <a:fillRect/>
          </a:stretch>
        </p:blipFill>
        <p:spPr>
          <a:xfrm>
            <a:off x="744728" y="3424272"/>
            <a:ext cx="2688691" cy="2410641"/>
          </a:xfrm>
          <a:prstGeom prst="rect">
            <a:avLst/>
          </a:prstGeom>
          <a:ln w="12700">
            <a:miter lim="400000"/>
          </a:ln>
        </p:spPr>
      </p:pic>
      <p:grpSp>
        <p:nvGrpSpPr>
          <p:cNvPr id="3355" name="Group"/>
          <p:cNvGrpSpPr/>
          <p:nvPr/>
        </p:nvGrpSpPr>
        <p:grpSpPr>
          <a:xfrm>
            <a:off x="3879447" y="3374945"/>
            <a:ext cx="5571723" cy="2509275"/>
            <a:chOff x="0" y="0"/>
            <a:chExt cx="5571722" cy="2509273"/>
          </a:xfrm>
        </p:grpSpPr>
        <p:sp>
          <p:nvSpPr>
            <p:cNvPr id="3333"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4"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5"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6"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37" name="⎥0〉"/>
            <p:cNvSpPr txBox="1"/>
            <p:nvPr/>
          </p:nvSpPr>
          <p:spPr>
            <a:xfrm>
              <a:off x="0" y="56740"/>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38" name="⎥0〉"/>
            <p:cNvSpPr txBox="1"/>
            <p:nvPr/>
          </p:nvSpPr>
          <p:spPr>
            <a:xfrm>
              <a:off x="0" y="724981"/>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39" name="⎥0〉"/>
            <p:cNvSpPr txBox="1"/>
            <p:nvPr/>
          </p:nvSpPr>
          <p:spPr>
            <a:xfrm>
              <a:off x="0" y="1393221"/>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40" name="⎥0〉"/>
            <p:cNvSpPr txBox="1"/>
            <p:nvPr/>
          </p:nvSpPr>
          <p:spPr>
            <a:xfrm>
              <a:off x="0" y="2047908"/>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41" name="Rounded Rectangle"/>
            <p:cNvSpPr/>
            <p:nvPr/>
          </p:nvSpPr>
          <p:spPr>
            <a:xfrm>
              <a:off x="1335670" y="664183"/>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42" name="Rounded Rectangle"/>
            <p:cNvSpPr/>
            <p:nvPr/>
          </p:nvSpPr>
          <p:spPr>
            <a:xfrm>
              <a:off x="1335670" y="1332139"/>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346" name="Group"/>
            <p:cNvGrpSpPr/>
            <p:nvPr/>
          </p:nvGrpSpPr>
          <p:grpSpPr>
            <a:xfrm>
              <a:off x="2548458" y="183080"/>
              <a:ext cx="751435" cy="1063780"/>
              <a:chOff x="0" y="0"/>
              <a:chExt cx="751434" cy="1063779"/>
            </a:xfrm>
          </p:grpSpPr>
          <p:sp>
            <p:nvSpPr>
              <p:cNvPr id="334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4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4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50" name="Group"/>
            <p:cNvGrpSpPr/>
            <p:nvPr/>
          </p:nvGrpSpPr>
          <p:grpSpPr>
            <a:xfrm>
              <a:off x="3133146" y="841607"/>
              <a:ext cx="751435" cy="1063781"/>
              <a:chOff x="0" y="0"/>
              <a:chExt cx="751434" cy="1063779"/>
            </a:xfrm>
          </p:grpSpPr>
          <p:sp>
            <p:nvSpPr>
              <p:cNvPr id="334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4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4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54" name="Group"/>
            <p:cNvGrpSpPr/>
            <p:nvPr/>
          </p:nvGrpSpPr>
          <p:grpSpPr>
            <a:xfrm>
              <a:off x="4579429" y="0"/>
              <a:ext cx="751435" cy="2397316"/>
              <a:chOff x="0" y="0"/>
              <a:chExt cx="751434" cy="2397315"/>
            </a:xfrm>
          </p:grpSpPr>
          <p:sp>
            <p:nvSpPr>
              <p:cNvPr id="3351"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52"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53"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381" name="Group"/>
          <p:cNvGrpSpPr/>
          <p:nvPr/>
        </p:nvGrpSpPr>
        <p:grpSpPr>
          <a:xfrm>
            <a:off x="10710752" y="3384999"/>
            <a:ext cx="5571724" cy="2574168"/>
            <a:chOff x="0" y="0"/>
            <a:chExt cx="5571722" cy="2574166"/>
          </a:xfrm>
        </p:grpSpPr>
        <p:sp>
          <p:nvSpPr>
            <p:cNvPr id="3356"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57"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58"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59"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60" name="Rounded Rectangle"/>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61"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62"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63"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64"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3368" name="Group"/>
            <p:cNvGrpSpPr/>
            <p:nvPr/>
          </p:nvGrpSpPr>
          <p:grpSpPr>
            <a:xfrm>
              <a:off x="2548458" y="186852"/>
              <a:ext cx="751435" cy="1063781"/>
              <a:chOff x="0" y="0"/>
              <a:chExt cx="751434" cy="1063779"/>
            </a:xfrm>
          </p:grpSpPr>
          <p:sp>
            <p:nvSpPr>
              <p:cNvPr id="336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6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6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72" name="Group"/>
            <p:cNvGrpSpPr/>
            <p:nvPr/>
          </p:nvGrpSpPr>
          <p:grpSpPr>
            <a:xfrm>
              <a:off x="3133146" y="845379"/>
              <a:ext cx="751435" cy="1063781"/>
              <a:chOff x="0" y="0"/>
              <a:chExt cx="751434" cy="1063779"/>
            </a:xfrm>
          </p:grpSpPr>
          <p:sp>
            <p:nvSpPr>
              <p:cNvPr id="336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7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7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76" name="Group"/>
            <p:cNvGrpSpPr/>
            <p:nvPr/>
          </p:nvGrpSpPr>
          <p:grpSpPr>
            <a:xfrm>
              <a:off x="3717835" y="1510386"/>
              <a:ext cx="751435" cy="1063781"/>
              <a:chOff x="0" y="0"/>
              <a:chExt cx="751434" cy="1063779"/>
            </a:xfrm>
          </p:grpSpPr>
          <p:sp>
            <p:nvSpPr>
              <p:cNvPr id="337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7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7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380" name="Group"/>
            <p:cNvGrpSpPr/>
            <p:nvPr/>
          </p:nvGrpSpPr>
          <p:grpSpPr>
            <a:xfrm>
              <a:off x="4579429" y="3771"/>
              <a:ext cx="751435" cy="2397317"/>
              <a:chOff x="0" y="0"/>
              <a:chExt cx="751434" cy="2397315"/>
            </a:xfrm>
          </p:grpSpPr>
          <p:sp>
            <p:nvSpPr>
              <p:cNvPr id="3377"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7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79"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401" name="Group"/>
          <p:cNvGrpSpPr/>
          <p:nvPr/>
        </p:nvGrpSpPr>
        <p:grpSpPr>
          <a:xfrm>
            <a:off x="17983051" y="3535550"/>
            <a:ext cx="5125039" cy="3365511"/>
            <a:chOff x="446684" y="126339"/>
            <a:chExt cx="5125038" cy="3365510"/>
          </a:xfrm>
        </p:grpSpPr>
        <p:sp>
          <p:nvSpPr>
            <p:cNvPr id="3382" name="Line"/>
            <p:cNvSpPr/>
            <p:nvPr/>
          </p:nvSpPr>
          <p:spPr>
            <a:xfrm>
              <a:off x="822676" y="230682"/>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3" name="Line"/>
            <p:cNvSpPr/>
            <p:nvPr/>
          </p:nvSpPr>
          <p:spPr>
            <a:xfrm>
              <a:off x="822676" y="8989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4" name="Line"/>
            <p:cNvSpPr/>
            <p:nvPr/>
          </p:nvSpPr>
          <p:spPr>
            <a:xfrm>
              <a:off x="822676" y="156716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5" name="Line"/>
            <p:cNvSpPr/>
            <p:nvPr/>
          </p:nvSpPr>
          <p:spPr>
            <a:xfrm>
              <a:off x="822676" y="223540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386" name="⎥0〉"/>
            <p:cNvSpPr/>
            <p:nvPr/>
          </p:nvSpPr>
          <p:spPr>
            <a:xfrm>
              <a:off x="446684" y="2306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87" name="⎥0〉"/>
            <p:cNvSpPr/>
            <p:nvPr/>
          </p:nvSpPr>
          <p:spPr>
            <a:xfrm>
              <a:off x="446684" y="89892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88" name="⎥0〉"/>
            <p:cNvSpPr/>
            <p:nvPr/>
          </p:nvSpPr>
          <p:spPr>
            <a:xfrm>
              <a:off x="446684" y="156716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89" name="⎥0〉"/>
            <p:cNvSpPr/>
            <p:nvPr/>
          </p:nvSpPr>
          <p:spPr>
            <a:xfrm>
              <a:off x="446684" y="2221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390" name="Rounded Rectangle"/>
            <p:cNvSpPr/>
            <p:nvPr/>
          </p:nvSpPr>
          <p:spPr>
            <a:xfrm>
              <a:off x="1335671" y="607442"/>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1" name="Rounded Rectangle"/>
            <p:cNvSpPr/>
            <p:nvPr/>
          </p:nvSpPr>
          <p:spPr>
            <a:xfrm>
              <a:off x="1335671" y="1275398"/>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2" name="Rounded Rectangle"/>
            <p:cNvSpPr/>
            <p:nvPr/>
          </p:nvSpPr>
          <p:spPr>
            <a:xfrm>
              <a:off x="1335671" y="1943353"/>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396" name="Group"/>
            <p:cNvGrpSpPr/>
            <p:nvPr/>
          </p:nvGrpSpPr>
          <p:grpSpPr>
            <a:xfrm>
              <a:off x="2548458" y="126339"/>
              <a:ext cx="751435" cy="1063781"/>
              <a:chOff x="0" y="0"/>
              <a:chExt cx="751434" cy="1063779"/>
            </a:xfrm>
          </p:grpSpPr>
          <p:sp>
            <p:nvSpPr>
              <p:cNvPr id="339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9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00" name="Group"/>
            <p:cNvGrpSpPr/>
            <p:nvPr/>
          </p:nvGrpSpPr>
          <p:grpSpPr>
            <a:xfrm>
              <a:off x="3717835" y="1449873"/>
              <a:ext cx="751435" cy="1063781"/>
              <a:chOff x="0" y="0"/>
              <a:chExt cx="751434" cy="1063779"/>
            </a:xfrm>
          </p:grpSpPr>
          <p:sp>
            <p:nvSpPr>
              <p:cNvPr id="339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39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39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5" name="Noise-Adaptive Evolutionary Co-Search"/>
          <p:cNvSpPr txBox="1">
            <a:spLocks noGrp="1"/>
          </p:cNvSpPr>
          <p:nvPr>
            <p:ph type="title"/>
          </p:nvPr>
        </p:nvSpPr>
        <p:spPr>
          <a:prstGeom prst="rect">
            <a:avLst/>
          </a:prstGeom>
        </p:spPr>
        <p:txBody>
          <a:bodyPr/>
          <a:lstStyle/>
          <a:p>
            <a:r>
              <a:t>Noise-Adaptive Evolutionary Co-Search</a:t>
            </a:r>
          </a:p>
        </p:txBody>
      </p:sp>
      <p:sp>
        <p:nvSpPr>
          <p:cNvPr id="3406" name="Search the best SubCircuit and its qubit mapping on target device"/>
          <p:cNvSpPr txBox="1">
            <a:spLocks noGrp="1"/>
          </p:cNvSpPr>
          <p:nvPr>
            <p:ph type="body" sz="quarter" idx="1"/>
          </p:nvPr>
        </p:nvSpPr>
        <p:spPr>
          <a:xfrm>
            <a:off x="1218959" y="2540000"/>
            <a:ext cx="21944882" cy="1784745"/>
          </a:xfrm>
          <a:prstGeom prst="rect">
            <a:avLst/>
          </a:prstGeom>
        </p:spPr>
        <p:txBody>
          <a:bodyPr/>
          <a:lstStyle/>
          <a:p>
            <a:r>
              <a:t>Search the best SubCircuit and its qubit mapping on target device</a:t>
            </a:r>
          </a:p>
        </p:txBody>
      </p:sp>
      <p:sp>
        <p:nvSpPr>
          <p:cNvPr id="34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76</a:t>
            </a:fld>
            <a:endParaRPr/>
          </a:p>
        </p:txBody>
      </p:sp>
      <p:sp>
        <p:nvSpPr>
          <p:cNvPr id="3408" name="Evolutionary Search Engine…"/>
          <p:cNvSpPr/>
          <p:nvPr/>
        </p:nvSpPr>
        <p:spPr>
          <a:xfrm>
            <a:off x="2529860" y="6438274"/>
            <a:ext cx="7135673" cy="5347446"/>
          </a:xfrm>
          <a:prstGeom prst="roundRect">
            <a:avLst>
              <a:gd name="adj" fmla="val 16087"/>
            </a:avLst>
          </a:prstGeom>
          <a:solidFill>
            <a:srgbClr val="F8B62D"/>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ct val="100000"/>
              </a:lnSpc>
            </a:pPr>
            <a:r>
              <a:t>Evolutionary Search Engine</a:t>
            </a:r>
          </a:p>
          <a:p>
            <a:pPr>
              <a:lnSpc>
                <a:spcPct val="100000"/>
              </a:lnSpc>
              <a:defRPr b="0"/>
            </a:pPr>
            <a:r>
              <a:t>Mutation</a:t>
            </a:r>
            <a:br/>
            <a:r>
              <a:t>Crossover</a:t>
            </a:r>
          </a:p>
        </p:txBody>
      </p:sp>
      <p:sp>
        <p:nvSpPr>
          <p:cNvPr id="3409" name="Line"/>
          <p:cNvSpPr/>
          <p:nvPr/>
        </p:nvSpPr>
        <p:spPr>
          <a:xfrm flipH="1">
            <a:off x="9702392" y="10103891"/>
            <a:ext cx="4997027" cy="1"/>
          </a:xfrm>
          <a:prstGeom prst="line">
            <a:avLst/>
          </a:prstGeom>
          <a:ln w="63500">
            <a:solidFill>
              <a:srgbClr val="000000"/>
            </a:solidFill>
            <a:miter lim="400000"/>
            <a:tail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10" name="SubCircuit and Qubit Mapping pairs"/>
          <p:cNvSpPr txBox="1"/>
          <p:nvPr/>
        </p:nvSpPr>
        <p:spPr>
          <a:xfrm>
            <a:off x="9941336" y="6748342"/>
            <a:ext cx="4501328" cy="8696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914400">
              <a:lnSpc>
                <a:spcPct val="90000"/>
              </a:lnSpc>
              <a:spcBef>
                <a:spcPts val="1400"/>
              </a:spcBef>
              <a:defRPr sz="3000" b="0" spc="0"/>
            </a:lvl1pPr>
          </a:lstStyle>
          <a:p>
            <a:r>
              <a:t>SubCircuit and Qubit Mapping pairs</a:t>
            </a:r>
          </a:p>
        </p:txBody>
      </p:sp>
      <p:sp>
        <p:nvSpPr>
          <p:cNvPr id="3411" name="Line"/>
          <p:cNvSpPr/>
          <p:nvPr/>
        </p:nvSpPr>
        <p:spPr>
          <a:xfrm flipH="1">
            <a:off x="9702392" y="7794194"/>
            <a:ext cx="4979216" cy="1"/>
          </a:xfrm>
          <a:prstGeom prst="line">
            <a:avLst/>
          </a:prstGeom>
          <a:ln w="63500">
            <a:solidFill>
              <a:srgbClr val="000000"/>
            </a:solidFill>
            <a:miter lim="400000"/>
            <a:headEnd type="stealth"/>
          </a:ln>
        </p:spPr>
        <p:txBody>
          <a:bodyPr lIns="0" tIns="0" rIns="0" bIns="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12" name="Parameters from SuperCircuit…"/>
          <p:cNvSpPr/>
          <p:nvPr/>
        </p:nvSpPr>
        <p:spPr>
          <a:xfrm>
            <a:off x="14718467" y="6438274"/>
            <a:ext cx="7135672" cy="5347446"/>
          </a:xfrm>
          <a:prstGeom prst="roundRect">
            <a:avLst>
              <a:gd name="adj" fmla="val 9975"/>
            </a:avLst>
          </a:prstGeom>
          <a:solidFill>
            <a:srgbClr val="8A8B8C"/>
          </a:solidFill>
          <a:ln w="381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ct val="100000"/>
              </a:lnSpc>
              <a:defRPr b="0"/>
            </a:pPr>
            <a:r>
              <a:t>Parameters from SuperCircuit </a:t>
            </a:r>
          </a:p>
          <a:p>
            <a:pPr>
              <a:lnSpc>
                <a:spcPct val="100000"/>
              </a:lnSpc>
              <a:defRPr b="0"/>
            </a:pPr>
            <a:r>
              <a:t> </a:t>
            </a:r>
          </a:p>
          <a:p>
            <a:pPr>
              <a:lnSpc>
                <a:spcPct val="100000"/>
              </a:lnSpc>
              <a:defRPr b="0"/>
            </a:pPr>
            <a:r>
              <a:t>Simulate with noise model</a:t>
            </a:r>
          </a:p>
          <a:p>
            <a:pPr>
              <a:lnSpc>
                <a:spcPct val="100000"/>
              </a:lnSpc>
              <a:defRPr b="0"/>
            </a:pPr>
            <a:r>
              <a:t>Or</a:t>
            </a:r>
          </a:p>
          <a:p>
            <a:pPr>
              <a:lnSpc>
                <a:spcPct val="100000"/>
              </a:lnSpc>
              <a:defRPr b="0"/>
            </a:pPr>
            <a:r>
              <a:t>Directly run on real QC device</a:t>
            </a:r>
          </a:p>
        </p:txBody>
      </p:sp>
      <p:sp>
        <p:nvSpPr>
          <p:cNvPr id="3413" name="Performance of SubCircuit and Qubit Mapping pairs"/>
          <p:cNvSpPr txBox="1"/>
          <p:nvPr/>
        </p:nvSpPr>
        <p:spPr>
          <a:xfrm>
            <a:off x="9941336" y="10282786"/>
            <a:ext cx="4501328" cy="12047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defTabSz="914400">
              <a:lnSpc>
                <a:spcPct val="90000"/>
              </a:lnSpc>
              <a:spcBef>
                <a:spcPts val="1400"/>
              </a:spcBef>
              <a:defRPr sz="3000" b="0" spc="0"/>
            </a:lvl1pPr>
          </a:lstStyle>
          <a:p>
            <a:r>
              <a:t>Performance of SubCircuit and Qubit Mapping pairs</a:t>
            </a:r>
          </a:p>
        </p:txBody>
      </p:sp>
      <p:pic>
        <p:nvPicPr>
          <p:cNvPr id="3414" name="teaser.pdf" descr="teaser.pdf"/>
          <p:cNvPicPr>
            <a:picLocks noChangeAspect="1"/>
          </p:cNvPicPr>
          <p:nvPr/>
        </p:nvPicPr>
        <p:blipFill>
          <a:blip r:embed="rId3"/>
          <a:srcRect l="24015" t="40305" r="72387" b="41889"/>
          <a:stretch>
            <a:fillRect/>
          </a:stretch>
        </p:blipFill>
        <p:spPr>
          <a:xfrm>
            <a:off x="9497980" y="3442961"/>
            <a:ext cx="670587" cy="2458334"/>
          </a:xfrm>
          <a:prstGeom prst="rect">
            <a:avLst/>
          </a:prstGeom>
          <a:ln w="12700">
            <a:miter lim="400000"/>
          </a:ln>
        </p:spPr>
      </p:pic>
      <p:pic>
        <p:nvPicPr>
          <p:cNvPr id="3415" name="teaser.pdf" descr="teaser.pdf"/>
          <p:cNvPicPr>
            <a:picLocks noChangeAspect="1"/>
          </p:cNvPicPr>
          <p:nvPr/>
        </p:nvPicPr>
        <p:blipFill>
          <a:blip r:embed="rId3"/>
          <a:srcRect l="51908" t="40326" r="44728" b="41617"/>
          <a:stretch>
            <a:fillRect/>
          </a:stretch>
        </p:blipFill>
        <p:spPr>
          <a:xfrm>
            <a:off x="16348245" y="3410417"/>
            <a:ext cx="647530" cy="2574223"/>
          </a:xfrm>
          <a:prstGeom prst="rect">
            <a:avLst/>
          </a:prstGeom>
          <a:ln w="12700">
            <a:miter lim="400000"/>
          </a:ln>
        </p:spPr>
      </p:pic>
      <p:pic>
        <p:nvPicPr>
          <p:cNvPr id="3416" name="teaser.pdf" descr="teaser.pdf"/>
          <p:cNvPicPr>
            <a:picLocks noChangeAspect="1"/>
          </p:cNvPicPr>
          <p:nvPr/>
        </p:nvPicPr>
        <p:blipFill>
          <a:blip r:embed="rId3"/>
          <a:srcRect l="79798" t="39825" r="17073" b="41944"/>
          <a:stretch>
            <a:fillRect/>
          </a:stretch>
        </p:blipFill>
        <p:spPr>
          <a:xfrm>
            <a:off x="23190121" y="3352056"/>
            <a:ext cx="596427" cy="2574068"/>
          </a:xfrm>
          <a:prstGeom prst="rect">
            <a:avLst/>
          </a:prstGeom>
          <a:ln w="12700">
            <a:miter lim="400000"/>
          </a:ln>
        </p:spPr>
      </p:pic>
      <p:pic>
        <p:nvPicPr>
          <p:cNvPr id="3417" name="teaser.pdf" descr="teaser.pdf"/>
          <p:cNvPicPr>
            <a:picLocks noChangeAspect="1"/>
          </p:cNvPicPr>
          <p:nvPr/>
        </p:nvPicPr>
        <p:blipFill>
          <a:blip r:embed="rId3"/>
          <a:srcRect l="4489" t="71818" r="74413" b="2638"/>
          <a:stretch>
            <a:fillRect/>
          </a:stretch>
        </p:blipFill>
        <p:spPr>
          <a:xfrm>
            <a:off x="744728" y="3424272"/>
            <a:ext cx="2688691" cy="2410641"/>
          </a:xfrm>
          <a:prstGeom prst="rect">
            <a:avLst/>
          </a:prstGeom>
          <a:ln w="12700">
            <a:miter lim="400000"/>
          </a:ln>
        </p:spPr>
      </p:pic>
      <p:grpSp>
        <p:nvGrpSpPr>
          <p:cNvPr id="3440" name="Group"/>
          <p:cNvGrpSpPr/>
          <p:nvPr/>
        </p:nvGrpSpPr>
        <p:grpSpPr>
          <a:xfrm>
            <a:off x="3879447" y="3374945"/>
            <a:ext cx="5571723" cy="2509275"/>
            <a:chOff x="0" y="0"/>
            <a:chExt cx="5571722" cy="2509273"/>
          </a:xfrm>
        </p:grpSpPr>
        <p:sp>
          <p:nvSpPr>
            <p:cNvPr id="3418" name="Line"/>
            <p:cNvSpPr/>
            <p:nvPr/>
          </p:nvSpPr>
          <p:spPr>
            <a:xfrm>
              <a:off x="822676" y="2874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19" name="Line"/>
            <p:cNvSpPr/>
            <p:nvPr/>
          </p:nvSpPr>
          <p:spPr>
            <a:xfrm>
              <a:off x="822676" y="95566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20" name="Line"/>
            <p:cNvSpPr/>
            <p:nvPr/>
          </p:nvSpPr>
          <p:spPr>
            <a:xfrm>
              <a:off x="822676" y="162390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21" name="Line"/>
            <p:cNvSpPr/>
            <p:nvPr/>
          </p:nvSpPr>
          <p:spPr>
            <a:xfrm>
              <a:off x="822676" y="2292144"/>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22" name="⎥0〉"/>
            <p:cNvSpPr txBox="1"/>
            <p:nvPr/>
          </p:nvSpPr>
          <p:spPr>
            <a:xfrm>
              <a:off x="0" y="56740"/>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3" name="⎥0〉"/>
            <p:cNvSpPr txBox="1"/>
            <p:nvPr/>
          </p:nvSpPr>
          <p:spPr>
            <a:xfrm>
              <a:off x="0" y="724981"/>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4" name="⎥0〉"/>
            <p:cNvSpPr txBox="1"/>
            <p:nvPr/>
          </p:nvSpPr>
          <p:spPr>
            <a:xfrm>
              <a:off x="0" y="1393221"/>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5" name="⎥0〉"/>
            <p:cNvSpPr txBox="1"/>
            <p:nvPr/>
          </p:nvSpPr>
          <p:spPr>
            <a:xfrm>
              <a:off x="0" y="2047908"/>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26" name="Rounded Rectangle"/>
            <p:cNvSpPr/>
            <p:nvPr/>
          </p:nvSpPr>
          <p:spPr>
            <a:xfrm>
              <a:off x="1335670" y="664183"/>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27" name="Rounded Rectangle"/>
            <p:cNvSpPr/>
            <p:nvPr/>
          </p:nvSpPr>
          <p:spPr>
            <a:xfrm>
              <a:off x="1335670" y="1332139"/>
              <a:ext cx="751436"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431" name="Group"/>
            <p:cNvGrpSpPr/>
            <p:nvPr/>
          </p:nvGrpSpPr>
          <p:grpSpPr>
            <a:xfrm>
              <a:off x="2548458" y="183080"/>
              <a:ext cx="751435" cy="1063780"/>
              <a:chOff x="0" y="0"/>
              <a:chExt cx="751434" cy="1063779"/>
            </a:xfrm>
          </p:grpSpPr>
          <p:sp>
            <p:nvSpPr>
              <p:cNvPr id="342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35" name="Group"/>
            <p:cNvGrpSpPr/>
            <p:nvPr/>
          </p:nvGrpSpPr>
          <p:grpSpPr>
            <a:xfrm>
              <a:off x="3133146" y="841607"/>
              <a:ext cx="751435" cy="1063781"/>
              <a:chOff x="0" y="0"/>
              <a:chExt cx="751434" cy="1063779"/>
            </a:xfrm>
          </p:grpSpPr>
          <p:sp>
            <p:nvSpPr>
              <p:cNvPr id="34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39" name="Group"/>
            <p:cNvGrpSpPr/>
            <p:nvPr/>
          </p:nvGrpSpPr>
          <p:grpSpPr>
            <a:xfrm>
              <a:off x="4579429" y="0"/>
              <a:ext cx="751435" cy="2397316"/>
              <a:chOff x="0" y="0"/>
              <a:chExt cx="751434" cy="2397315"/>
            </a:xfrm>
          </p:grpSpPr>
          <p:sp>
            <p:nvSpPr>
              <p:cNvPr id="3436"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37"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38"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466" name="Group"/>
          <p:cNvGrpSpPr/>
          <p:nvPr/>
        </p:nvGrpSpPr>
        <p:grpSpPr>
          <a:xfrm>
            <a:off x="10710752" y="3384999"/>
            <a:ext cx="5571724" cy="2574168"/>
            <a:chOff x="0" y="0"/>
            <a:chExt cx="5571722" cy="2574166"/>
          </a:xfrm>
        </p:grpSpPr>
        <p:sp>
          <p:nvSpPr>
            <p:cNvPr id="3441" name="Line"/>
            <p:cNvSpPr/>
            <p:nvPr/>
          </p:nvSpPr>
          <p:spPr>
            <a:xfrm>
              <a:off x="822676" y="291195"/>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2" name="Line"/>
            <p:cNvSpPr/>
            <p:nvPr/>
          </p:nvSpPr>
          <p:spPr>
            <a:xfrm>
              <a:off x="822676" y="95943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3" name="Line"/>
            <p:cNvSpPr/>
            <p:nvPr/>
          </p:nvSpPr>
          <p:spPr>
            <a:xfrm>
              <a:off x="822676" y="162767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4" name="Line"/>
            <p:cNvSpPr/>
            <p:nvPr/>
          </p:nvSpPr>
          <p:spPr>
            <a:xfrm>
              <a:off x="822676" y="2295916"/>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45" name="Rounded Rectangle"/>
            <p:cNvSpPr/>
            <p:nvPr/>
          </p:nvSpPr>
          <p:spPr>
            <a:xfrm>
              <a:off x="1335671"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46" name="⎥0〉"/>
            <p:cNvSpPr txBox="1"/>
            <p:nvPr/>
          </p:nvSpPr>
          <p:spPr>
            <a:xfrm>
              <a:off x="0" y="60512"/>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47" name="⎥0〉"/>
            <p:cNvSpPr txBox="1"/>
            <p:nvPr/>
          </p:nvSpPr>
          <p:spPr>
            <a:xfrm>
              <a:off x="0" y="728753"/>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48" name="⎥0〉"/>
            <p:cNvSpPr txBox="1"/>
            <p:nvPr/>
          </p:nvSpPr>
          <p:spPr>
            <a:xfrm>
              <a:off x="0" y="1396993"/>
              <a:ext cx="893369" cy="4613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49" name="⎥0〉"/>
            <p:cNvSpPr txBox="1"/>
            <p:nvPr/>
          </p:nvSpPr>
          <p:spPr>
            <a:xfrm>
              <a:off x="0" y="2051680"/>
              <a:ext cx="893369" cy="46136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grpSp>
          <p:nvGrpSpPr>
            <p:cNvPr id="3453" name="Group"/>
            <p:cNvGrpSpPr/>
            <p:nvPr/>
          </p:nvGrpSpPr>
          <p:grpSpPr>
            <a:xfrm>
              <a:off x="2548458" y="186852"/>
              <a:ext cx="751435" cy="1063781"/>
              <a:chOff x="0" y="0"/>
              <a:chExt cx="751434" cy="1063779"/>
            </a:xfrm>
          </p:grpSpPr>
          <p:sp>
            <p:nvSpPr>
              <p:cNvPr id="345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5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5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57" name="Group"/>
            <p:cNvGrpSpPr/>
            <p:nvPr/>
          </p:nvGrpSpPr>
          <p:grpSpPr>
            <a:xfrm>
              <a:off x="3133146" y="845379"/>
              <a:ext cx="751435" cy="1063781"/>
              <a:chOff x="0" y="0"/>
              <a:chExt cx="751434" cy="1063779"/>
            </a:xfrm>
          </p:grpSpPr>
          <p:sp>
            <p:nvSpPr>
              <p:cNvPr id="345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5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5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61" name="Group"/>
            <p:cNvGrpSpPr/>
            <p:nvPr/>
          </p:nvGrpSpPr>
          <p:grpSpPr>
            <a:xfrm>
              <a:off x="3717835" y="1510386"/>
              <a:ext cx="751435" cy="1063781"/>
              <a:chOff x="0" y="0"/>
              <a:chExt cx="751434" cy="1063779"/>
            </a:xfrm>
          </p:grpSpPr>
          <p:sp>
            <p:nvSpPr>
              <p:cNvPr id="345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5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6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65" name="Group"/>
            <p:cNvGrpSpPr/>
            <p:nvPr/>
          </p:nvGrpSpPr>
          <p:grpSpPr>
            <a:xfrm>
              <a:off x="4579429" y="3771"/>
              <a:ext cx="751435" cy="2397317"/>
              <a:chOff x="0" y="0"/>
              <a:chExt cx="751434" cy="2397315"/>
            </a:xfrm>
          </p:grpSpPr>
          <p:sp>
            <p:nvSpPr>
              <p:cNvPr id="3462"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63"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64"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486" name="Group"/>
          <p:cNvGrpSpPr/>
          <p:nvPr/>
        </p:nvGrpSpPr>
        <p:grpSpPr>
          <a:xfrm>
            <a:off x="17983051" y="3535550"/>
            <a:ext cx="5125039" cy="3365511"/>
            <a:chOff x="446684" y="126339"/>
            <a:chExt cx="5125038" cy="3365510"/>
          </a:xfrm>
        </p:grpSpPr>
        <p:sp>
          <p:nvSpPr>
            <p:cNvPr id="3467" name="Line"/>
            <p:cNvSpPr/>
            <p:nvPr/>
          </p:nvSpPr>
          <p:spPr>
            <a:xfrm>
              <a:off x="822676" y="230682"/>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68" name="Line"/>
            <p:cNvSpPr/>
            <p:nvPr/>
          </p:nvSpPr>
          <p:spPr>
            <a:xfrm>
              <a:off x="822676" y="89892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69" name="Line"/>
            <p:cNvSpPr/>
            <p:nvPr/>
          </p:nvSpPr>
          <p:spPr>
            <a:xfrm>
              <a:off x="822676" y="156716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70" name="Line"/>
            <p:cNvSpPr/>
            <p:nvPr/>
          </p:nvSpPr>
          <p:spPr>
            <a:xfrm>
              <a:off x="822676" y="2235403"/>
              <a:ext cx="4749047" cy="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471" name="⎥0〉"/>
            <p:cNvSpPr/>
            <p:nvPr/>
          </p:nvSpPr>
          <p:spPr>
            <a:xfrm>
              <a:off x="446684" y="230682"/>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2" name="⎥0〉"/>
            <p:cNvSpPr/>
            <p:nvPr/>
          </p:nvSpPr>
          <p:spPr>
            <a:xfrm>
              <a:off x="446684" y="89892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3" name="⎥0〉"/>
            <p:cNvSpPr/>
            <p:nvPr/>
          </p:nvSpPr>
          <p:spPr>
            <a:xfrm>
              <a:off x="446684" y="1567163"/>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4" name="⎥0〉"/>
            <p:cNvSpPr/>
            <p:nvPr/>
          </p:nvSpPr>
          <p:spPr>
            <a:xfrm>
              <a:off x="446684" y="2221850"/>
              <a:ext cx="1270001" cy="1270001"/>
            </a:xfrm>
            <a:prstGeom prst="line">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defTabSz="2438338">
                <a:lnSpc>
                  <a:spcPct val="100000"/>
                </a:lnSpc>
                <a:defRPr sz="2400" b="0">
                  <a:latin typeface="Helvetica Neue"/>
                  <a:ea typeface="Helvetica Neue"/>
                  <a:cs typeface="Helvetica Neue"/>
                  <a:sym typeface="Helvetica Neue"/>
                </a:defRPr>
              </a:lvl1pPr>
            </a:lstStyle>
            <a:p>
              <a:r>
                <a:t>⎥0〉</a:t>
              </a:r>
            </a:p>
          </p:txBody>
        </p:sp>
        <p:sp>
          <p:nvSpPr>
            <p:cNvPr id="3475" name="Rounded Rectangle"/>
            <p:cNvSpPr/>
            <p:nvPr/>
          </p:nvSpPr>
          <p:spPr>
            <a:xfrm>
              <a:off x="1335671" y="607442"/>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76" name="Rounded Rectangle"/>
            <p:cNvSpPr/>
            <p:nvPr/>
          </p:nvSpPr>
          <p:spPr>
            <a:xfrm>
              <a:off x="1335671" y="1275398"/>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77" name="Rounded Rectangle"/>
            <p:cNvSpPr/>
            <p:nvPr/>
          </p:nvSpPr>
          <p:spPr>
            <a:xfrm>
              <a:off x="1335671" y="1943353"/>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481" name="Group"/>
            <p:cNvGrpSpPr/>
            <p:nvPr/>
          </p:nvGrpSpPr>
          <p:grpSpPr>
            <a:xfrm>
              <a:off x="2548458" y="126339"/>
              <a:ext cx="751435" cy="1063781"/>
              <a:chOff x="0" y="0"/>
              <a:chExt cx="751434" cy="1063779"/>
            </a:xfrm>
          </p:grpSpPr>
          <p:sp>
            <p:nvSpPr>
              <p:cNvPr id="347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7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8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485" name="Group"/>
            <p:cNvGrpSpPr/>
            <p:nvPr/>
          </p:nvGrpSpPr>
          <p:grpSpPr>
            <a:xfrm>
              <a:off x="3717835" y="1449873"/>
              <a:ext cx="751435" cy="1063781"/>
              <a:chOff x="0" y="0"/>
              <a:chExt cx="751434" cy="1063779"/>
            </a:xfrm>
          </p:grpSpPr>
          <p:sp>
            <p:nvSpPr>
              <p:cNvPr id="348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48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48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0" name="Mutation and Crossover"/>
          <p:cNvSpPr txBox="1">
            <a:spLocks noGrp="1"/>
          </p:cNvSpPr>
          <p:nvPr>
            <p:ph type="title"/>
          </p:nvPr>
        </p:nvSpPr>
        <p:spPr>
          <a:prstGeom prst="rect">
            <a:avLst/>
          </a:prstGeom>
        </p:spPr>
        <p:txBody>
          <a:bodyPr/>
          <a:lstStyle/>
          <a:p>
            <a:r>
              <a:t>Mutation and Crossover</a:t>
            </a: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77</a:t>
            </a:fld>
            <a:endParaRPr/>
          </a:p>
        </p:txBody>
      </p:sp>
      <p:sp>
        <p:nvSpPr>
          <p:cNvPr id="3492" name="Mutation and crossover create new SubCircuit candidates"/>
          <p:cNvSpPr txBox="1">
            <a:spLocks noGrp="1"/>
          </p:cNvSpPr>
          <p:nvPr>
            <p:ph type="body" sz="quarter" idx="1"/>
          </p:nvPr>
        </p:nvSpPr>
        <p:spPr>
          <a:xfrm>
            <a:off x="1218959" y="2540000"/>
            <a:ext cx="21944882" cy="1784745"/>
          </a:xfrm>
          <a:prstGeom prst="rect">
            <a:avLst/>
          </a:prstGeom>
        </p:spPr>
        <p:txBody>
          <a:bodyPr/>
          <a:lstStyle/>
          <a:p>
            <a:r>
              <a:t>Mutation and crossover create new SubCircuit candidates</a:t>
            </a:r>
          </a:p>
        </p:txBody>
      </p:sp>
      <p:pic>
        <p:nvPicPr>
          <p:cNvPr id="3493" name="crossover.pdf" descr="crossover.pdf"/>
          <p:cNvPicPr>
            <a:picLocks noChangeAspect="1"/>
          </p:cNvPicPr>
          <p:nvPr/>
        </p:nvPicPr>
        <p:blipFill>
          <a:blip r:embed="rId3"/>
          <a:stretch>
            <a:fillRect/>
          </a:stretch>
        </p:blipFill>
        <p:spPr>
          <a:xfrm>
            <a:off x="3137436" y="4903603"/>
            <a:ext cx="18109128" cy="4375358"/>
          </a:xfrm>
          <a:prstGeom prst="rect">
            <a:avLst/>
          </a:prstGeom>
          <a:ln w="12700">
            <a:miter lim="400000"/>
          </a:ln>
        </p:spPr>
      </p:pic>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7" name="QuantumNAS"/>
          <p:cNvSpPr txBox="1">
            <a:spLocks noGrp="1"/>
          </p:cNvSpPr>
          <p:nvPr>
            <p:ph type="title"/>
          </p:nvPr>
        </p:nvSpPr>
        <p:spPr>
          <a:prstGeom prst="rect">
            <a:avLst/>
          </a:prstGeom>
        </p:spPr>
        <p:txBody>
          <a:bodyPr/>
          <a:lstStyle/>
          <a:p>
            <a:r>
              <a:t>QuantumNAS</a:t>
            </a:r>
          </a:p>
        </p:txBody>
      </p:sp>
      <p:sp>
        <p:nvSpPr>
          <p:cNvPr id="3498"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solidFill>
                  <a:srgbClr val="D5D5D5"/>
                </a:solidFill>
              </a:defRPr>
            </a:pPr>
            <a:r>
              <a:t>SuperCircuit Construction and Training</a:t>
            </a:r>
          </a:p>
          <a:p>
            <a:pPr>
              <a:lnSpc>
                <a:spcPct val="100000"/>
              </a:lnSpc>
              <a:spcBef>
                <a:spcPts val="5000"/>
              </a:spcBef>
              <a:defRPr sz="5000" spc="-1">
                <a:solidFill>
                  <a:srgbClr val="D5D5D5"/>
                </a:solidFill>
              </a:defRPr>
            </a:pPr>
            <a:r>
              <a:t>Noise-Adaptive Evolutionary Co-Search of SubCircuit and Qubit Mapping</a:t>
            </a:r>
          </a:p>
          <a:p>
            <a:pPr>
              <a:lnSpc>
                <a:spcPct val="100000"/>
              </a:lnSpc>
              <a:spcBef>
                <a:spcPts val="5000"/>
              </a:spcBef>
              <a:defRPr sz="5000" spc="-1"/>
            </a:pPr>
            <a:r>
              <a:t>Train the Searched SubCircuit</a:t>
            </a:r>
          </a:p>
          <a:p>
            <a:pPr>
              <a:lnSpc>
                <a:spcPct val="100000"/>
              </a:lnSpc>
              <a:spcBef>
                <a:spcPts val="5000"/>
              </a:spcBef>
              <a:defRPr sz="5000" spc="-1">
                <a:solidFill>
                  <a:srgbClr val="D5D5D5"/>
                </a:solidFill>
              </a:defRPr>
            </a:pPr>
            <a:r>
              <a:t>Iterative Quantum Gate Pruning</a:t>
            </a:r>
          </a:p>
        </p:txBody>
      </p:sp>
      <p:sp>
        <p:nvSpPr>
          <p:cNvPr id="349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78</a:t>
            </a:fld>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3" name="QuantumNAS"/>
          <p:cNvSpPr txBox="1">
            <a:spLocks noGrp="1"/>
          </p:cNvSpPr>
          <p:nvPr>
            <p:ph type="title"/>
          </p:nvPr>
        </p:nvSpPr>
        <p:spPr>
          <a:prstGeom prst="rect">
            <a:avLst/>
          </a:prstGeom>
        </p:spPr>
        <p:txBody>
          <a:bodyPr/>
          <a:lstStyle/>
          <a:p>
            <a:r>
              <a:t>QuantumNAS</a:t>
            </a:r>
          </a:p>
        </p:txBody>
      </p:sp>
      <p:sp>
        <p:nvSpPr>
          <p:cNvPr id="3504" name="SuperCircuit Construction and Training…"/>
          <p:cNvSpPr txBox="1">
            <a:spLocks noGrp="1"/>
          </p:cNvSpPr>
          <p:nvPr>
            <p:ph type="body" idx="1"/>
          </p:nvPr>
        </p:nvSpPr>
        <p:spPr>
          <a:xfrm>
            <a:off x="1910900" y="3927639"/>
            <a:ext cx="21637777" cy="7954921"/>
          </a:xfrm>
          <a:prstGeom prst="rect">
            <a:avLst/>
          </a:prstGeom>
        </p:spPr>
        <p:txBody>
          <a:bodyPr/>
          <a:lstStyle/>
          <a:p>
            <a:pPr>
              <a:lnSpc>
                <a:spcPct val="100000"/>
              </a:lnSpc>
              <a:spcBef>
                <a:spcPts val="5000"/>
              </a:spcBef>
              <a:defRPr sz="5000" spc="-1">
                <a:solidFill>
                  <a:srgbClr val="D5D5D5"/>
                </a:solidFill>
              </a:defRPr>
            </a:pPr>
            <a:r>
              <a:t>SuperCircuit Construction and Training</a:t>
            </a:r>
          </a:p>
          <a:p>
            <a:pPr>
              <a:lnSpc>
                <a:spcPct val="100000"/>
              </a:lnSpc>
              <a:spcBef>
                <a:spcPts val="5000"/>
              </a:spcBef>
              <a:defRPr sz="5000" spc="-1">
                <a:solidFill>
                  <a:srgbClr val="D5D5D5"/>
                </a:solidFill>
              </a:defRPr>
            </a:pPr>
            <a:r>
              <a:t>Noise-Adaptive Evolutionary Co-Search of SubCircuit and Qubit Mapping</a:t>
            </a:r>
          </a:p>
          <a:p>
            <a:pPr>
              <a:lnSpc>
                <a:spcPct val="100000"/>
              </a:lnSpc>
              <a:spcBef>
                <a:spcPts val="5000"/>
              </a:spcBef>
              <a:defRPr sz="5000" spc="-1">
                <a:solidFill>
                  <a:srgbClr val="D5D5D5"/>
                </a:solidFill>
              </a:defRPr>
            </a:pPr>
            <a:r>
              <a:t>Train the Searched SubCircuit</a:t>
            </a:r>
          </a:p>
          <a:p>
            <a:pPr>
              <a:lnSpc>
                <a:spcPct val="100000"/>
              </a:lnSpc>
              <a:spcBef>
                <a:spcPts val="5000"/>
              </a:spcBef>
              <a:defRPr sz="5000" spc="-1"/>
            </a:pPr>
            <a:r>
              <a:t>Iterative Quantum Gate Pruning</a:t>
            </a:r>
          </a:p>
        </p:txBody>
      </p:sp>
      <p:sp>
        <p:nvSpPr>
          <p:cNvPr id="35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79</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7"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3"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 Optimization</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Pulse</a:t>
            </a:r>
            <a:r>
              <a:rPr lang="en-US" dirty="0"/>
              <a:t> Level Optimization</a:t>
            </a:r>
          </a:p>
        </p:txBody>
      </p:sp>
      <p:sp>
        <p:nvSpPr>
          <p:cNvPr id="14" name="TextBox 13">
            <a:extLst>
              <a:ext uri="{FF2B5EF4-FFF2-40B4-BE49-F238E27FC236}">
                <a16:creationId xmlns:a16="http://schemas.microsoft.com/office/drawing/2014/main" id="{964C9274-4037-C94F-42E7-78505F200F1C}"/>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920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1.5 TQ for QNN</a:t>
            </a:r>
          </a:p>
        </p:txBody>
      </p:sp>
      <p:pic>
        <p:nvPicPr>
          <p:cNvPr id="24" name="Picture 23">
            <a:extLst>
              <a:ext uri="{FF2B5EF4-FFF2-40B4-BE49-F238E27FC236}">
                <a16:creationId xmlns:a16="http://schemas.microsoft.com/office/drawing/2014/main" id="{D743BA13-6231-7D2A-E81B-2476CA2247E1}"/>
              </a:ext>
            </a:extLst>
          </p:cNvPr>
          <p:cNvPicPr>
            <a:picLocks noChangeAspect="1"/>
          </p:cNvPicPr>
          <p:nvPr/>
        </p:nvPicPr>
        <p:blipFill>
          <a:blip r:embed="rId3"/>
          <a:stretch>
            <a:fillRect/>
          </a:stretch>
        </p:blipFill>
        <p:spPr>
          <a:xfrm>
            <a:off x="6487065" y="6523374"/>
            <a:ext cx="879173" cy="669656"/>
          </a:xfrm>
          <a:prstGeom prst="rect">
            <a:avLst/>
          </a:prstGeom>
        </p:spPr>
      </p:pic>
      <p:pic>
        <p:nvPicPr>
          <p:cNvPr id="25" name="Picture 24">
            <a:extLst>
              <a:ext uri="{FF2B5EF4-FFF2-40B4-BE49-F238E27FC236}">
                <a16:creationId xmlns:a16="http://schemas.microsoft.com/office/drawing/2014/main" id="{8AAE22C1-5452-E366-2851-445E4474D18E}"/>
              </a:ext>
            </a:extLst>
          </p:cNvPr>
          <p:cNvPicPr>
            <a:picLocks noChangeAspect="1"/>
          </p:cNvPicPr>
          <p:nvPr/>
        </p:nvPicPr>
        <p:blipFill>
          <a:blip r:embed="rId3"/>
          <a:stretch>
            <a:fillRect/>
          </a:stretch>
        </p:blipFill>
        <p:spPr>
          <a:xfrm>
            <a:off x="6487065" y="7643443"/>
            <a:ext cx="879173" cy="669656"/>
          </a:xfrm>
          <a:prstGeom prst="rect">
            <a:avLst/>
          </a:prstGeom>
        </p:spPr>
      </p:pic>
      <p:pic>
        <p:nvPicPr>
          <p:cNvPr id="26" name="Picture 25">
            <a:extLst>
              <a:ext uri="{FF2B5EF4-FFF2-40B4-BE49-F238E27FC236}">
                <a16:creationId xmlns:a16="http://schemas.microsoft.com/office/drawing/2014/main" id="{AE3BBE81-5E0E-2D9F-9100-6C4CD12E0A55}"/>
              </a:ext>
            </a:extLst>
          </p:cNvPr>
          <p:cNvPicPr>
            <a:picLocks noChangeAspect="1"/>
          </p:cNvPicPr>
          <p:nvPr/>
        </p:nvPicPr>
        <p:blipFill>
          <a:blip r:embed="rId3"/>
          <a:stretch>
            <a:fillRect/>
          </a:stretch>
        </p:blipFill>
        <p:spPr>
          <a:xfrm>
            <a:off x="6487065" y="8789302"/>
            <a:ext cx="879173" cy="669656"/>
          </a:xfrm>
          <a:prstGeom prst="rect">
            <a:avLst/>
          </a:prstGeom>
        </p:spPr>
      </p:pic>
      <p:pic>
        <p:nvPicPr>
          <p:cNvPr id="27" name="Picture 26">
            <a:extLst>
              <a:ext uri="{FF2B5EF4-FFF2-40B4-BE49-F238E27FC236}">
                <a16:creationId xmlns:a16="http://schemas.microsoft.com/office/drawing/2014/main" id="{E964D125-8494-AB58-14FA-5C3504A79CB8}"/>
              </a:ext>
            </a:extLst>
          </p:cNvPr>
          <p:cNvPicPr>
            <a:picLocks noChangeAspect="1"/>
          </p:cNvPicPr>
          <p:nvPr/>
        </p:nvPicPr>
        <p:blipFill>
          <a:blip r:embed="rId3"/>
          <a:stretch>
            <a:fillRect/>
          </a:stretch>
        </p:blipFill>
        <p:spPr>
          <a:xfrm>
            <a:off x="6487065" y="9905131"/>
            <a:ext cx="879173" cy="669656"/>
          </a:xfrm>
          <a:prstGeom prst="rect">
            <a:avLst/>
          </a:prstGeom>
        </p:spPr>
      </p:pic>
      <p:sp>
        <p:nvSpPr>
          <p:cNvPr id="28" name="Rounded Rectangle 27">
            <a:extLst>
              <a:ext uri="{FF2B5EF4-FFF2-40B4-BE49-F238E27FC236}">
                <a16:creationId xmlns:a16="http://schemas.microsoft.com/office/drawing/2014/main" id="{62345038-58AF-48A0-6D40-7E4B2FC89EFF}"/>
              </a:ext>
            </a:extLst>
          </p:cNvPr>
          <p:cNvSpPr/>
          <p:nvPr/>
        </p:nvSpPr>
        <p:spPr>
          <a:xfrm>
            <a:off x="8961293" y="5698710"/>
            <a:ext cx="6453402"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.1 </a:t>
            </a:r>
            <a:r>
              <a:rPr kumimoji="0" lang="en-US" sz="3500" b="0" i="0" u="none" strike="noStrike" cap="none" spc="0" normalizeH="0" baseline="0" dirty="0" err="1">
                <a:ln>
                  <a:noFill/>
                </a:ln>
                <a:effectLst/>
                <a:uFillTx/>
                <a:latin typeface="+mn-lt"/>
                <a:ea typeface="+mn-ea"/>
                <a:cs typeface="+mn-cs"/>
                <a:sym typeface="Arial"/>
              </a:rPr>
              <a:t>QuantumNAS</a:t>
            </a:r>
            <a:r>
              <a:rPr kumimoji="0" lang="en-US" sz="3500" b="0" i="0" u="none" strike="noStrike" cap="none" spc="0" normalizeH="0" baseline="0" dirty="0">
                <a:ln>
                  <a:noFill/>
                </a:ln>
                <a:effectLst/>
                <a:uFillTx/>
                <a:latin typeface="+mn-lt"/>
                <a:ea typeface="+mn-ea"/>
                <a:cs typeface="+mn-cs"/>
                <a:sym typeface="Arial"/>
              </a:rPr>
              <a:t>:</a:t>
            </a:r>
            <a:r>
              <a:rPr lang="en-US" sz="3500" b="0" dirty="0"/>
              <a:t> Ansatz Search and Gate Pruning </a:t>
            </a:r>
            <a:endParaRPr kumimoji="0" lang="en-US" sz="3500" b="0" i="0" u="none" strike="noStrike" cap="none" spc="0" normalizeH="0" baseline="0" dirty="0">
              <a:ln>
                <a:noFill/>
              </a:ln>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3" y="7036377"/>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.2 </a:t>
            </a:r>
            <a:r>
              <a:rPr kumimoji="0" lang="en-US" sz="3500" b="0" i="0" u="none" strike="noStrike" cap="none" spc="0" normalizeH="0" baseline="0" dirty="0" err="1">
                <a:ln>
                  <a:noFill/>
                </a:ln>
                <a:effectLst/>
                <a:uFillTx/>
                <a:latin typeface="+mn-lt"/>
                <a:ea typeface="+mn-ea"/>
                <a:cs typeface="+mn-cs"/>
                <a:sym typeface="Arial"/>
              </a:rPr>
              <a:t>QuantumNAT</a:t>
            </a:r>
            <a:r>
              <a:rPr kumimoji="0" lang="en-US" sz="3500" b="0" i="0" u="none" strike="noStrike" cap="none" spc="0" normalizeH="0" baseline="0" dirty="0">
                <a:ln>
                  <a:noFill/>
                </a:ln>
                <a:effectLst/>
                <a:uFillTx/>
                <a:latin typeface="+mn-lt"/>
                <a:ea typeface="+mn-ea"/>
                <a:cs typeface="+mn-cs"/>
                <a:sym typeface="Arial"/>
              </a:rPr>
              <a:t>:</a:t>
            </a:r>
            <a:r>
              <a:rPr lang="en-US" sz="3500" b="0" dirty="0"/>
              <a:t> Noise Injection and Quantization </a:t>
            </a:r>
            <a:endParaRPr kumimoji="0" lang="en-US" sz="3500" b="0" i="0" u="none" strike="noStrike" cap="none" spc="0" normalizeH="0" baseline="0" dirty="0">
              <a:ln>
                <a:noFill/>
              </a:ln>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3" y="8363705"/>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.3 QOC:</a:t>
            </a:r>
            <a:r>
              <a:rPr lang="en-US" sz="3500" b="0" dirty="0"/>
              <a:t> On-Chip Training</a:t>
            </a:r>
            <a:endParaRPr kumimoji="0" lang="en-US" sz="3500" b="0" i="0" u="none" strike="noStrike" cap="none" spc="0" normalizeH="0" baseline="0" dirty="0">
              <a:ln>
                <a:noFill/>
              </a:ln>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3.1 Quantum Optimal Control</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3.2 Variational Pulse Learning</a:t>
            </a:r>
            <a:br>
              <a:rPr kumimoji="0" lang="en-US" b="0" i="0" u="none" strike="noStrike" cap="none" spc="0" normalizeH="0" baseline="0" dirty="0">
                <a:ln>
                  <a:noFill/>
                </a:ln>
                <a:effectLst/>
                <a:uFillTx/>
                <a:latin typeface="+mn-lt"/>
                <a:ea typeface="+mn-ea"/>
                <a:cs typeface="+mn-cs"/>
                <a:sym typeface="Arial"/>
              </a:rPr>
            </a:br>
            <a:endParaRPr kumimoji="0" lang="en-US" b="0" i="0" u="none" strike="noStrike" cap="none" spc="0" normalizeH="0" baseline="0" dirty="0">
              <a:ln>
                <a:noFill/>
              </a:ln>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3" y="9107303"/>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3" y="10428928"/>
            <a:ext cx="6453401" cy="667552"/>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.5 QNN</a:t>
            </a:r>
            <a:r>
              <a:rPr kumimoji="0" lang="zh-CN" altLang="en-US" sz="3500" b="0" i="0" u="none" strike="noStrike" cap="none" spc="0" normalizeH="0" baseline="0" dirty="0">
                <a:ln>
                  <a:noFill/>
                </a:ln>
                <a:effectLst/>
                <a:uFillTx/>
                <a:latin typeface="+mn-lt"/>
                <a:ea typeface="+mn-ea"/>
                <a:cs typeface="+mn-cs"/>
                <a:sym typeface="Arial"/>
              </a:rPr>
              <a:t> </a:t>
            </a:r>
            <a:r>
              <a:rPr kumimoji="0" lang="en-US" altLang="zh-CN" sz="3500" b="0" i="0" u="none" strike="noStrike" cap="none" spc="0" normalizeH="0" baseline="0" dirty="0">
                <a:ln>
                  <a:noFill/>
                </a:ln>
                <a:effectLst/>
                <a:uFillTx/>
                <a:latin typeface="+mn-lt"/>
                <a:ea typeface="+mn-ea"/>
                <a:cs typeface="+mn-cs"/>
                <a:sym typeface="Arial"/>
              </a:rPr>
              <a:t>Compression</a:t>
            </a:r>
            <a:endParaRPr kumimoji="0" lang="en-US" sz="3500" b="0" i="0" u="none" strike="noStrike" cap="none" spc="0" normalizeH="0" baseline="0" dirty="0">
              <a:ln>
                <a:noFill/>
              </a:ln>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stretch>
            <a:fillRect/>
          </a:stretch>
        </p:blipFill>
        <p:spPr>
          <a:xfrm>
            <a:off x="14518716"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3"/>
          <a:stretch>
            <a:fillRect/>
          </a:stretch>
        </p:blipFill>
        <p:spPr>
          <a:xfrm>
            <a:off x="14518716"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3"/>
          <a:stretch>
            <a:fillRect/>
          </a:stretch>
        </p:blipFill>
        <p:spPr>
          <a:xfrm>
            <a:off x="14518716"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3"/>
          <a:stretch>
            <a:fillRect/>
          </a:stretch>
        </p:blipFill>
        <p:spPr>
          <a:xfrm>
            <a:off x="14518716"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3"/>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3"/>
          <a:stretch>
            <a:fillRect/>
          </a:stretch>
        </p:blipFill>
        <p:spPr>
          <a:xfrm>
            <a:off x="19538506" y="9063761"/>
            <a:ext cx="879173" cy="669656"/>
          </a:xfrm>
          <a:prstGeom prst="rect">
            <a:avLst/>
          </a:prstGeom>
        </p:spPr>
      </p:pic>
    </p:spTree>
    <p:extLst>
      <p:ext uri="{BB962C8B-B14F-4D97-AF65-F5344CB8AC3E}">
        <p14:creationId xmlns:p14="http://schemas.microsoft.com/office/powerpoint/2010/main" val="4218160632"/>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9" name="Iterative Pruning"/>
          <p:cNvSpPr txBox="1">
            <a:spLocks noGrp="1"/>
          </p:cNvSpPr>
          <p:nvPr>
            <p:ph type="title"/>
          </p:nvPr>
        </p:nvSpPr>
        <p:spPr>
          <a:prstGeom prst="rect">
            <a:avLst/>
          </a:prstGeom>
        </p:spPr>
        <p:txBody>
          <a:bodyPr/>
          <a:lstStyle/>
          <a:p>
            <a:r>
              <a:t>Iterative Pruning</a:t>
            </a:r>
          </a:p>
        </p:txBody>
      </p:sp>
      <p:sp>
        <p:nvSpPr>
          <p:cNvPr id="3510"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51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80</a:t>
            </a:fld>
            <a:endParaRPr/>
          </a:p>
        </p:txBody>
      </p:sp>
      <p:sp>
        <p:nvSpPr>
          <p:cNvPr id="3512"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13"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14"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5"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6"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7"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18"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519"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520"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521"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grpSp>
        <p:nvGrpSpPr>
          <p:cNvPr id="3536" name="Group"/>
          <p:cNvGrpSpPr/>
          <p:nvPr/>
        </p:nvGrpSpPr>
        <p:grpSpPr>
          <a:xfrm>
            <a:off x="7193015" y="6320167"/>
            <a:ext cx="3133599" cy="2574168"/>
            <a:chOff x="0" y="0"/>
            <a:chExt cx="3133597" cy="2574166"/>
          </a:xfrm>
        </p:grpSpPr>
        <p:sp>
          <p:nvSpPr>
            <p:cNvPr id="352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23"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527" name="Group"/>
            <p:cNvGrpSpPr/>
            <p:nvPr/>
          </p:nvGrpSpPr>
          <p:grpSpPr>
            <a:xfrm>
              <a:off x="1212787" y="186852"/>
              <a:ext cx="751435" cy="1063781"/>
              <a:chOff x="0" y="0"/>
              <a:chExt cx="751434" cy="1063779"/>
            </a:xfrm>
          </p:grpSpPr>
          <p:sp>
            <p:nvSpPr>
              <p:cNvPr id="352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2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2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31" name="Group"/>
            <p:cNvGrpSpPr/>
            <p:nvPr/>
          </p:nvGrpSpPr>
          <p:grpSpPr>
            <a:xfrm>
              <a:off x="1797475" y="845379"/>
              <a:ext cx="751435" cy="1063781"/>
              <a:chOff x="0" y="0"/>
              <a:chExt cx="751434" cy="1063779"/>
            </a:xfrm>
          </p:grpSpPr>
          <p:sp>
            <p:nvSpPr>
              <p:cNvPr id="352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2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3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35" name="Group"/>
            <p:cNvGrpSpPr/>
            <p:nvPr/>
          </p:nvGrpSpPr>
          <p:grpSpPr>
            <a:xfrm>
              <a:off x="2382163" y="1510386"/>
              <a:ext cx="751435" cy="1063781"/>
              <a:chOff x="0" y="0"/>
              <a:chExt cx="751434" cy="1063779"/>
            </a:xfrm>
          </p:grpSpPr>
          <p:sp>
            <p:nvSpPr>
              <p:cNvPr id="353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3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3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grpSp>
        <p:nvGrpSpPr>
          <p:cNvPr id="3556" name="Group"/>
          <p:cNvGrpSpPr/>
          <p:nvPr/>
        </p:nvGrpSpPr>
        <p:grpSpPr>
          <a:xfrm>
            <a:off x="13784039" y="6320167"/>
            <a:ext cx="3995193" cy="2574168"/>
            <a:chOff x="0" y="0"/>
            <a:chExt cx="3995192" cy="2574166"/>
          </a:xfrm>
        </p:grpSpPr>
        <p:sp>
          <p:nvSpPr>
            <p:cNvPr id="3537"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38"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39"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543" name="Group"/>
            <p:cNvGrpSpPr/>
            <p:nvPr/>
          </p:nvGrpSpPr>
          <p:grpSpPr>
            <a:xfrm>
              <a:off x="1212787" y="186852"/>
              <a:ext cx="751435" cy="1063781"/>
              <a:chOff x="0" y="0"/>
              <a:chExt cx="751434" cy="1063779"/>
            </a:xfrm>
          </p:grpSpPr>
          <p:sp>
            <p:nvSpPr>
              <p:cNvPr id="354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4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4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47" name="Group"/>
            <p:cNvGrpSpPr/>
            <p:nvPr/>
          </p:nvGrpSpPr>
          <p:grpSpPr>
            <a:xfrm>
              <a:off x="1797475" y="845379"/>
              <a:ext cx="751435" cy="1063781"/>
              <a:chOff x="0" y="0"/>
              <a:chExt cx="751434" cy="1063779"/>
            </a:xfrm>
          </p:grpSpPr>
          <p:sp>
            <p:nvSpPr>
              <p:cNvPr id="354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4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4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51" name="Group"/>
            <p:cNvGrpSpPr/>
            <p:nvPr/>
          </p:nvGrpSpPr>
          <p:grpSpPr>
            <a:xfrm>
              <a:off x="2382163" y="1510386"/>
              <a:ext cx="751435" cy="1063781"/>
              <a:chOff x="0" y="0"/>
              <a:chExt cx="751434" cy="1063779"/>
            </a:xfrm>
          </p:grpSpPr>
          <p:sp>
            <p:nvSpPr>
              <p:cNvPr id="354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4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5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55" name="Group"/>
            <p:cNvGrpSpPr/>
            <p:nvPr/>
          </p:nvGrpSpPr>
          <p:grpSpPr>
            <a:xfrm>
              <a:off x="3243758" y="3771"/>
              <a:ext cx="751435" cy="2397317"/>
              <a:chOff x="0" y="0"/>
              <a:chExt cx="751434" cy="2397315"/>
            </a:xfrm>
          </p:grpSpPr>
          <p:sp>
            <p:nvSpPr>
              <p:cNvPr id="3552"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53"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54"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557"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558"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559"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 name="Iterative Pruning"/>
          <p:cNvSpPr txBox="1">
            <a:spLocks noGrp="1"/>
          </p:cNvSpPr>
          <p:nvPr>
            <p:ph type="title"/>
          </p:nvPr>
        </p:nvSpPr>
        <p:spPr>
          <a:prstGeom prst="rect">
            <a:avLst/>
          </a:prstGeom>
        </p:spPr>
        <p:txBody>
          <a:bodyPr/>
          <a:lstStyle/>
          <a:p>
            <a:r>
              <a:t>Iterative Pruning</a:t>
            </a:r>
          </a:p>
        </p:txBody>
      </p:sp>
      <p:sp>
        <p:nvSpPr>
          <p:cNvPr id="3564"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56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81</a:t>
            </a:fld>
            <a:endParaRPr/>
          </a:p>
        </p:txBody>
      </p:sp>
      <p:sp>
        <p:nvSpPr>
          <p:cNvPr id="3566"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67"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68"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69"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70"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71"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572"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573"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574"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575"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576" name="Rounded Rectangle"/>
          <p:cNvSpPr/>
          <p:nvPr/>
        </p:nvSpPr>
        <p:spPr>
          <a:xfrm>
            <a:off x="7193015" y="6320167"/>
            <a:ext cx="751435" cy="582393"/>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77"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78"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579"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80"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584" name="Group"/>
          <p:cNvGrpSpPr/>
          <p:nvPr/>
        </p:nvGrpSpPr>
        <p:grpSpPr>
          <a:xfrm>
            <a:off x="8990490" y="7165547"/>
            <a:ext cx="751435" cy="1063780"/>
            <a:chOff x="0" y="0"/>
            <a:chExt cx="751434" cy="1063779"/>
          </a:xfrm>
        </p:grpSpPr>
        <p:sp>
          <p:nvSpPr>
            <p:cNvPr id="358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8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8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88" name="Group"/>
          <p:cNvGrpSpPr/>
          <p:nvPr/>
        </p:nvGrpSpPr>
        <p:grpSpPr>
          <a:xfrm>
            <a:off x="9575179" y="7830554"/>
            <a:ext cx="751435" cy="1063781"/>
            <a:chOff x="0" y="0"/>
            <a:chExt cx="751434" cy="1063779"/>
          </a:xfrm>
        </p:grpSpPr>
        <p:sp>
          <p:nvSpPr>
            <p:cNvPr id="358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8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8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08" name="Group"/>
          <p:cNvGrpSpPr/>
          <p:nvPr/>
        </p:nvGrpSpPr>
        <p:grpSpPr>
          <a:xfrm>
            <a:off x="13784039" y="6320167"/>
            <a:ext cx="3995193" cy="2574168"/>
            <a:chOff x="0" y="0"/>
            <a:chExt cx="3995192" cy="2574166"/>
          </a:xfrm>
        </p:grpSpPr>
        <p:sp>
          <p:nvSpPr>
            <p:cNvPr id="3589"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0" name="Rounded Rectangle"/>
            <p:cNvSpPr/>
            <p:nvPr/>
          </p:nvSpPr>
          <p:spPr>
            <a:xfrm>
              <a:off x="0" y="667955"/>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1"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595" name="Group"/>
            <p:cNvGrpSpPr/>
            <p:nvPr/>
          </p:nvGrpSpPr>
          <p:grpSpPr>
            <a:xfrm>
              <a:off x="1212787" y="186852"/>
              <a:ext cx="751435" cy="1063781"/>
              <a:chOff x="0" y="0"/>
              <a:chExt cx="751434" cy="1063779"/>
            </a:xfrm>
          </p:grpSpPr>
          <p:sp>
            <p:nvSpPr>
              <p:cNvPr id="3592"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3"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94"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599" name="Group"/>
            <p:cNvGrpSpPr/>
            <p:nvPr/>
          </p:nvGrpSpPr>
          <p:grpSpPr>
            <a:xfrm>
              <a:off x="1797475" y="845379"/>
              <a:ext cx="751435" cy="1063781"/>
              <a:chOff x="0" y="0"/>
              <a:chExt cx="751434" cy="1063779"/>
            </a:xfrm>
          </p:grpSpPr>
          <p:sp>
            <p:nvSpPr>
              <p:cNvPr id="359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59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59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03" name="Group"/>
            <p:cNvGrpSpPr/>
            <p:nvPr/>
          </p:nvGrpSpPr>
          <p:grpSpPr>
            <a:xfrm>
              <a:off x="2382163" y="1510386"/>
              <a:ext cx="751435" cy="1063781"/>
              <a:chOff x="0" y="0"/>
              <a:chExt cx="751434" cy="1063779"/>
            </a:xfrm>
          </p:grpSpPr>
          <p:sp>
            <p:nvSpPr>
              <p:cNvPr id="360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0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0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07" name="Group"/>
            <p:cNvGrpSpPr/>
            <p:nvPr/>
          </p:nvGrpSpPr>
          <p:grpSpPr>
            <a:xfrm>
              <a:off x="3243758" y="3771"/>
              <a:ext cx="751435" cy="2397317"/>
              <a:chOff x="0" y="0"/>
              <a:chExt cx="751434" cy="2397315"/>
            </a:xfrm>
          </p:grpSpPr>
          <p:sp>
            <p:nvSpPr>
              <p:cNvPr id="3604"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05"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06"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609"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610"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611"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614" name="Group"/>
          <p:cNvGrpSpPr/>
          <p:nvPr/>
        </p:nvGrpSpPr>
        <p:grpSpPr>
          <a:xfrm>
            <a:off x="8414330" y="6918971"/>
            <a:ext cx="708980" cy="708979"/>
            <a:chOff x="0" y="0"/>
            <a:chExt cx="708978" cy="708978"/>
          </a:xfrm>
        </p:grpSpPr>
        <p:sp>
          <p:nvSpPr>
            <p:cNvPr id="3612"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613"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advClick="0" advTm="100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8" name="Iterative Pruning"/>
          <p:cNvSpPr txBox="1">
            <a:spLocks noGrp="1"/>
          </p:cNvSpPr>
          <p:nvPr>
            <p:ph type="title"/>
          </p:nvPr>
        </p:nvSpPr>
        <p:spPr>
          <a:prstGeom prst="rect">
            <a:avLst/>
          </a:prstGeom>
        </p:spPr>
        <p:txBody>
          <a:bodyPr/>
          <a:lstStyle/>
          <a:p>
            <a:r>
              <a:t>Iterative Pruning</a:t>
            </a:r>
          </a:p>
        </p:txBody>
      </p:sp>
      <p:sp>
        <p:nvSpPr>
          <p:cNvPr id="3619"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62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82</a:t>
            </a:fld>
            <a:endParaRPr/>
          </a:p>
        </p:txBody>
      </p:sp>
      <p:sp>
        <p:nvSpPr>
          <p:cNvPr id="3621"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22"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23"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4"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5"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6"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27"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628"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629"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630"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631" name="Rounded Rectangle"/>
          <p:cNvSpPr/>
          <p:nvPr/>
        </p:nvSpPr>
        <p:spPr>
          <a:xfrm>
            <a:off x="7193015" y="6320167"/>
            <a:ext cx="751435" cy="582393"/>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32"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33"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634"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35"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639" name="Group"/>
          <p:cNvGrpSpPr/>
          <p:nvPr/>
        </p:nvGrpSpPr>
        <p:grpSpPr>
          <a:xfrm>
            <a:off x="8990490" y="7165547"/>
            <a:ext cx="751435" cy="1063780"/>
            <a:chOff x="0" y="0"/>
            <a:chExt cx="751434" cy="1063779"/>
          </a:xfrm>
        </p:grpSpPr>
        <p:sp>
          <p:nvSpPr>
            <p:cNvPr id="363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3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3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43" name="Group"/>
          <p:cNvGrpSpPr/>
          <p:nvPr/>
        </p:nvGrpSpPr>
        <p:grpSpPr>
          <a:xfrm>
            <a:off x="9575179" y="7830554"/>
            <a:ext cx="751435" cy="1063781"/>
            <a:chOff x="0" y="0"/>
            <a:chExt cx="751434" cy="1063779"/>
          </a:xfrm>
        </p:grpSpPr>
        <p:sp>
          <p:nvSpPr>
            <p:cNvPr id="364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4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4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63" name="Group"/>
          <p:cNvGrpSpPr/>
          <p:nvPr/>
        </p:nvGrpSpPr>
        <p:grpSpPr>
          <a:xfrm>
            <a:off x="13784039" y="6320167"/>
            <a:ext cx="3995193" cy="2574168"/>
            <a:chOff x="0" y="0"/>
            <a:chExt cx="3995192" cy="2574166"/>
          </a:xfrm>
        </p:grpSpPr>
        <p:sp>
          <p:nvSpPr>
            <p:cNvPr id="3644"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45" name="0"/>
            <p:cNvSpPr/>
            <p:nvPr/>
          </p:nvSpPr>
          <p:spPr>
            <a:xfrm>
              <a:off x="0" y="667955"/>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646"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650" name="Group"/>
            <p:cNvGrpSpPr/>
            <p:nvPr/>
          </p:nvGrpSpPr>
          <p:grpSpPr>
            <a:xfrm>
              <a:off x="1212787" y="186852"/>
              <a:ext cx="751435" cy="1063781"/>
              <a:chOff x="0" y="0"/>
              <a:chExt cx="751434" cy="1063779"/>
            </a:xfrm>
          </p:grpSpPr>
          <p:sp>
            <p:nvSpPr>
              <p:cNvPr id="3647"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48"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49"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54" name="Group"/>
            <p:cNvGrpSpPr/>
            <p:nvPr/>
          </p:nvGrpSpPr>
          <p:grpSpPr>
            <a:xfrm>
              <a:off x="1797475" y="845379"/>
              <a:ext cx="751435" cy="1063781"/>
              <a:chOff x="0" y="0"/>
              <a:chExt cx="751434" cy="1063779"/>
            </a:xfrm>
          </p:grpSpPr>
          <p:sp>
            <p:nvSpPr>
              <p:cNvPr id="3651"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52"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53"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58" name="Group"/>
            <p:cNvGrpSpPr/>
            <p:nvPr/>
          </p:nvGrpSpPr>
          <p:grpSpPr>
            <a:xfrm>
              <a:off x="2382163" y="1510386"/>
              <a:ext cx="751435" cy="1063781"/>
              <a:chOff x="0" y="0"/>
              <a:chExt cx="751434" cy="1063779"/>
            </a:xfrm>
          </p:grpSpPr>
          <p:sp>
            <p:nvSpPr>
              <p:cNvPr id="365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5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5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62" name="Group"/>
            <p:cNvGrpSpPr/>
            <p:nvPr/>
          </p:nvGrpSpPr>
          <p:grpSpPr>
            <a:xfrm>
              <a:off x="3243758" y="3771"/>
              <a:ext cx="751435" cy="2397317"/>
              <a:chOff x="0" y="0"/>
              <a:chExt cx="751434" cy="2397315"/>
            </a:xfrm>
          </p:grpSpPr>
          <p:sp>
            <p:nvSpPr>
              <p:cNvPr id="3659" name="Rounded Rectangle"/>
              <p:cNvSpPr/>
              <p:nvPr/>
            </p:nvSpPr>
            <p:spPr>
              <a:xfrm>
                <a:off x="0" y="0"/>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60"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61" name="Line"/>
              <p:cNvSpPr/>
              <p:nvPr/>
            </p:nvSpPr>
            <p:spPr>
              <a:xfrm flipV="1">
                <a:off x="375716" y="586255"/>
                <a:ext cx="1" cy="1692621"/>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664"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665"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666"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669" name="Group"/>
          <p:cNvGrpSpPr/>
          <p:nvPr/>
        </p:nvGrpSpPr>
        <p:grpSpPr>
          <a:xfrm>
            <a:off x="8414330" y="6918971"/>
            <a:ext cx="708980" cy="708979"/>
            <a:chOff x="0" y="0"/>
            <a:chExt cx="708978" cy="708978"/>
          </a:xfrm>
        </p:grpSpPr>
        <p:sp>
          <p:nvSpPr>
            <p:cNvPr id="3667"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668"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672" name="Group"/>
          <p:cNvGrpSpPr/>
          <p:nvPr/>
        </p:nvGrpSpPr>
        <p:grpSpPr>
          <a:xfrm>
            <a:off x="13805445" y="6925114"/>
            <a:ext cx="708980" cy="708979"/>
            <a:chOff x="0" y="0"/>
            <a:chExt cx="708978" cy="708978"/>
          </a:xfrm>
        </p:grpSpPr>
        <p:sp>
          <p:nvSpPr>
            <p:cNvPr id="3670"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671"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advClick="0" advTm="100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 name="Iterative Pruning"/>
          <p:cNvSpPr txBox="1">
            <a:spLocks noGrp="1"/>
          </p:cNvSpPr>
          <p:nvPr>
            <p:ph type="title"/>
          </p:nvPr>
        </p:nvSpPr>
        <p:spPr>
          <a:prstGeom prst="rect">
            <a:avLst/>
          </a:prstGeom>
        </p:spPr>
        <p:txBody>
          <a:bodyPr/>
          <a:lstStyle/>
          <a:p>
            <a:r>
              <a:t>Iterative Pruning</a:t>
            </a:r>
          </a:p>
        </p:txBody>
      </p:sp>
      <p:sp>
        <p:nvSpPr>
          <p:cNvPr id="3677"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67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83</a:t>
            </a:fld>
            <a:endParaRPr/>
          </a:p>
        </p:txBody>
      </p:sp>
      <p:sp>
        <p:nvSpPr>
          <p:cNvPr id="3679"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80"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81"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2"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3"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4"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685"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686"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687"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688"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689" name="Rounded Rectangle"/>
          <p:cNvSpPr/>
          <p:nvPr/>
        </p:nvSpPr>
        <p:spPr>
          <a:xfrm>
            <a:off x="7193015" y="6320167"/>
            <a:ext cx="751435" cy="582393"/>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0"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1"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692"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93"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697" name="Group"/>
          <p:cNvGrpSpPr/>
          <p:nvPr/>
        </p:nvGrpSpPr>
        <p:grpSpPr>
          <a:xfrm>
            <a:off x="8990490" y="7165547"/>
            <a:ext cx="751435" cy="1063780"/>
            <a:chOff x="0" y="0"/>
            <a:chExt cx="751434" cy="1063779"/>
          </a:xfrm>
        </p:grpSpPr>
        <p:sp>
          <p:nvSpPr>
            <p:cNvPr id="369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69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01" name="Group"/>
          <p:cNvGrpSpPr/>
          <p:nvPr/>
        </p:nvGrpSpPr>
        <p:grpSpPr>
          <a:xfrm>
            <a:off x="9575179" y="7830554"/>
            <a:ext cx="751435" cy="1063781"/>
            <a:chOff x="0" y="0"/>
            <a:chExt cx="751434" cy="1063779"/>
          </a:xfrm>
        </p:grpSpPr>
        <p:sp>
          <p:nvSpPr>
            <p:cNvPr id="3698"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699"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00"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21" name="Group"/>
          <p:cNvGrpSpPr/>
          <p:nvPr/>
        </p:nvGrpSpPr>
        <p:grpSpPr>
          <a:xfrm>
            <a:off x="13784039" y="6320167"/>
            <a:ext cx="3995193" cy="2574168"/>
            <a:chOff x="0" y="0"/>
            <a:chExt cx="3995192" cy="2574166"/>
          </a:xfrm>
        </p:grpSpPr>
        <p:sp>
          <p:nvSpPr>
            <p:cNvPr id="3702"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03" name="0"/>
            <p:cNvSpPr/>
            <p:nvPr/>
          </p:nvSpPr>
          <p:spPr>
            <a:xfrm>
              <a:off x="0" y="667955"/>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04" name="Rounded Rectangle"/>
            <p:cNvSpPr/>
            <p:nvPr/>
          </p:nvSpPr>
          <p:spPr>
            <a:xfrm>
              <a:off x="0" y="1335911"/>
              <a:ext cx="751435" cy="582393"/>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grpSp>
          <p:nvGrpSpPr>
            <p:cNvPr id="3708" name="Group"/>
            <p:cNvGrpSpPr/>
            <p:nvPr/>
          </p:nvGrpSpPr>
          <p:grpSpPr>
            <a:xfrm>
              <a:off x="1212787" y="186852"/>
              <a:ext cx="751435" cy="1063781"/>
              <a:chOff x="0" y="0"/>
              <a:chExt cx="751434" cy="1063779"/>
            </a:xfrm>
          </p:grpSpPr>
          <p:sp>
            <p:nvSpPr>
              <p:cNvPr id="370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0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0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12" name="Group"/>
            <p:cNvGrpSpPr/>
            <p:nvPr/>
          </p:nvGrpSpPr>
          <p:grpSpPr>
            <a:xfrm>
              <a:off x="1797475" y="845379"/>
              <a:ext cx="751435" cy="1063781"/>
              <a:chOff x="0" y="0"/>
              <a:chExt cx="751434" cy="1063779"/>
            </a:xfrm>
          </p:grpSpPr>
          <p:sp>
            <p:nvSpPr>
              <p:cNvPr id="370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1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1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16" name="Group"/>
            <p:cNvGrpSpPr/>
            <p:nvPr/>
          </p:nvGrpSpPr>
          <p:grpSpPr>
            <a:xfrm>
              <a:off x="2382163" y="1510386"/>
              <a:ext cx="751435" cy="1063781"/>
              <a:chOff x="0" y="0"/>
              <a:chExt cx="751434" cy="1063779"/>
            </a:xfrm>
          </p:grpSpPr>
          <p:sp>
            <p:nvSpPr>
              <p:cNvPr id="3713"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14"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15"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20" name="Group"/>
            <p:cNvGrpSpPr/>
            <p:nvPr/>
          </p:nvGrpSpPr>
          <p:grpSpPr>
            <a:xfrm>
              <a:off x="3243758" y="3771"/>
              <a:ext cx="751435" cy="2397317"/>
              <a:chOff x="0" y="0"/>
              <a:chExt cx="751434" cy="2397315"/>
            </a:xfrm>
          </p:grpSpPr>
          <p:sp>
            <p:nvSpPr>
              <p:cNvPr id="3717" name="0"/>
              <p:cNvSpPr/>
              <p:nvPr/>
            </p:nvSpPr>
            <p:spPr>
              <a:xfrm>
                <a:off x="0" y="0"/>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18"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19" name="Line"/>
              <p:cNvSpPr/>
              <p:nvPr/>
            </p:nvSpPr>
            <p:spPr>
              <a:xfrm flipV="1">
                <a:off x="375716" y="586255"/>
                <a:ext cx="1" cy="1692621"/>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722"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723"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724"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727" name="Group"/>
          <p:cNvGrpSpPr/>
          <p:nvPr/>
        </p:nvGrpSpPr>
        <p:grpSpPr>
          <a:xfrm>
            <a:off x="17046847" y="6269573"/>
            <a:ext cx="708980" cy="708980"/>
            <a:chOff x="0" y="0"/>
            <a:chExt cx="708978" cy="708978"/>
          </a:xfrm>
        </p:grpSpPr>
        <p:sp>
          <p:nvSpPr>
            <p:cNvPr id="3725"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26"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30" name="Group"/>
          <p:cNvGrpSpPr/>
          <p:nvPr/>
        </p:nvGrpSpPr>
        <p:grpSpPr>
          <a:xfrm>
            <a:off x="8414330" y="6918971"/>
            <a:ext cx="708980" cy="708979"/>
            <a:chOff x="0" y="0"/>
            <a:chExt cx="708978" cy="708978"/>
          </a:xfrm>
        </p:grpSpPr>
        <p:sp>
          <p:nvSpPr>
            <p:cNvPr id="3728"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29"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33" name="Group"/>
          <p:cNvGrpSpPr/>
          <p:nvPr/>
        </p:nvGrpSpPr>
        <p:grpSpPr>
          <a:xfrm>
            <a:off x="13805445" y="6925114"/>
            <a:ext cx="708980" cy="708979"/>
            <a:chOff x="0" y="0"/>
            <a:chExt cx="708978" cy="708978"/>
          </a:xfrm>
        </p:grpSpPr>
        <p:sp>
          <p:nvSpPr>
            <p:cNvPr id="3731"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32"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advClick="0" advTm="100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 name="Iterative Pruning"/>
          <p:cNvSpPr txBox="1">
            <a:spLocks noGrp="1"/>
          </p:cNvSpPr>
          <p:nvPr>
            <p:ph type="title"/>
          </p:nvPr>
        </p:nvSpPr>
        <p:spPr>
          <a:prstGeom prst="rect">
            <a:avLst/>
          </a:prstGeom>
        </p:spPr>
        <p:txBody>
          <a:bodyPr/>
          <a:lstStyle/>
          <a:p>
            <a:r>
              <a:t>Iterative Pruning</a:t>
            </a:r>
          </a:p>
        </p:txBody>
      </p:sp>
      <p:sp>
        <p:nvSpPr>
          <p:cNvPr id="3738" name="Some gates have parameters close to 0…"/>
          <p:cNvSpPr txBox="1">
            <a:spLocks noGrp="1"/>
          </p:cNvSpPr>
          <p:nvPr>
            <p:ph type="body" sz="half" idx="1"/>
          </p:nvPr>
        </p:nvSpPr>
        <p:spPr>
          <a:xfrm>
            <a:off x="1218959" y="2540000"/>
            <a:ext cx="21944882" cy="5401388"/>
          </a:xfrm>
          <a:prstGeom prst="rect">
            <a:avLst/>
          </a:prstGeom>
        </p:spPr>
        <p:txBody>
          <a:bodyPr/>
          <a:lstStyle/>
          <a:p>
            <a:r>
              <a:t>Some gates have parameters close to 0</a:t>
            </a:r>
          </a:p>
          <a:p>
            <a:pPr lvl="1">
              <a:buSzPct val="122000"/>
            </a:pPr>
            <a:r>
              <a:t>Rotation gate with angle close to 0 has small impact on the results</a:t>
            </a:r>
          </a:p>
          <a:p>
            <a:r>
              <a:t>Iteratively prune small-magnitude gates and fine-tune the remaining parameters</a:t>
            </a:r>
          </a:p>
        </p:txBody>
      </p:sp>
      <p:sp>
        <p:nvSpPr>
          <p:cNvPr id="373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84</a:t>
            </a:fld>
            <a:endParaRPr/>
          </a:p>
        </p:txBody>
      </p:sp>
      <p:sp>
        <p:nvSpPr>
          <p:cNvPr id="3740" name="Rounded Rectangle"/>
          <p:cNvSpPr/>
          <p:nvPr/>
        </p:nvSpPr>
        <p:spPr>
          <a:xfrm>
            <a:off x="13582268"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41" name="Rounded Rectangle"/>
          <p:cNvSpPr/>
          <p:nvPr/>
        </p:nvSpPr>
        <p:spPr>
          <a:xfrm>
            <a:off x="7016644" y="5976363"/>
            <a:ext cx="4347935" cy="3615358"/>
          </a:xfrm>
          <a:prstGeom prst="roundRect">
            <a:avLst>
              <a:gd name="adj" fmla="val 13583"/>
            </a:avLst>
          </a:prstGeom>
          <a:solidFill>
            <a:srgbClr val="D5D5D5"/>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42" name="Line"/>
          <p:cNvSpPr/>
          <p:nvPr/>
        </p:nvSpPr>
        <p:spPr>
          <a:xfrm>
            <a:off x="6680020" y="661136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3" name="Line"/>
          <p:cNvSpPr/>
          <p:nvPr/>
        </p:nvSpPr>
        <p:spPr>
          <a:xfrm>
            <a:off x="6680020" y="7279603"/>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4" name="Line"/>
          <p:cNvSpPr/>
          <p:nvPr/>
        </p:nvSpPr>
        <p:spPr>
          <a:xfrm>
            <a:off x="6680020" y="794784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5" name="Line"/>
          <p:cNvSpPr/>
          <p:nvPr/>
        </p:nvSpPr>
        <p:spPr>
          <a:xfrm>
            <a:off x="6680020" y="8616084"/>
            <a:ext cx="11846636" cy="1"/>
          </a:xfrm>
          <a:prstGeom prst="line">
            <a:avLst/>
          </a:prstGeom>
          <a:ln w="381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746" name="Qubit 0   ⎥0〉"/>
          <p:cNvSpPr txBox="1"/>
          <p:nvPr/>
        </p:nvSpPr>
        <p:spPr>
          <a:xfrm>
            <a:off x="4595371" y="6387030"/>
            <a:ext cx="2147317" cy="4613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0   ⎥0〉</a:t>
            </a:r>
          </a:p>
        </p:txBody>
      </p:sp>
      <p:sp>
        <p:nvSpPr>
          <p:cNvPr id="3747" name="Qubit 1   ⎥0〉"/>
          <p:cNvSpPr txBox="1"/>
          <p:nvPr/>
        </p:nvSpPr>
        <p:spPr>
          <a:xfrm>
            <a:off x="4595371" y="7055270"/>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1   ⎥0〉</a:t>
            </a:r>
          </a:p>
        </p:txBody>
      </p:sp>
      <p:sp>
        <p:nvSpPr>
          <p:cNvPr id="3748" name="Qubit 2   ⎥0〉"/>
          <p:cNvSpPr txBox="1"/>
          <p:nvPr/>
        </p:nvSpPr>
        <p:spPr>
          <a:xfrm>
            <a:off x="4595371" y="7723511"/>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2   ⎥0〉</a:t>
            </a:r>
          </a:p>
        </p:txBody>
      </p:sp>
      <p:sp>
        <p:nvSpPr>
          <p:cNvPr id="3749" name="Qubit 3   ⎥0〉"/>
          <p:cNvSpPr txBox="1"/>
          <p:nvPr/>
        </p:nvSpPr>
        <p:spPr>
          <a:xfrm>
            <a:off x="4595371" y="8378197"/>
            <a:ext cx="2147317"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Qubit 3   ⎥0〉</a:t>
            </a:r>
          </a:p>
        </p:txBody>
      </p:sp>
      <p:sp>
        <p:nvSpPr>
          <p:cNvPr id="3750" name="0"/>
          <p:cNvSpPr/>
          <p:nvPr/>
        </p:nvSpPr>
        <p:spPr>
          <a:xfrm>
            <a:off x="7193015" y="6320167"/>
            <a:ext cx="751435" cy="582393"/>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51" name="Rounded Rectangle"/>
          <p:cNvSpPr/>
          <p:nvPr/>
        </p:nvSpPr>
        <p:spPr>
          <a:xfrm>
            <a:off x="7193015" y="6988123"/>
            <a:ext cx="751435" cy="582392"/>
          </a:xfrm>
          <a:prstGeom prst="roundRect">
            <a:avLst>
              <a:gd name="adj" fmla="val 21807"/>
            </a:avLst>
          </a:prstGeom>
          <a:solidFill>
            <a:srgbClr val="8A8B8C"/>
          </a:solidFill>
          <a:ln w="38100">
            <a:solidFill>
              <a:srgbClr val="000000"/>
            </a:solidFill>
            <a:miter lim="400000"/>
          </a:ln>
        </p:spPr>
        <p:txBody>
          <a:bodyPr lIns="50800" tIns="50800" rIns="50800" bIns="50800" anchor="ct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52" name="0"/>
          <p:cNvSpPr/>
          <p:nvPr/>
        </p:nvSpPr>
        <p:spPr>
          <a:xfrm>
            <a:off x="8405802" y="6988408"/>
            <a:ext cx="751435" cy="582392"/>
          </a:xfrm>
          <a:prstGeom prst="roundRect">
            <a:avLst>
              <a:gd name="adj" fmla="val 21807"/>
            </a:avLst>
          </a:prstGeom>
          <a:solidFill>
            <a:srgbClr val="FFFFFF"/>
          </a:solidFill>
          <a:ln w="38100">
            <a:solidFill>
              <a:srgbClr val="000000"/>
            </a:solidFill>
            <a:prstDash val="sysDot"/>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ct val="100000"/>
              </a:lnSpc>
              <a:defRPr sz="2800" b="0">
                <a:latin typeface="Helvetica Neue Medium"/>
                <a:ea typeface="Helvetica Neue Medium"/>
                <a:cs typeface="Helvetica Neue Medium"/>
                <a:sym typeface="Helvetica Neue Medium"/>
              </a:defRPr>
            </a:lvl1pPr>
          </a:lstStyle>
          <a:p>
            <a:r>
              <a:t>0</a:t>
            </a:r>
          </a:p>
        </p:txBody>
      </p:sp>
      <p:sp>
        <p:nvSpPr>
          <p:cNvPr id="3753" name="Circle"/>
          <p:cNvSpPr/>
          <p:nvPr/>
        </p:nvSpPr>
        <p:spPr>
          <a:xfrm>
            <a:off x="8677175" y="6507019"/>
            <a:ext cx="208688" cy="208688"/>
          </a:xfrm>
          <a:prstGeom prst="ellipse">
            <a:avLst/>
          </a:prstGeom>
          <a:solidFill>
            <a:srgbClr val="000000"/>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54" name="Line"/>
          <p:cNvSpPr/>
          <p:nvPr/>
        </p:nvSpPr>
        <p:spPr>
          <a:xfrm flipV="1">
            <a:off x="8781519" y="6637330"/>
            <a:ext cx="1" cy="360427"/>
          </a:xfrm>
          <a:prstGeom prst="line">
            <a:avLst/>
          </a:prstGeom>
          <a:ln w="38100">
            <a:solidFill>
              <a:srgbClr val="000000"/>
            </a:solidFill>
            <a:prstDash val="sysDot"/>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grpSp>
        <p:nvGrpSpPr>
          <p:cNvPr id="3758" name="Group"/>
          <p:cNvGrpSpPr/>
          <p:nvPr/>
        </p:nvGrpSpPr>
        <p:grpSpPr>
          <a:xfrm>
            <a:off x="8990490" y="7165547"/>
            <a:ext cx="751435" cy="1063780"/>
            <a:chOff x="0" y="0"/>
            <a:chExt cx="751434" cy="1063779"/>
          </a:xfrm>
        </p:grpSpPr>
        <p:sp>
          <p:nvSpPr>
            <p:cNvPr id="3755"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56"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57"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62" name="Group"/>
          <p:cNvGrpSpPr/>
          <p:nvPr/>
        </p:nvGrpSpPr>
        <p:grpSpPr>
          <a:xfrm>
            <a:off x="9575179" y="7830554"/>
            <a:ext cx="751435" cy="1063781"/>
            <a:chOff x="0" y="0"/>
            <a:chExt cx="751434" cy="1063779"/>
          </a:xfrm>
        </p:grpSpPr>
        <p:sp>
          <p:nvSpPr>
            <p:cNvPr id="3759"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60"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61"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82" name="Group"/>
          <p:cNvGrpSpPr/>
          <p:nvPr/>
        </p:nvGrpSpPr>
        <p:grpSpPr>
          <a:xfrm>
            <a:off x="13784039" y="6320167"/>
            <a:ext cx="3995193" cy="2574168"/>
            <a:chOff x="0" y="0"/>
            <a:chExt cx="3995192" cy="2574166"/>
          </a:xfrm>
        </p:grpSpPr>
        <p:sp>
          <p:nvSpPr>
            <p:cNvPr id="3763" name="Rounded Rectangle"/>
            <p:cNvSpPr/>
            <p:nvPr/>
          </p:nvSpPr>
          <p:spPr>
            <a:xfrm>
              <a:off x="0" y="0"/>
              <a:ext cx="751435" cy="582392"/>
            </a:xfrm>
            <a:prstGeom prst="roundRect">
              <a:avLst>
                <a:gd name="adj" fmla="val 21807"/>
              </a:avLst>
            </a:prstGeom>
            <a:solidFill>
              <a:srgbClr val="8A8B8C"/>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64" name="0"/>
            <p:cNvSpPr/>
            <p:nvPr/>
          </p:nvSpPr>
          <p:spPr>
            <a:xfrm>
              <a:off x="0" y="667955"/>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65" name="0"/>
            <p:cNvSpPr/>
            <p:nvPr/>
          </p:nvSpPr>
          <p:spPr>
            <a:xfrm>
              <a:off x="0" y="1335911"/>
              <a:ext cx="751435" cy="582393"/>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grpSp>
          <p:nvGrpSpPr>
            <p:cNvPr id="3769" name="Group"/>
            <p:cNvGrpSpPr/>
            <p:nvPr/>
          </p:nvGrpSpPr>
          <p:grpSpPr>
            <a:xfrm>
              <a:off x="1212787" y="186852"/>
              <a:ext cx="751435" cy="1063781"/>
              <a:chOff x="0" y="0"/>
              <a:chExt cx="751434" cy="1063779"/>
            </a:xfrm>
          </p:grpSpPr>
          <p:sp>
            <p:nvSpPr>
              <p:cNvPr id="3766"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67"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68"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73" name="Group"/>
            <p:cNvGrpSpPr/>
            <p:nvPr/>
          </p:nvGrpSpPr>
          <p:grpSpPr>
            <a:xfrm>
              <a:off x="1797475" y="845379"/>
              <a:ext cx="751435" cy="1063781"/>
              <a:chOff x="0" y="0"/>
              <a:chExt cx="751434" cy="1063779"/>
            </a:xfrm>
          </p:grpSpPr>
          <p:sp>
            <p:nvSpPr>
              <p:cNvPr id="3770"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71"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72"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77" name="Group"/>
            <p:cNvGrpSpPr/>
            <p:nvPr/>
          </p:nvGrpSpPr>
          <p:grpSpPr>
            <a:xfrm>
              <a:off x="2382163" y="1510386"/>
              <a:ext cx="751435" cy="1063781"/>
              <a:chOff x="0" y="0"/>
              <a:chExt cx="751434" cy="1063779"/>
            </a:xfrm>
          </p:grpSpPr>
          <p:sp>
            <p:nvSpPr>
              <p:cNvPr id="3774" name="Rounded Rectangle"/>
              <p:cNvSpPr/>
              <p:nvPr/>
            </p:nvSpPr>
            <p:spPr>
              <a:xfrm>
                <a:off x="0" y="481388"/>
                <a:ext cx="751435" cy="582392"/>
              </a:xfrm>
              <a:prstGeom prst="roundRect">
                <a:avLst>
                  <a:gd name="adj" fmla="val 21807"/>
                </a:avLst>
              </a:prstGeom>
              <a:solidFill>
                <a:srgbClr val="F8B62D"/>
              </a:solidFill>
              <a:ln w="38100" cap="flat">
                <a:solidFill>
                  <a:srgbClr val="000000"/>
                </a:solidFill>
                <a:prstDash val="solid"/>
                <a:miter lim="400000"/>
              </a:ln>
              <a:effectLst/>
            </p:spPr>
            <p:txBody>
              <a:bodyPr wrap="square" lIns="50800" tIns="50800" rIns="50800" bIns="50800" numCol="1" anchor="ctr">
                <a:noAutofit/>
              </a:bodyPr>
              <a:lstStyle/>
              <a:p>
                <a:pPr>
                  <a:lnSpc>
                    <a:spcPct val="100000"/>
                  </a:lnSpc>
                  <a:defRPr sz="3200" b="0">
                    <a:solidFill>
                      <a:srgbClr val="8A8B8C"/>
                    </a:solidFill>
                    <a:latin typeface="Helvetica Neue Medium"/>
                    <a:ea typeface="Helvetica Neue Medium"/>
                    <a:cs typeface="Helvetica Neue Medium"/>
                    <a:sym typeface="Helvetica Neue Medium"/>
                  </a:defRPr>
                </a:pPr>
                <a:endParaRPr/>
              </a:p>
            </p:txBody>
          </p:sp>
          <p:sp>
            <p:nvSpPr>
              <p:cNvPr id="3775" name="Circle"/>
              <p:cNvSpPr/>
              <p:nvPr/>
            </p:nvSpPr>
            <p:spPr>
              <a:xfrm>
                <a:off x="271373" y="0"/>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76" name="Line"/>
              <p:cNvSpPr/>
              <p:nvPr/>
            </p:nvSpPr>
            <p:spPr>
              <a:xfrm flipV="1">
                <a:off x="375716" y="130310"/>
                <a:ext cx="1" cy="360427"/>
              </a:xfrm>
              <a:prstGeom prst="line">
                <a:avLst/>
              </a:prstGeom>
              <a:noFill/>
              <a:ln w="38100" cap="flat">
                <a:solidFill>
                  <a:srgbClr val="000000"/>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81" name="Group"/>
            <p:cNvGrpSpPr/>
            <p:nvPr/>
          </p:nvGrpSpPr>
          <p:grpSpPr>
            <a:xfrm>
              <a:off x="3243758" y="3771"/>
              <a:ext cx="751435" cy="2397317"/>
              <a:chOff x="0" y="0"/>
              <a:chExt cx="751434" cy="2397315"/>
            </a:xfrm>
          </p:grpSpPr>
          <p:sp>
            <p:nvSpPr>
              <p:cNvPr id="3778" name="0"/>
              <p:cNvSpPr/>
              <p:nvPr/>
            </p:nvSpPr>
            <p:spPr>
              <a:xfrm>
                <a:off x="0" y="0"/>
                <a:ext cx="751435" cy="582392"/>
              </a:xfrm>
              <a:prstGeom prst="roundRect">
                <a:avLst>
                  <a:gd name="adj" fmla="val 21807"/>
                </a:avLst>
              </a:prstGeom>
              <a:solidFill>
                <a:srgbClr val="FFFFFF"/>
              </a:solidFill>
              <a:ln w="38100" cap="flat">
                <a:solidFill>
                  <a:srgbClr val="000000"/>
                </a:solidFill>
                <a:prstDash val="sysDot"/>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nSpc>
                    <a:spcPct val="100000"/>
                  </a:lnSpc>
                  <a:defRPr sz="2900" b="0">
                    <a:latin typeface="Helvetica Neue Medium"/>
                    <a:ea typeface="Helvetica Neue Medium"/>
                    <a:cs typeface="Helvetica Neue Medium"/>
                    <a:sym typeface="Helvetica Neue Medium"/>
                  </a:defRPr>
                </a:lvl1pPr>
              </a:lstStyle>
              <a:p>
                <a:r>
                  <a:t>0</a:t>
                </a:r>
              </a:p>
            </p:txBody>
          </p:sp>
          <p:sp>
            <p:nvSpPr>
              <p:cNvPr id="3779" name="Circle"/>
              <p:cNvSpPr/>
              <p:nvPr/>
            </p:nvSpPr>
            <p:spPr>
              <a:xfrm>
                <a:off x="271373" y="2188629"/>
                <a:ext cx="208687" cy="208687"/>
              </a:xfrm>
              <a:prstGeom prst="ellipse">
                <a:avLst/>
              </a:prstGeom>
              <a:solidFill>
                <a:srgbClr val="000000"/>
              </a:solidFill>
              <a:ln w="12700" cap="flat">
                <a:noFill/>
                <a:miter lim="400000"/>
              </a:ln>
              <a:effectLst/>
            </p:spPr>
            <p:txBody>
              <a:bodyPr wrap="square" lIns="50800" tIns="50800" rIns="50800" bIns="50800" numCol="1" anchor="ctr">
                <a:noAutofit/>
              </a:bodyP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780" name="Line"/>
              <p:cNvSpPr/>
              <p:nvPr/>
            </p:nvSpPr>
            <p:spPr>
              <a:xfrm flipV="1">
                <a:off x="375716" y="586255"/>
                <a:ext cx="1" cy="1692621"/>
              </a:xfrm>
              <a:prstGeom prst="line">
                <a:avLst/>
              </a:prstGeom>
              <a:noFill/>
              <a:ln w="38100" cap="flat">
                <a:solidFill>
                  <a:srgbClr val="000000"/>
                </a:solidFill>
                <a:prstDash val="sysDot"/>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sp>
        <p:nvSpPr>
          <p:cNvPr id="3783" name="…"/>
          <p:cNvSpPr txBox="1"/>
          <p:nvPr/>
        </p:nvSpPr>
        <p:spPr>
          <a:xfrm>
            <a:off x="12035273" y="6896571"/>
            <a:ext cx="876301" cy="994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6000" b="0">
                <a:latin typeface="Helvetica Neue"/>
                <a:ea typeface="Helvetica Neue"/>
                <a:cs typeface="Helvetica Neue"/>
                <a:sym typeface="Helvetica Neue"/>
              </a:defRPr>
            </a:lvl1pPr>
          </a:lstStyle>
          <a:p>
            <a:r>
              <a:t>…</a:t>
            </a:r>
          </a:p>
        </p:txBody>
      </p:sp>
      <p:sp>
        <p:nvSpPr>
          <p:cNvPr id="3784" name="Block 1"/>
          <p:cNvSpPr txBox="1"/>
          <p:nvPr/>
        </p:nvSpPr>
        <p:spPr>
          <a:xfrm>
            <a:off x="8619721" y="9053642"/>
            <a:ext cx="1141782"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1</a:t>
            </a:r>
          </a:p>
        </p:txBody>
      </p:sp>
      <p:sp>
        <p:nvSpPr>
          <p:cNvPr id="3785" name="Block N"/>
          <p:cNvSpPr txBox="1"/>
          <p:nvPr/>
        </p:nvSpPr>
        <p:spPr>
          <a:xfrm>
            <a:off x="15185446" y="9053642"/>
            <a:ext cx="1192378" cy="4613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2400" b="0">
                <a:latin typeface="Helvetica Neue"/>
                <a:ea typeface="Helvetica Neue"/>
                <a:cs typeface="Helvetica Neue"/>
                <a:sym typeface="Helvetica Neue"/>
              </a:defRPr>
            </a:lvl1pPr>
          </a:lstStyle>
          <a:p>
            <a:r>
              <a:t>Block N</a:t>
            </a:r>
          </a:p>
        </p:txBody>
      </p:sp>
      <p:grpSp>
        <p:nvGrpSpPr>
          <p:cNvPr id="3788" name="Group"/>
          <p:cNvGrpSpPr/>
          <p:nvPr/>
        </p:nvGrpSpPr>
        <p:grpSpPr>
          <a:xfrm>
            <a:off x="7214243" y="6256873"/>
            <a:ext cx="708979" cy="708980"/>
            <a:chOff x="0" y="0"/>
            <a:chExt cx="708978" cy="708978"/>
          </a:xfrm>
        </p:grpSpPr>
        <p:sp>
          <p:nvSpPr>
            <p:cNvPr id="3786"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87"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91" name="Group"/>
          <p:cNvGrpSpPr/>
          <p:nvPr/>
        </p:nvGrpSpPr>
        <p:grpSpPr>
          <a:xfrm>
            <a:off x="17046847" y="6269573"/>
            <a:ext cx="708980" cy="708980"/>
            <a:chOff x="0" y="0"/>
            <a:chExt cx="708978" cy="708978"/>
          </a:xfrm>
        </p:grpSpPr>
        <p:sp>
          <p:nvSpPr>
            <p:cNvPr id="3789"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0"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94" name="Group"/>
          <p:cNvGrpSpPr/>
          <p:nvPr/>
        </p:nvGrpSpPr>
        <p:grpSpPr>
          <a:xfrm>
            <a:off x="8414330" y="6918971"/>
            <a:ext cx="708980" cy="708979"/>
            <a:chOff x="0" y="0"/>
            <a:chExt cx="708978" cy="708978"/>
          </a:xfrm>
        </p:grpSpPr>
        <p:sp>
          <p:nvSpPr>
            <p:cNvPr id="3792"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3"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797" name="Group"/>
          <p:cNvGrpSpPr/>
          <p:nvPr/>
        </p:nvGrpSpPr>
        <p:grpSpPr>
          <a:xfrm>
            <a:off x="13805445" y="6925114"/>
            <a:ext cx="708980" cy="708979"/>
            <a:chOff x="0" y="0"/>
            <a:chExt cx="708978" cy="708978"/>
          </a:xfrm>
        </p:grpSpPr>
        <p:sp>
          <p:nvSpPr>
            <p:cNvPr id="3795"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6"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grpSp>
        <p:nvGrpSpPr>
          <p:cNvPr id="3800" name="Group"/>
          <p:cNvGrpSpPr/>
          <p:nvPr/>
        </p:nvGrpSpPr>
        <p:grpSpPr>
          <a:xfrm>
            <a:off x="13805445" y="7593355"/>
            <a:ext cx="708980" cy="708979"/>
            <a:chOff x="0" y="0"/>
            <a:chExt cx="708978" cy="708978"/>
          </a:xfrm>
        </p:grpSpPr>
        <p:sp>
          <p:nvSpPr>
            <p:cNvPr id="3798" name="Line"/>
            <p:cNvSpPr/>
            <p:nvPr/>
          </p:nvSpPr>
          <p:spPr>
            <a:xfrm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sp>
          <p:nvSpPr>
            <p:cNvPr id="3799" name="Line"/>
            <p:cNvSpPr/>
            <p:nvPr/>
          </p:nvSpPr>
          <p:spPr>
            <a:xfrm flipH="1" flipV="1">
              <a:off x="0" y="0"/>
              <a:ext cx="708979" cy="708979"/>
            </a:xfrm>
            <a:prstGeom prst="line">
              <a:avLst/>
            </a:prstGeom>
            <a:noFill/>
            <a:ln w="25400" cap="flat">
              <a:solidFill>
                <a:srgbClr val="A31F34"/>
              </a:solidFill>
              <a:prstDash val="solid"/>
              <a:miter lim="400000"/>
            </a:ln>
            <a:effectLst/>
          </p:spPr>
          <p:txBody>
            <a:bodyPr wrap="square" lIns="50800" tIns="50800" rIns="50800" bIns="50800" numCol="1" anchor="ctr">
              <a:noAutofit/>
            </a:bodyPr>
            <a:lstStyle/>
            <a:p>
              <a:pPr defTabSz="2438338">
                <a:lnSpc>
                  <a:spcPct val="100000"/>
                </a:lnSpc>
                <a:defRPr sz="2400" b="0">
                  <a:latin typeface="Helvetica Neue"/>
                  <a:ea typeface="Helvetica Neue"/>
                  <a:cs typeface="Helvetica Neue"/>
                  <a:sym typeface="Helvetica Neue"/>
                </a:defRPr>
              </a:pPr>
              <a:endParaRPr/>
            </a:p>
          </p:txBody>
        </p:sp>
      </p:gr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4" name="Evaluation Setups: Benchmarks and Devices"/>
          <p:cNvSpPr txBox="1">
            <a:spLocks noGrp="1"/>
          </p:cNvSpPr>
          <p:nvPr>
            <p:ph type="title"/>
          </p:nvPr>
        </p:nvSpPr>
        <p:spPr>
          <a:prstGeom prst="rect">
            <a:avLst/>
          </a:prstGeom>
        </p:spPr>
        <p:txBody>
          <a:bodyPr/>
          <a:lstStyle/>
          <a:p>
            <a:r>
              <a:t>Evaluation Setups: Benchmarks and Devices</a:t>
            </a:r>
          </a:p>
        </p:txBody>
      </p:sp>
      <p:sp>
        <p:nvSpPr>
          <p:cNvPr id="380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85</a:t>
            </a:fld>
            <a:endParaRPr/>
          </a:p>
        </p:txBody>
      </p:sp>
      <p:sp>
        <p:nvSpPr>
          <p:cNvPr id="3806" name="Benchmarks…"/>
          <p:cNvSpPr txBox="1"/>
          <p:nvPr/>
        </p:nvSpPr>
        <p:spPr>
          <a:xfrm>
            <a:off x="1218959" y="2540000"/>
            <a:ext cx="21944882" cy="8636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508000" indent="-508000" algn="l" defTabSz="914400">
              <a:spcBef>
                <a:spcPts val="1400"/>
              </a:spcBef>
              <a:buSzPct val="122000"/>
              <a:buChar char="•"/>
              <a:defRPr b="0" spc="0"/>
            </a:pPr>
            <a:r>
              <a:t>Benchmarks</a:t>
            </a:r>
          </a:p>
          <a:p>
            <a:pPr marL="1117600" lvl="1" indent="-508000" algn="l" defTabSz="914400">
              <a:spcBef>
                <a:spcPts val="1400"/>
              </a:spcBef>
              <a:buSzPct val="122000"/>
              <a:buChar char="•"/>
              <a:defRPr b="0" spc="0"/>
            </a:pPr>
            <a:r>
              <a:t>QML classification tasks: MNIST 10-class, 4-class, 2-class, Fashion 4-class, 2-class, Vowel 4-class</a:t>
            </a:r>
          </a:p>
          <a:p>
            <a:pPr marL="1117600" lvl="1" indent="-508000" algn="l" defTabSz="914400">
              <a:spcBef>
                <a:spcPts val="1400"/>
              </a:spcBef>
              <a:buSzPct val="122000"/>
              <a:buChar char="•"/>
              <a:defRPr b="0" spc="0"/>
            </a:pPr>
            <a:r>
              <a:t>VQE task molecules: H2, H2O, LiH, CH4, BeH2</a:t>
            </a:r>
          </a:p>
          <a:p>
            <a:pPr marL="508000" indent="-508000" algn="l" defTabSz="914400">
              <a:spcBef>
                <a:spcPts val="1400"/>
              </a:spcBef>
              <a:buSzPct val="122000"/>
              <a:buChar char="•"/>
              <a:defRPr b="0" spc="0"/>
            </a:pPr>
            <a:r>
              <a:t>Quantum Devices</a:t>
            </a:r>
          </a:p>
          <a:p>
            <a:pPr marL="1117600" lvl="1" indent="-508000" algn="l" defTabSz="914400">
              <a:spcBef>
                <a:spcPts val="1400"/>
              </a:spcBef>
              <a:buSzPct val="122000"/>
              <a:buChar char="•"/>
              <a:defRPr b="0" spc="0"/>
            </a:pPr>
            <a:r>
              <a:t>IBMQ</a:t>
            </a:r>
          </a:p>
          <a:p>
            <a:pPr marL="1117600" lvl="1" indent="-508000" algn="l" defTabSz="914400">
              <a:spcBef>
                <a:spcPts val="1400"/>
              </a:spcBef>
              <a:buSzPct val="122000"/>
              <a:buChar char="•"/>
              <a:defRPr b="0" spc="0"/>
            </a:pPr>
            <a:r>
              <a:t>#Qubits: 5 to 65</a:t>
            </a:r>
          </a:p>
          <a:p>
            <a:pPr marL="1117600" lvl="1" indent="-508000" algn="l" defTabSz="914400">
              <a:spcBef>
                <a:spcPts val="1400"/>
              </a:spcBef>
              <a:buSzPct val="122000"/>
              <a:buChar char="•"/>
              <a:defRPr b="0" spc="0"/>
            </a:pPr>
            <a:r>
              <a:t>Quantum Volume: 8 to 128</a:t>
            </a: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0" name="Benchmarks: QNN and VQE"/>
          <p:cNvSpPr txBox="1">
            <a:spLocks noGrp="1"/>
          </p:cNvSpPr>
          <p:nvPr>
            <p:ph type="title"/>
          </p:nvPr>
        </p:nvSpPr>
        <p:spPr>
          <a:prstGeom prst="rect">
            <a:avLst/>
          </a:prstGeom>
        </p:spPr>
        <p:txBody>
          <a:bodyPr/>
          <a:lstStyle/>
          <a:p>
            <a:r>
              <a:t>Benchmarks: QNN and VQE</a:t>
            </a:r>
          </a:p>
        </p:txBody>
      </p:sp>
      <p:sp>
        <p:nvSpPr>
          <p:cNvPr id="3811" name="Quantum Neural Networks: classification"/>
          <p:cNvSpPr txBox="1">
            <a:spLocks noGrp="1"/>
          </p:cNvSpPr>
          <p:nvPr>
            <p:ph type="body" idx="1"/>
          </p:nvPr>
        </p:nvSpPr>
        <p:spPr>
          <a:prstGeom prst="rect">
            <a:avLst/>
          </a:prstGeom>
        </p:spPr>
        <p:txBody>
          <a:bodyPr/>
          <a:lstStyle/>
          <a:p>
            <a:r>
              <a:t>Quantum Neural Networks: classification</a:t>
            </a:r>
          </a:p>
        </p:txBody>
      </p:sp>
      <p:sp>
        <p:nvSpPr>
          <p:cNvPr id="38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86</a:t>
            </a:fld>
            <a:endParaRPr/>
          </a:p>
        </p:txBody>
      </p:sp>
      <p:pic>
        <p:nvPicPr>
          <p:cNvPr id="3813" name="qml_vqe.pdf" descr="qml_vqe.pdf"/>
          <p:cNvPicPr>
            <a:picLocks noChangeAspect="1"/>
          </p:cNvPicPr>
          <p:nvPr/>
        </p:nvPicPr>
        <p:blipFill>
          <a:blip r:embed="rId3"/>
          <a:srcRect b="49692"/>
          <a:stretch>
            <a:fillRect/>
          </a:stretch>
        </p:blipFill>
        <p:spPr>
          <a:xfrm>
            <a:off x="4588697" y="3193081"/>
            <a:ext cx="15711311" cy="4382544"/>
          </a:xfrm>
          <a:prstGeom prst="rect">
            <a:avLst/>
          </a:prstGeom>
          <a:ln w="12700">
            <a:miter lim="400000"/>
          </a:ln>
        </p:spPr>
      </p:pic>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 name="Benchmarks: QNN and VQE"/>
          <p:cNvSpPr txBox="1">
            <a:spLocks noGrp="1"/>
          </p:cNvSpPr>
          <p:nvPr>
            <p:ph type="title"/>
          </p:nvPr>
        </p:nvSpPr>
        <p:spPr>
          <a:prstGeom prst="rect">
            <a:avLst/>
          </a:prstGeom>
        </p:spPr>
        <p:txBody>
          <a:bodyPr/>
          <a:lstStyle/>
          <a:p>
            <a:r>
              <a:t>Benchmarks: QNN and VQE</a:t>
            </a:r>
          </a:p>
        </p:txBody>
      </p:sp>
      <p:sp>
        <p:nvSpPr>
          <p:cNvPr id="3818" name="Quantum Neural Networks: classification…"/>
          <p:cNvSpPr txBox="1">
            <a:spLocks noGrp="1"/>
          </p:cNvSpPr>
          <p:nvPr>
            <p:ph type="body" idx="1"/>
          </p:nvPr>
        </p:nvSpPr>
        <p:spPr>
          <a:prstGeom prst="rect">
            <a:avLst/>
          </a:prstGeom>
        </p:spPr>
        <p:txBody>
          <a:bodyPr/>
          <a:lstStyle/>
          <a:p>
            <a:r>
              <a:t>Quantum Neural Networks: classification</a:t>
            </a:r>
          </a:p>
          <a:p>
            <a:endParaRPr/>
          </a:p>
          <a:p>
            <a:endParaRPr/>
          </a:p>
          <a:p>
            <a:endParaRPr/>
          </a:p>
          <a:p>
            <a:endParaRPr/>
          </a:p>
          <a:p>
            <a:endParaRPr/>
          </a:p>
          <a:p>
            <a:r>
              <a:t>Variational Quantum Eigensolver: finds the ground state energy of molecule Hamiltonian</a:t>
            </a:r>
          </a:p>
        </p:txBody>
      </p:sp>
      <p:sp>
        <p:nvSpPr>
          <p:cNvPr id="381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87</a:t>
            </a:fld>
            <a:endParaRPr/>
          </a:p>
        </p:txBody>
      </p:sp>
      <p:pic>
        <p:nvPicPr>
          <p:cNvPr id="3820" name="Image" descr="Image"/>
          <p:cNvPicPr>
            <a:picLocks noChangeAspect="1"/>
          </p:cNvPicPr>
          <p:nvPr/>
        </p:nvPicPr>
        <p:blipFill>
          <a:blip r:embed="rId3"/>
          <a:stretch>
            <a:fillRect/>
          </a:stretch>
        </p:blipFill>
        <p:spPr>
          <a:xfrm>
            <a:off x="4812522" y="8795268"/>
            <a:ext cx="14758956" cy="4106047"/>
          </a:xfrm>
          <a:prstGeom prst="rect">
            <a:avLst/>
          </a:prstGeom>
          <a:ln w="12700">
            <a:miter lim="400000"/>
          </a:ln>
        </p:spPr>
      </p:pic>
      <p:pic>
        <p:nvPicPr>
          <p:cNvPr id="3821" name="qml_vqe.pdf" descr="qml_vqe.pdf"/>
          <p:cNvPicPr>
            <a:picLocks noChangeAspect="1"/>
          </p:cNvPicPr>
          <p:nvPr/>
        </p:nvPicPr>
        <p:blipFill>
          <a:blip r:embed="rId4"/>
          <a:srcRect b="49692"/>
          <a:stretch>
            <a:fillRect/>
          </a:stretch>
        </p:blipFill>
        <p:spPr>
          <a:xfrm>
            <a:off x="4588697" y="3193081"/>
            <a:ext cx="15711311" cy="4382544"/>
          </a:xfrm>
          <a:prstGeom prst="rect">
            <a:avLst/>
          </a:prstGeom>
          <a:ln w="12700">
            <a:miter lim="400000"/>
          </a:ln>
        </p:spPr>
      </p:pic>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5" name="QML Results"/>
          <p:cNvSpPr txBox="1">
            <a:spLocks noGrp="1"/>
          </p:cNvSpPr>
          <p:nvPr>
            <p:ph type="title"/>
          </p:nvPr>
        </p:nvSpPr>
        <p:spPr>
          <a:prstGeom prst="rect">
            <a:avLst/>
          </a:prstGeom>
        </p:spPr>
        <p:txBody>
          <a:bodyPr/>
          <a:lstStyle/>
          <a:p>
            <a:r>
              <a:t>QML Results</a:t>
            </a:r>
          </a:p>
        </p:txBody>
      </p:sp>
      <p:sp>
        <p:nvSpPr>
          <p:cNvPr id="38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88</a:t>
            </a:fld>
            <a:endParaRPr/>
          </a:p>
        </p:txBody>
      </p:sp>
      <p:graphicFrame>
        <p:nvGraphicFramePr>
          <p:cNvPr id="3827" name="Scatter Chart"/>
          <p:cNvGraphicFramePr/>
          <p:nvPr/>
        </p:nvGraphicFramePr>
        <p:xfrm>
          <a:off x="5034512" y="3891389"/>
          <a:ext cx="12899960" cy="8388417"/>
        </p:xfrm>
        <a:graphic>
          <a:graphicData uri="http://schemas.openxmlformats.org/drawingml/2006/chart">
            <c:chart xmlns:c="http://schemas.openxmlformats.org/drawingml/2006/chart" xmlns:r="http://schemas.openxmlformats.org/officeDocument/2006/relationships" r:id="rId3"/>
          </a:graphicData>
        </a:graphic>
      </p:graphicFrame>
      <p:sp>
        <p:nvSpPr>
          <p:cNvPr id="3828" name="Line"/>
          <p:cNvSpPr/>
          <p:nvPr/>
        </p:nvSpPr>
        <p:spPr>
          <a:xfrm flipV="1">
            <a:off x="10216233" y="6091129"/>
            <a:ext cx="1" cy="2419426"/>
          </a:xfrm>
          <a:prstGeom prst="line">
            <a:avLst/>
          </a:prstGeom>
          <a:ln w="25400">
            <a:solidFill>
              <a:srgbClr val="000000"/>
            </a:solidFill>
            <a:miter lim="400000"/>
            <a:headEnd type="triangle" len="sm"/>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29" name="Line"/>
          <p:cNvSpPr/>
          <p:nvPr/>
        </p:nvSpPr>
        <p:spPr>
          <a:xfrm flipV="1">
            <a:off x="14290575" y="8358293"/>
            <a:ext cx="1" cy="1384537"/>
          </a:xfrm>
          <a:prstGeom prst="line">
            <a:avLst/>
          </a:prstGeom>
          <a:ln w="25400">
            <a:solidFill>
              <a:srgbClr val="000000"/>
            </a:solidFill>
            <a:miter lim="400000"/>
            <a:headEnd type="triangle" len="sm"/>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30" name="38%"/>
          <p:cNvSpPr txBox="1"/>
          <p:nvPr/>
        </p:nvSpPr>
        <p:spPr>
          <a:xfrm>
            <a:off x="10446836" y="7103874"/>
            <a:ext cx="876859" cy="520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3000" b="0"/>
            </a:lvl1pPr>
          </a:lstStyle>
          <a:p>
            <a:r>
              <a:t>38%</a:t>
            </a:r>
          </a:p>
        </p:txBody>
      </p:sp>
      <p:sp>
        <p:nvSpPr>
          <p:cNvPr id="3831" name="QuantumNAS delays the accuracy peak, enables more circuit parameters"/>
          <p:cNvSpPr txBox="1"/>
          <p:nvPr/>
        </p:nvSpPr>
        <p:spPr>
          <a:xfrm>
            <a:off x="13162954" y="5538818"/>
            <a:ext cx="4537027" cy="13845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lgn="l" defTabSz="457200">
              <a:lnSpc>
                <a:spcPct val="100000"/>
              </a:lnSpc>
              <a:defRPr sz="3000" b="0">
                <a:solidFill>
                  <a:srgbClr val="A31F34"/>
                </a:solidFill>
              </a:defRPr>
            </a:lvl1pPr>
          </a:lstStyle>
          <a:p>
            <a:r>
              <a:t>QuantumNAS delays the accuracy peak, enables more circuit parameters</a:t>
            </a:r>
          </a:p>
        </p:txBody>
      </p:sp>
      <p:sp>
        <p:nvSpPr>
          <p:cNvPr id="3832" name="Oval"/>
          <p:cNvSpPr/>
          <p:nvPr/>
        </p:nvSpPr>
        <p:spPr>
          <a:xfrm>
            <a:off x="9084944" y="6683633"/>
            <a:ext cx="261300" cy="684317"/>
          </a:xfrm>
          <a:prstGeom prst="ellipse">
            <a:avLst/>
          </a:prstGeom>
          <a:ln w="50800">
            <a:solidFill>
              <a:srgbClr val="A31F34"/>
            </a:solidFill>
            <a:custDash>
              <a:ds d="200000" sp="200000"/>
            </a:custDash>
            <a:miter lim="400000"/>
          </a:ln>
        </p:spPr>
        <p:txBody>
          <a:bodyPr lIns="50800" tIns="50800" rIns="50800" bIns="50800" anchor="ctr"/>
          <a:lstStyle/>
          <a:p>
            <a:pPr defTabSz="584200">
              <a:lnSpc>
                <a:spcPct val="100000"/>
              </a:lnSpc>
              <a:defRPr sz="1200" b="0">
                <a:solidFill>
                  <a:srgbClr val="FFFFFF"/>
                </a:solidFill>
                <a:latin typeface="Helvetica Neue Medium"/>
                <a:ea typeface="Helvetica Neue Medium"/>
                <a:cs typeface="Helvetica Neue Medium"/>
                <a:sym typeface="Helvetica Neue Medium"/>
              </a:defRPr>
            </a:pPr>
            <a:endParaRPr/>
          </a:p>
        </p:txBody>
      </p:sp>
      <p:sp>
        <p:nvSpPr>
          <p:cNvPr id="3833" name="Oval"/>
          <p:cNvSpPr/>
          <p:nvPr/>
        </p:nvSpPr>
        <p:spPr>
          <a:xfrm>
            <a:off x="10085584" y="5594187"/>
            <a:ext cx="261300" cy="409158"/>
          </a:xfrm>
          <a:prstGeom prst="ellipse">
            <a:avLst/>
          </a:prstGeom>
          <a:ln w="50800">
            <a:solidFill>
              <a:srgbClr val="A31F34"/>
            </a:solidFill>
            <a:custDash>
              <a:ds d="200000" sp="200000"/>
            </a:custDash>
            <a:miter lim="400000"/>
          </a:ln>
        </p:spPr>
        <p:txBody>
          <a:bodyPr lIns="50800" tIns="50800" rIns="50800" bIns="50800" anchor="ctr"/>
          <a:lstStyle/>
          <a:p>
            <a:pPr defTabSz="584200">
              <a:lnSpc>
                <a:spcPct val="100000"/>
              </a:lnSpc>
              <a:defRPr sz="1200" b="0">
                <a:solidFill>
                  <a:srgbClr val="FFFFFF"/>
                </a:solidFill>
                <a:latin typeface="Helvetica Neue Medium"/>
                <a:ea typeface="Helvetica Neue Medium"/>
                <a:cs typeface="Helvetica Neue Medium"/>
                <a:sym typeface="Helvetica Neue Medium"/>
              </a:defRPr>
            </a:pPr>
            <a:endParaRPr/>
          </a:p>
        </p:txBody>
      </p:sp>
      <p:sp>
        <p:nvSpPr>
          <p:cNvPr id="3834" name="Line"/>
          <p:cNvSpPr/>
          <p:nvPr/>
        </p:nvSpPr>
        <p:spPr>
          <a:xfrm flipH="1" flipV="1">
            <a:off x="10502466" y="5807506"/>
            <a:ext cx="2516195" cy="301173"/>
          </a:xfrm>
          <a:prstGeom prst="line">
            <a:avLst/>
          </a:prstGeom>
          <a:ln w="50800">
            <a:solidFill>
              <a:srgbClr val="A31F34"/>
            </a:solidFill>
            <a:custDash>
              <a:ds d="200000" sp="200000"/>
            </a:custDash>
            <a:miter lim="400000"/>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35" name="Line"/>
          <p:cNvSpPr/>
          <p:nvPr/>
        </p:nvSpPr>
        <p:spPr>
          <a:xfrm flipH="1">
            <a:off x="9469387" y="6460626"/>
            <a:ext cx="3580851" cy="659079"/>
          </a:xfrm>
          <a:prstGeom prst="line">
            <a:avLst/>
          </a:prstGeom>
          <a:ln w="50800">
            <a:solidFill>
              <a:srgbClr val="A31F34"/>
            </a:solidFill>
            <a:custDash>
              <a:ds d="200000" sp="200000"/>
            </a:custDash>
            <a:miter lim="400000"/>
            <a:tailEnd type="stealth"/>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36" name="23%"/>
          <p:cNvSpPr txBox="1"/>
          <p:nvPr/>
        </p:nvSpPr>
        <p:spPr>
          <a:xfrm>
            <a:off x="13354028" y="8790093"/>
            <a:ext cx="876859"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3000" b="0"/>
            </a:lvl1pPr>
          </a:lstStyle>
          <a:p>
            <a:r>
              <a:t>23%</a:t>
            </a:r>
          </a:p>
        </p:txBody>
      </p:sp>
      <p:sp>
        <p:nvSpPr>
          <p:cNvPr id="3837" name="QuantumNAS"/>
          <p:cNvSpPr txBox="1"/>
          <p:nvPr/>
        </p:nvSpPr>
        <p:spPr>
          <a:xfrm>
            <a:off x="10440517" y="3834625"/>
            <a:ext cx="2590801"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3000"/>
            </a:lvl1pPr>
          </a:lstStyle>
          <a:p>
            <a:r>
              <a:t>QuantumNAS</a:t>
            </a:r>
          </a:p>
        </p:txBody>
      </p:sp>
      <p:sp>
        <p:nvSpPr>
          <p:cNvPr id="3838" name="Number of Parameters"/>
          <p:cNvSpPr txBox="1"/>
          <p:nvPr/>
        </p:nvSpPr>
        <p:spPr>
          <a:xfrm>
            <a:off x="10207990" y="12448482"/>
            <a:ext cx="3968020" cy="5209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defTabSz="457200">
              <a:lnSpc>
                <a:spcPct val="100000"/>
              </a:lnSpc>
              <a:defRPr sz="3000" b="0"/>
            </a:lvl1pPr>
          </a:lstStyle>
          <a:p>
            <a:r>
              <a:t>Number of Parameters</a:t>
            </a:r>
          </a:p>
        </p:txBody>
      </p:sp>
      <p:sp>
        <p:nvSpPr>
          <p:cNvPr id="3839" name="Rectangle"/>
          <p:cNvSpPr/>
          <p:nvPr/>
        </p:nvSpPr>
        <p:spPr>
          <a:xfrm>
            <a:off x="7465628" y="4862419"/>
            <a:ext cx="537935" cy="342901"/>
          </a:xfrm>
          <a:prstGeom prst="rect">
            <a:avLst/>
          </a:prstGeom>
          <a:solidFill>
            <a:srgbClr val="FFFFFF"/>
          </a:solidFill>
          <a:ln w="12700">
            <a:miter lim="400000"/>
          </a:ln>
        </p:spPr>
        <p:txBody>
          <a:bodyPr lIns="50800" tIns="50800" rIns="50800" bIns="50800" anchor="ctr"/>
          <a:lstStyle/>
          <a:p>
            <a:pPr>
              <a:lnSpc>
                <a:spcPct val="100000"/>
              </a:lnSpc>
              <a:defRPr sz="3200" b="0">
                <a:solidFill>
                  <a:srgbClr val="FFFFFF"/>
                </a:solidFill>
                <a:latin typeface="Helvetica Neue Medium"/>
                <a:ea typeface="Helvetica Neue Medium"/>
                <a:cs typeface="Helvetica Neue Medium"/>
                <a:sym typeface="Helvetica Neue Medium"/>
              </a:defRPr>
            </a:pPr>
            <a:endParaRPr/>
          </a:p>
        </p:txBody>
      </p:sp>
      <p:sp>
        <p:nvSpPr>
          <p:cNvPr id="3840" name="4-classification: MNIST-4 U3+CU3 on IBMQ-Yorktown"/>
          <p:cNvSpPr txBox="1">
            <a:spLocks noGrp="1"/>
          </p:cNvSpPr>
          <p:nvPr>
            <p:ph type="body" sz="quarter" idx="1"/>
          </p:nvPr>
        </p:nvSpPr>
        <p:spPr>
          <a:xfrm>
            <a:off x="1218959" y="2540000"/>
            <a:ext cx="21944882" cy="2023783"/>
          </a:xfrm>
          <a:prstGeom prst="rect">
            <a:avLst/>
          </a:prstGeom>
        </p:spPr>
        <p:txBody>
          <a:bodyPr/>
          <a:lstStyle/>
          <a:p>
            <a:r>
              <a:t>4-classification: MNIST-4 U3+CU3 on IBMQ-Yorktown</a:t>
            </a: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89</a:t>
            </a:fld>
            <a:endParaRPr/>
          </a:p>
        </p:txBody>
      </p:sp>
      <p:graphicFrame>
        <p:nvGraphicFramePr>
          <p:cNvPr id="3845" name="2D Column Chart"/>
          <p:cNvGraphicFramePr/>
          <p:nvPr/>
        </p:nvGraphicFramePr>
        <p:xfrm>
          <a:off x="2794019" y="4377982"/>
          <a:ext cx="17967663" cy="7239759"/>
        </p:xfrm>
        <a:graphic>
          <a:graphicData uri="http://schemas.openxmlformats.org/drawingml/2006/chart">
            <c:chart xmlns:c="http://schemas.openxmlformats.org/drawingml/2006/chart" xmlns:r="http://schemas.openxmlformats.org/officeDocument/2006/relationships" r:id="rId3"/>
          </a:graphicData>
        </a:graphic>
      </p:graphicFrame>
      <p:sp>
        <p:nvSpPr>
          <p:cNvPr id="3846" name="QuantumNAS"/>
          <p:cNvSpPr txBox="1"/>
          <p:nvPr/>
        </p:nvSpPr>
        <p:spPr>
          <a:xfrm>
            <a:off x="18368486" y="4327182"/>
            <a:ext cx="2590801"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3000"/>
            </a:lvl1pPr>
          </a:lstStyle>
          <a:p>
            <a:r>
              <a:t>QuantumNAS</a:t>
            </a:r>
          </a:p>
        </p:txBody>
      </p:sp>
      <p:sp>
        <p:nvSpPr>
          <p:cNvPr id="3847" name="Line"/>
          <p:cNvSpPr/>
          <p:nvPr/>
        </p:nvSpPr>
        <p:spPr>
          <a:xfrm>
            <a:off x="5076819" y="10593917"/>
            <a:ext cx="14716071" cy="1"/>
          </a:xfrm>
          <a:prstGeom prst="line">
            <a:avLst/>
          </a:prstGeom>
          <a:ln w="12700">
            <a:solidFill>
              <a:srgbClr val="A31F34"/>
            </a:solidFill>
            <a:custDash>
              <a:ds d="200000" sp="200000"/>
            </a:custDash>
            <a:miter lim="400000"/>
          </a:ln>
        </p:spPr>
        <p:txBody>
          <a:bodyPr lIns="50800" tIns="50800" rIns="50800" bIns="50800"/>
          <a:lstStyle/>
          <a:p>
            <a:pPr algn="l" defTabSz="457200">
              <a:lnSpc>
                <a:spcPct val="100000"/>
              </a:lnSpc>
              <a:defRPr sz="2000" b="0"/>
            </a:pPr>
            <a:endParaRPr/>
          </a:p>
        </p:txBody>
      </p:sp>
      <p:sp>
        <p:nvSpPr>
          <p:cNvPr id="3848" name="Optimal: -1.85"/>
          <p:cNvSpPr txBox="1"/>
          <p:nvPr/>
        </p:nvSpPr>
        <p:spPr>
          <a:xfrm>
            <a:off x="4097335" y="10204470"/>
            <a:ext cx="2108287" cy="4595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lvl1pPr algn="l" defTabSz="457200">
              <a:lnSpc>
                <a:spcPct val="100000"/>
              </a:lnSpc>
              <a:defRPr sz="2500" b="0">
                <a:solidFill>
                  <a:srgbClr val="A31F34"/>
                </a:solidFill>
              </a:defRPr>
            </a:lvl1pPr>
          </a:lstStyle>
          <a:p>
            <a:r>
              <a:t>Optimal: -1.85</a:t>
            </a:r>
          </a:p>
        </p:txBody>
      </p:sp>
      <p:sp>
        <p:nvSpPr>
          <p:cNvPr id="3849" name="Measured Expectation Value on IBMQ-Yorktown"/>
          <p:cNvSpPr txBox="1"/>
          <p:nvPr/>
        </p:nvSpPr>
        <p:spPr>
          <a:xfrm rot="16200000">
            <a:off x="87732" y="7781104"/>
            <a:ext cx="6529827" cy="95273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defTabSz="457200">
              <a:lnSpc>
                <a:spcPct val="100000"/>
              </a:lnSpc>
              <a:defRPr sz="3000" b="0"/>
            </a:lvl1pPr>
          </a:lstStyle>
          <a:p>
            <a:r>
              <a:t>Measured Expectation Value on IBMQ-Yorktown</a:t>
            </a:r>
          </a:p>
        </p:txBody>
      </p:sp>
      <p:sp>
        <p:nvSpPr>
          <p:cNvPr id="3850" name="Line"/>
          <p:cNvSpPr/>
          <p:nvPr/>
        </p:nvSpPr>
        <p:spPr>
          <a:xfrm>
            <a:off x="4169602" y="11801445"/>
            <a:ext cx="16044796" cy="1"/>
          </a:xfrm>
          <a:prstGeom prst="line">
            <a:avLst/>
          </a:prstGeom>
          <a:ln w="38100">
            <a:solidFill>
              <a:srgbClr val="A31F34"/>
            </a:solidFill>
            <a:miter lim="400000"/>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851" name="Diverse design spaces"/>
          <p:cNvSpPr txBox="1"/>
          <p:nvPr/>
        </p:nvSpPr>
        <p:spPr>
          <a:xfrm>
            <a:off x="9982909" y="11759183"/>
            <a:ext cx="5863903" cy="7433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spcBef>
                <a:spcPts val="3500"/>
              </a:spcBef>
              <a:defRPr sz="4500" b="0">
                <a:solidFill>
                  <a:srgbClr val="A31F34"/>
                </a:solidFill>
              </a:defRPr>
            </a:lvl1pPr>
          </a:lstStyle>
          <a:p>
            <a:r>
              <a:t>Diverse design spaces</a:t>
            </a:r>
          </a:p>
        </p:txBody>
      </p:sp>
      <p:sp>
        <p:nvSpPr>
          <p:cNvPr id="3852" name="Consistent Improvements on Diverse Design Spaces"/>
          <p:cNvSpPr txBox="1">
            <a:spLocks noGrp="1"/>
          </p:cNvSpPr>
          <p:nvPr>
            <p:ph type="title"/>
          </p:nvPr>
        </p:nvSpPr>
        <p:spPr>
          <a:xfrm>
            <a:off x="661519" y="13799"/>
            <a:ext cx="22790298" cy="2516521"/>
          </a:xfrm>
          <a:prstGeom prst="rect">
            <a:avLst/>
          </a:prstGeom>
        </p:spPr>
        <p:txBody>
          <a:bodyPr/>
          <a:lstStyle/>
          <a:p>
            <a:r>
              <a:t>Consistent Improvements on Diverse Design Spaces</a:t>
            </a:r>
          </a:p>
        </p:txBody>
      </p:sp>
      <p:sp>
        <p:nvSpPr>
          <p:cNvPr id="3853" name="H2 in different design spaces on IBMQ-Yorktown"/>
          <p:cNvSpPr txBox="1"/>
          <p:nvPr/>
        </p:nvSpPr>
        <p:spPr>
          <a:xfrm>
            <a:off x="1218959" y="2540000"/>
            <a:ext cx="21944882" cy="7954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508000" indent="-508000" algn="l" defTabSz="914400">
              <a:spcBef>
                <a:spcPts val="1400"/>
              </a:spcBef>
              <a:buSzPct val="122000"/>
              <a:buChar char="•"/>
              <a:defRPr b="0" spc="0"/>
            </a:lvl1pPr>
          </a:lstStyle>
          <a:p>
            <a:r>
              <a:t>H2 in different design spaces on IBMQ-Yorktown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Gate</a:t>
            </a:r>
            <a:r>
              <a:rPr lang="en-US" dirty="0">
                <a:solidFill>
                  <a:srgbClr val="000000">
                    <a:alpha val="20000"/>
                  </a:srgbClr>
                </a:solidFill>
              </a:rPr>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1.5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.2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QuantumNAT</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Noise Injection and Quantization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3">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3">
            <a:alphaModFix amt="20000"/>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3">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3">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3">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3">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3">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3">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3">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3">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1422173499"/>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57" name="Scalable to Large #Qubits"/>
          <p:cNvSpPr txBox="1">
            <a:spLocks noGrp="1"/>
          </p:cNvSpPr>
          <p:nvPr>
            <p:ph type="title"/>
          </p:nvPr>
        </p:nvSpPr>
        <p:spPr>
          <a:prstGeom prst="rect">
            <a:avLst/>
          </a:prstGeom>
        </p:spPr>
        <p:txBody>
          <a:bodyPr/>
          <a:lstStyle/>
          <a:p>
            <a:r>
              <a:t>Scalable to Large #Qubits</a:t>
            </a:r>
          </a:p>
        </p:txBody>
      </p:sp>
      <p:sp>
        <p:nvSpPr>
          <p:cNvPr id="38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90</a:t>
            </a:fld>
            <a:endParaRPr/>
          </a:p>
        </p:txBody>
      </p:sp>
      <p:graphicFrame>
        <p:nvGraphicFramePr>
          <p:cNvPr id="3859" name="Table"/>
          <p:cNvGraphicFramePr/>
          <p:nvPr/>
        </p:nvGraphicFramePr>
        <p:xfrm>
          <a:off x="4050387" y="5998630"/>
          <a:ext cx="19766333" cy="5603465"/>
        </p:xfrm>
        <a:graphic>
          <a:graphicData uri="http://schemas.openxmlformats.org/drawingml/2006/table">
            <a:tbl>
              <a:tblPr firstRow="1" firstCol="1">
                <a:tableStyleId>{2708684C-4D16-4618-839F-0558EEFCDFE6}</a:tableStyleId>
              </a:tblPr>
              <a:tblGrid>
                <a:gridCol w="5765855">
                  <a:extLst>
                    <a:ext uri="{9D8B030D-6E8A-4147-A177-3AD203B41FA5}">
                      <a16:colId xmlns:a16="http://schemas.microsoft.com/office/drawing/2014/main" val="20000"/>
                    </a:ext>
                  </a:extLst>
                </a:gridCol>
                <a:gridCol w="3500454">
                  <a:extLst>
                    <a:ext uri="{9D8B030D-6E8A-4147-A177-3AD203B41FA5}">
                      <a16:colId xmlns:a16="http://schemas.microsoft.com/office/drawing/2014/main" val="20001"/>
                    </a:ext>
                  </a:extLst>
                </a:gridCol>
                <a:gridCol w="3498767">
                  <a:extLst>
                    <a:ext uri="{9D8B030D-6E8A-4147-A177-3AD203B41FA5}">
                      <a16:colId xmlns:a16="http://schemas.microsoft.com/office/drawing/2014/main" val="20002"/>
                    </a:ext>
                  </a:extLst>
                </a:gridCol>
                <a:gridCol w="3501923">
                  <a:extLst>
                    <a:ext uri="{9D8B030D-6E8A-4147-A177-3AD203B41FA5}">
                      <a16:colId xmlns:a16="http://schemas.microsoft.com/office/drawing/2014/main" val="20003"/>
                    </a:ext>
                  </a:extLst>
                </a:gridCol>
                <a:gridCol w="3499334">
                  <a:extLst>
                    <a:ext uri="{9D8B030D-6E8A-4147-A177-3AD203B41FA5}">
                      <a16:colId xmlns:a16="http://schemas.microsoft.com/office/drawing/2014/main" val="20004"/>
                    </a:ext>
                  </a:extLst>
                </a:gridCol>
              </a:tblGrid>
              <a:tr h="1384413">
                <a:tc>
                  <a:txBody>
                    <a:bodyPr/>
                    <a:lstStyle/>
                    <a:p>
                      <a:pPr algn="ctr" defTabSz="914400">
                        <a:lnSpc>
                          <a:spcPct val="100000"/>
                        </a:lnSpc>
                        <a:tabLst>
                          <a:tab pos="1663700" algn="l"/>
                        </a:tabLst>
                        <a:defRPr sz="1800" b="0"/>
                      </a:pPr>
                      <a:r>
                        <a:rPr sz="3000" b="1">
                          <a:latin typeface="Helvetica Neue"/>
                          <a:ea typeface="Helvetica Neue"/>
                          <a:cs typeface="Helvetica Neue"/>
                          <a:sym typeface="Helvetica Neue"/>
                        </a:rPr>
                        <a:t>Method</a:t>
                      </a:r>
                    </a:p>
                  </a:txBody>
                  <a:tcPr marL="50800" marR="50800" marT="50800" marB="50800" anchor="ctr" horzOverflow="overflow">
                    <a:lnL w="12700">
                      <a:solidFill>
                        <a:srgbClr val="6C6C6C"/>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Noise-Unaware Searched</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Random</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Human</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b="1">
                          <a:latin typeface="Helvetica Neue"/>
                          <a:ea typeface="Helvetica Neue"/>
                          <a:cs typeface="Helvetica Neue"/>
                          <a:sym typeface="Helvetica Neue"/>
                        </a:rPr>
                        <a:t>QuantumNAS</a:t>
                      </a:r>
                    </a:p>
                  </a:txBody>
                  <a:tcPr marL="50800" marR="50800" marT="50800" marB="50800" anchor="ctr" horzOverflow="overflow">
                    <a:lnL w="12700">
                      <a:solidFill>
                        <a:srgbClr val="000000"/>
                      </a:solidFill>
                      <a:miter lim="400000"/>
                    </a:lnL>
                    <a:lnR w="12700">
                      <a:solidFill>
                        <a:srgbClr val="6C6C6C"/>
                      </a:solidFill>
                      <a:miter lim="400000"/>
                    </a:lnR>
                    <a:lnT w="12700">
                      <a:solidFill>
                        <a:srgbClr val="6C6C6C"/>
                      </a:solidFill>
                      <a:miter lim="400000"/>
                    </a:lnT>
                    <a:lnB w="12700">
                      <a:solidFill>
                        <a:srgbClr val="000000"/>
                      </a:solidFill>
                      <a:miter lim="400000"/>
                    </a:lnB>
                    <a:solidFill>
                      <a:srgbClr val="D6DCE0"/>
                    </a:solidFill>
                  </a:tcPr>
                </a:tc>
                <a:extLst>
                  <a:ext uri="{0D108BD9-81ED-4DB2-BD59-A6C34878D82A}">
                    <a16:rowId xmlns:a16="http://schemas.microsoft.com/office/drawing/2014/main" val="10000"/>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Melbourne (15Q, 8QV, use 15Q)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11%</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32%</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miter lim="400000"/>
                    </a:lnT>
                    <a:lnB w="12700">
                      <a:solidFill>
                        <a:srgbClr val="000000"/>
                      </a:solidFill>
                      <a:custDash>
                        <a:ds d="200000" sp="200000"/>
                      </a:custDash>
                      <a:miter lim="400000"/>
                    </a:lnB>
                    <a:noFill/>
                  </a:tcPr>
                </a:tc>
                <a:extLst>
                  <a:ext uri="{0D108BD9-81ED-4DB2-BD59-A6C34878D82A}">
                    <a16:rowId xmlns:a16="http://schemas.microsoft.com/office/drawing/2014/main" val="10001"/>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Guadalupe (16Q, 32QV, use 16Q)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14%</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12%</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10%</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15%</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2"/>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Montreal (27Q, 128QV, use 21Q)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13%</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7%</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14%</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16%</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3"/>
                  </a:ext>
                </a:extLst>
              </a:tr>
              <a:tr h="1054763">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Manhattan (65Q, 32QV, use 21Q)</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6C6C6C"/>
                      </a:solidFill>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11%</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11%</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15%</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b="1">
                          <a:latin typeface="Helvetica Neue"/>
                          <a:ea typeface="Helvetica Neue"/>
                          <a:cs typeface="Helvetica Neue"/>
                          <a:sym typeface="Helvetica Neue"/>
                        </a:rPr>
                        <a:t>18%</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6C6C6C"/>
                      </a:solidFill>
                      <a:miter lim="400000"/>
                    </a:lnB>
                    <a:noFill/>
                  </a:tcPr>
                </a:tc>
                <a:extLst>
                  <a:ext uri="{0D108BD9-81ED-4DB2-BD59-A6C34878D82A}">
                    <a16:rowId xmlns:a16="http://schemas.microsoft.com/office/drawing/2014/main" val="10004"/>
                  </a:ext>
                </a:extLst>
              </a:tr>
            </a:tbl>
          </a:graphicData>
        </a:graphic>
      </p:graphicFrame>
      <p:sp>
        <p:nvSpPr>
          <p:cNvPr id="3860" name="Line"/>
          <p:cNvSpPr/>
          <p:nvPr/>
        </p:nvSpPr>
        <p:spPr>
          <a:xfrm flipH="1">
            <a:off x="3016737" y="6107723"/>
            <a:ext cx="1" cy="5588483"/>
          </a:xfrm>
          <a:prstGeom prst="line">
            <a:avLst/>
          </a:prstGeom>
          <a:ln w="38100">
            <a:solidFill>
              <a:srgbClr val="A31F34"/>
            </a:solidFill>
            <a:miter lim="400000"/>
            <a:tailEnd type="stealth"/>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861" name="More Qubits"/>
          <p:cNvSpPr txBox="1"/>
          <p:nvPr/>
        </p:nvSpPr>
        <p:spPr>
          <a:xfrm>
            <a:off x="851490" y="8200112"/>
            <a:ext cx="2374563" cy="14037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lnSpc>
                <a:spcPct val="100000"/>
              </a:lnSpc>
              <a:spcBef>
                <a:spcPts val="3500"/>
              </a:spcBef>
              <a:defRPr sz="4500" b="0">
                <a:solidFill>
                  <a:srgbClr val="A31F34"/>
                </a:solidFill>
              </a:defRPr>
            </a:lvl1pPr>
          </a:lstStyle>
          <a:p>
            <a:r>
              <a:t>More Qubits</a:t>
            </a:r>
          </a:p>
        </p:txBody>
      </p:sp>
      <p:sp>
        <p:nvSpPr>
          <p:cNvPr id="3862" name="On large devices…"/>
          <p:cNvSpPr txBox="1"/>
          <p:nvPr/>
        </p:nvSpPr>
        <p:spPr>
          <a:xfrm>
            <a:off x="1218959" y="2540000"/>
            <a:ext cx="21944882" cy="7954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pPr marL="508000" indent="-508000" algn="l" defTabSz="914400">
              <a:spcBef>
                <a:spcPts val="1400"/>
              </a:spcBef>
              <a:buSzPct val="122000"/>
              <a:buChar char="•"/>
              <a:defRPr b="0" spc="0"/>
            </a:pPr>
            <a:r>
              <a:t>On large devices</a:t>
            </a:r>
          </a:p>
          <a:p>
            <a:pPr marL="508000" indent="-508000" algn="l" defTabSz="914400">
              <a:spcBef>
                <a:spcPts val="1400"/>
              </a:spcBef>
              <a:buSzPct val="122000"/>
              <a:buChar char="•"/>
              <a:defRPr b="0" spc="0"/>
            </a:pPr>
            <a:r>
              <a:t>MNIST-10 accuracy</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6" name="Effective of Quantum Gate Pruning"/>
          <p:cNvSpPr txBox="1">
            <a:spLocks noGrp="1"/>
          </p:cNvSpPr>
          <p:nvPr>
            <p:ph type="title"/>
          </p:nvPr>
        </p:nvSpPr>
        <p:spPr>
          <a:prstGeom prst="rect">
            <a:avLst/>
          </a:prstGeom>
        </p:spPr>
        <p:txBody>
          <a:bodyPr/>
          <a:lstStyle/>
          <a:p>
            <a:r>
              <a:t>Effective of Quantum Gate Pruning</a:t>
            </a:r>
          </a:p>
        </p:txBody>
      </p:sp>
      <p:sp>
        <p:nvSpPr>
          <p:cNvPr id="3867" name="For MNIST-4, Quantum gate pruning improves accuracy by 3% on average"/>
          <p:cNvSpPr txBox="1">
            <a:spLocks noGrp="1"/>
          </p:cNvSpPr>
          <p:nvPr>
            <p:ph type="body" idx="1"/>
          </p:nvPr>
        </p:nvSpPr>
        <p:spPr>
          <a:prstGeom prst="rect">
            <a:avLst/>
          </a:prstGeom>
        </p:spPr>
        <p:txBody>
          <a:bodyPr/>
          <a:lstStyle/>
          <a:p>
            <a:r>
              <a:t>For MNIST-4, Quantum gate pruning improves accuracy by 3% on average</a:t>
            </a:r>
          </a:p>
        </p:txBody>
      </p:sp>
      <p:sp>
        <p:nvSpPr>
          <p:cNvPr id="38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91</a:t>
            </a:fld>
            <a:endParaRPr/>
          </a:p>
        </p:txBody>
      </p:sp>
      <p:graphicFrame>
        <p:nvGraphicFramePr>
          <p:cNvPr id="3869" name="2D Column Chart"/>
          <p:cNvGraphicFramePr/>
          <p:nvPr/>
        </p:nvGraphicFramePr>
        <p:xfrm>
          <a:off x="3607595" y="4647349"/>
          <a:ext cx="17433294" cy="6822170"/>
        </p:xfrm>
        <a:graphic>
          <a:graphicData uri="http://schemas.openxmlformats.org/drawingml/2006/chart">
            <c:chart xmlns:c="http://schemas.openxmlformats.org/drawingml/2006/chart" xmlns:r="http://schemas.openxmlformats.org/officeDocument/2006/relationships" r:id="rId3"/>
          </a:graphicData>
        </a:graphic>
      </p:graphicFrame>
      <p:sp>
        <p:nvSpPr>
          <p:cNvPr id="3870" name="MNIST-4 accuracy"/>
          <p:cNvSpPr txBox="1"/>
          <p:nvPr/>
        </p:nvSpPr>
        <p:spPr>
          <a:xfrm rot="16200000">
            <a:off x="1514261" y="7540776"/>
            <a:ext cx="3247691" cy="5209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00000"/>
              </a:lnSpc>
              <a:spcBef>
                <a:spcPts val="3500"/>
              </a:spcBef>
              <a:defRPr sz="3000" b="0"/>
            </a:lvl1pPr>
          </a:lstStyle>
          <a:p>
            <a:r>
              <a:t>MNIST-4 accuracy</a:t>
            </a: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4" name="Time Cost"/>
          <p:cNvSpPr txBox="1">
            <a:spLocks noGrp="1"/>
          </p:cNvSpPr>
          <p:nvPr>
            <p:ph type="title"/>
          </p:nvPr>
        </p:nvSpPr>
        <p:spPr>
          <a:prstGeom prst="rect">
            <a:avLst/>
          </a:prstGeom>
        </p:spPr>
        <p:txBody>
          <a:bodyPr/>
          <a:lstStyle/>
          <a:p>
            <a:r>
              <a:rPr dirty="0"/>
              <a:t>Time Cost</a:t>
            </a:r>
            <a:r>
              <a:rPr lang="en-US" dirty="0"/>
              <a:t> with TorchQuantum</a:t>
            </a:r>
            <a:endParaRPr dirty="0"/>
          </a:p>
        </p:txBody>
      </p:sp>
      <p:sp>
        <p:nvSpPr>
          <p:cNvPr id="38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92</a:t>
            </a:fld>
            <a:endParaRPr/>
          </a:p>
        </p:txBody>
      </p:sp>
      <p:graphicFrame>
        <p:nvGraphicFramePr>
          <p:cNvPr id="3876" name="Table"/>
          <p:cNvGraphicFramePr/>
          <p:nvPr/>
        </p:nvGraphicFramePr>
        <p:xfrm>
          <a:off x="1305472" y="3582062"/>
          <a:ext cx="21773053" cy="4685720"/>
        </p:xfrm>
        <a:graphic>
          <a:graphicData uri="http://schemas.openxmlformats.org/drawingml/2006/table">
            <a:tbl>
              <a:tblPr firstRow="1" firstCol="1">
                <a:tableStyleId>{2708684C-4D16-4618-839F-0558EEFCDFE6}</a:tableStyleId>
              </a:tblPr>
              <a:tblGrid>
                <a:gridCol w="5874385">
                  <a:extLst>
                    <a:ext uri="{9D8B030D-6E8A-4147-A177-3AD203B41FA5}">
                      <a16:colId xmlns:a16="http://schemas.microsoft.com/office/drawing/2014/main" val="20000"/>
                    </a:ext>
                  </a:extLst>
                </a:gridCol>
                <a:gridCol w="3974667">
                  <a:extLst>
                    <a:ext uri="{9D8B030D-6E8A-4147-A177-3AD203B41FA5}">
                      <a16:colId xmlns:a16="http://schemas.microsoft.com/office/drawing/2014/main" val="20001"/>
                    </a:ext>
                  </a:extLst>
                </a:gridCol>
                <a:gridCol w="3974667">
                  <a:extLst>
                    <a:ext uri="{9D8B030D-6E8A-4147-A177-3AD203B41FA5}">
                      <a16:colId xmlns:a16="http://schemas.microsoft.com/office/drawing/2014/main" val="20002"/>
                    </a:ext>
                  </a:extLst>
                </a:gridCol>
                <a:gridCol w="3974667">
                  <a:extLst>
                    <a:ext uri="{9D8B030D-6E8A-4147-A177-3AD203B41FA5}">
                      <a16:colId xmlns:a16="http://schemas.microsoft.com/office/drawing/2014/main" val="20003"/>
                    </a:ext>
                  </a:extLst>
                </a:gridCol>
                <a:gridCol w="3974667">
                  <a:extLst>
                    <a:ext uri="{9D8B030D-6E8A-4147-A177-3AD203B41FA5}">
                      <a16:colId xmlns:a16="http://schemas.microsoft.com/office/drawing/2014/main" val="20004"/>
                    </a:ext>
                  </a:extLst>
                </a:gridCol>
              </a:tblGrid>
              <a:tr h="1426115">
                <a:tc>
                  <a:txBody>
                    <a:bodyPr/>
                    <a:lstStyle/>
                    <a:p>
                      <a:pPr algn="ctr" defTabSz="914400">
                        <a:lnSpc>
                          <a:spcPct val="100000"/>
                        </a:lnSpc>
                        <a:tabLst>
                          <a:tab pos="1663700" algn="l"/>
                        </a:tabLst>
                        <a:defRPr sz="3000">
                          <a:latin typeface="Helvetica Neue"/>
                          <a:ea typeface="Helvetica Neue"/>
                          <a:cs typeface="Helvetica Neue"/>
                          <a:sym typeface="Helvetica Neue"/>
                        </a:defRPr>
                      </a:pPr>
                      <a:endParaRPr/>
                    </a:p>
                  </a:txBody>
                  <a:tcPr marL="50800" marR="50800" marT="50800" marB="50800" anchor="ctr" horzOverflow="overflow">
                    <a:lnL w="12700">
                      <a:solidFill>
                        <a:srgbClr val="6C6C6C"/>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SuperCircuit Training</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Noise-Adaptive Co-search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SubCircuit Training</a:t>
                      </a:r>
                    </a:p>
                  </a:txBody>
                  <a:tcPr marL="50800" marR="50800" marT="50800" marB="50800" anchor="ctr" horzOverflow="overflow">
                    <a:lnL w="12700">
                      <a:solidFill>
                        <a:srgbClr val="000000"/>
                      </a:solidFill>
                      <a:miter lim="400000"/>
                    </a:lnL>
                    <a:lnR w="12700">
                      <a:solidFill>
                        <a:srgbClr val="000000"/>
                      </a:solidFill>
                      <a:miter lim="400000"/>
                    </a:lnR>
                    <a:lnT w="12700">
                      <a:solidFill>
                        <a:srgbClr val="6C6C6C"/>
                      </a:solidFill>
                      <a:miter lim="400000"/>
                    </a:lnT>
                    <a:lnB w="12700">
                      <a:solidFill>
                        <a:srgbClr val="000000"/>
                      </a:solidFill>
                      <a:miter lim="400000"/>
                    </a:lnB>
                    <a:solidFill>
                      <a:srgbClr val="D6DCE0"/>
                    </a:solidFill>
                  </a:tcPr>
                </a:tc>
                <a:tc>
                  <a:txBody>
                    <a:bodyPr/>
                    <a:lstStyle/>
                    <a:p>
                      <a:pPr algn="ctr" defTabSz="914400">
                        <a:lnSpc>
                          <a:spcPct val="100000"/>
                        </a:lnSpc>
                        <a:tabLst>
                          <a:tab pos="1663700" algn="l"/>
                        </a:tabLst>
                        <a:defRPr sz="1800" b="0"/>
                      </a:pPr>
                      <a:r>
                        <a:rPr sz="3000">
                          <a:latin typeface="Helvetica Neue"/>
                          <a:ea typeface="Helvetica Neue"/>
                          <a:cs typeface="Helvetica Neue"/>
                          <a:sym typeface="Helvetica Neue"/>
                        </a:rPr>
                        <a:t>Deployment on Real QC</a:t>
                      </a:r>
                    </a:p>
                  </a:txBody>
                  <a:tcPr marL="50800" marR="50800" marT="50800" marB="50800" anchor="ctr" horzOverflow="overflow">
                    <a:lnL w="12700">
                      <a:solidFill>
                        <a:srgbClr val="000000"/>
                      </a:solidFill>
                      <a:miter lim="400000"/>
                    </a:lnL>
                    <a:lnR w="12700">
                      <a:solidFill>
                        <a:srgbClr val="6C6C6C"/>
                      </a:solidFill>
                      <a:miter lim="400000"/>
                    </a:lnR>
                    <a:lnT w="12700">
                      <a:solidFill>
                        <a:srgbClr val="6C6C6C"/>
                      </a:solidFill>
                      <a:miter lim="400000"/>
                    </a:lnT>
                    <a:lnB w="12700">
                      <a:solidFill>
                        <a:srgbClr val="000000"/>
                      </a:solidFill>
                      <a:miter lim="400000"/>
                    </a:lnB>
                    <a:solidFill>
                      <a:srgbClr val="D6DCE0"/>
                    </a:solidFill>
                  </a:tcPr>
                </a:tc>
                <a:extLst>
                  <a:ext uri="{0D108BD9-81ED-4DB2-BD59-A6C34878D82A}">
                    <a16:rowId xmlns:a16="http://schemas.microsoft.com/office/drawing/2014/main" val="10000"/>
                  </a:ext>
                </a:extLst>
              </a:tr>
              <a:tr h="1086535">
                <a:tc>
                  <a:txBody>
                    <a:bodyPr/>
                    <a:lstStyle/>
                    <a:p>
                      <a:pPr algn="ctr" defTabSz="914400">
                        <a:lnSpc>
                          <a:spcPct val="100000"/>
                        </a:lnSpc>
                        <a:tabLst>
                          <a:tab pos="1663700" algn="l"/>
                        </a:tabLst>
                        <a:defRPr sz="1800" b="0"/>
                      </a:pPr>
                      <a:r>
                        <a:rPr sz="4000">
                          <a:latin typeface="Helvetica Neue"/>
                          <a:ea typeface="Helvetica Neue"/>
                          <a:cs typeface="Helvetica Neue"/>
                          <a:sym typeface="Helvetica Neue"/>
                        </a:rPr>
                        <a:t>4 Qubits</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0.5h</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3h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0.5h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0.5h</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miter lim="400000"/>
                    </a:lnT>
                    <a:lnB w="12700">
                      <a:solidFill>
                        <a:srgbClr val="000000"/>
                      </a:solidFill>
                      <a:custDash>
                        <a:ds d="200000" sp="200000"/>
                      </a:custDash>
                      <a:miter lim="400000"/>
                    </a:lnB>
                    <a:noFill/>
                  </a:tcPr>
                </a:tc>
                <a:extLst>
                  <a:ext uri="{0D108BD9-81ED-4DB2-BD59-A6C34878D82A}">
                    <a16:rowId xmlns:a16="http://schemas.microsoft.com/office/drawing/2014/main" val="10001"/>
                  </a:ext>
                </a:extLst>
              </a:tr>
              <a:tr h="1086535">
                <a:tc>
                  <a:txBody>
                    <a:bodyPr/>
                    <a:lstStyle/>
                    <a:p>
                      <a:pPr algn="ctr" defTabSz="914400">
                        <a:lnSpc>
                          <a:spcPct val="100000"/>
                        </a:lnSpc>
                        <a:tabLst>
                          <a:tab pos="1663700" algn="l"/>
                        </a:tabLst>
                        <a:defRPr sz="1800" b="0"/>
                      </a:pPr>
                      <a:r>
                        <a:rPr sz="4000">
                          <a:latin typeface="Helvetica Neue"/>
                          <a:ea typeface="Helvetica Neue"/>
                          <a:cs typeface="Helvetica Neue"/>
                          <a:sym typeface="Helvetica Neue"/>
                        </a:rPr>
                        <a:t>15 Qubits</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5h</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1h</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000000"/>
                      </a:solidFill>
                      <a:custDash>
                        <a:ds d="200000" sp="200000"/>
                      </a:custDash>
                      <a:miter lim="400000"/>
                    </a:lnB>
                    <a:noFill/>
                  </a:tcPr>
                </a:tc>
                <a:extLst>
                  <a:ext uri="{0D108BD9-81ED-4DB2-BD59-A6C34878D82A}">
                    <a16:rowId xmlns:a16="http://schemas.microsoft.com/office/drawing/2014/main" val="10002"/>
                  </a:ext>
                </a:extLst>
              </a:tr>
              <a:tr h="1086535">
                <a:tc>
                  <a:txBody>
                    <a:bodyPr/>
                    <a:lstStyle/>
                    <a:p>
                      <a:pPr algn="ctr" defTabSz="914400">
                        <a:lnSpc>
                          <a:spcPct val="100000"/>
                        </a:lnSpc>
                        <a:tabLst>
                          <a:tab pos="1663700" algn="l"/>
                        </a:tabLst>
                        <a:defRPr sz="1800" b="0"/>
                      </a:pPr>
                      <a:r>
                        <a:rPr sz="4000">
                          <a:latin typeface="Helvetica Neue"/>
                          <a:ea typeface="Helvetica Neue"/>
                          <a:cs typeface="Helvetica Neue"/>
                          <a:sym typeface="Helvetica Neue"/>
                        </a:rPr>
                        <a:t>21 Qubits</a:t>
                      </a:r>
                    </a:p>
                  </a:txBody>
                  <a:tcPr marL="50800" marR="50800" marT="50800" marB="50800" anchor="ctr" horzOverflow="overflow">
                    <a:lnL w="12700">
                      <a:solidFill>
                        <a:srgbClr val="6C6C6C"/>
                      </a:solidFill>
                      <a:miter lim="400000"/>
                    </a:lnL>
                    <a:lnR w="25400">
                      <a:solidFill>
                        <a:srgbClr val="000000"/>
                      </a:solidFill>
                      <a:miter lim="400000"/>
                    </a:lnR>
                    <a:lnT w="12700">
                      <a:solidFill>
                        <a:srgbClr val="000000"/>
                      </a:solidFill>
                      <a:custDash>
                        <a:ds d="200000" sp="200000"/>
                      </a:custDash>
                      <a:miter lim="400000"/>
                    </a:lnT>
                    <a:lnB w="12700">
                      <a:solidFill>
                        <a:srgbClr val="6C6C6C"/>
                      </a:solidFill>
                      <a:miter lim="400000"/>
                    </a:lnB>
                    <a:solidFill>
                      <a:srgbClr val="D6DCE0"/>
                    </a:solidFill>
                  </a:tcPr>
                </a:tc>
                <a:tc>
                  <a:txBody>
                    <a:bodyPr/>
                    <a:lstStyle/>
                    <a:p>
                      <a:pPr algn="ctr" defTabSz="914400">
                        <a:lnSpc>
                          <a:spcPct val="100000"/>
                        </a:lnSpc>
                        <a:defRPr sz="1800"/>
                      </a:pPr>
                      <a:r>
                        <a:rPr sz="4000">
                          <a:latin typeface="Helvetica Neue"/>
                          <a:ea typeface="Helvetica Neue"/>
                          <a:cs typeface="Helvetica Neue"/>
                          <a:sym typeface="Helvetica Neue"/>
                        </a:rPr>
                        <a:t>20h</a:t>
                      </a:r>
                    </a:p>
                  </a:txBody>
                  <a:tcPr marL="50800" marR="50800" marT="50800" marB="50800" anchor="ctr" horzOverflow="overflow">
                    <a:lnL w="254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10h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15h</a:t>
                      </a:r>
                    </a:p>
                  </a:txBody>
                  <a:tcPr marL="50800" marR="50800" marT="50800" marB="50800" anchor="ctr" horzOverflow="overflow">
                    <a:lnL w="12700">
                      <a:solidFill>
                        <a:srgbClr val="000000"/>
                      </a:solidFill>
                      <a:miter lim="400000"/>
                    </a:lnL>
                    <a:lnR w="12700">
                      <a:solidFill>
                        <a:srgbClr val="000000"/>
                      </a:solidFill>
                      <a:miter lim="400000"/>
                    </a:lnR>
                    <a:lnT w="12700">
                      <a:solidFill>
                        <a:srgbClr val="000000"/>
                      </a:solidFill>
                      <a:custDash>
                        <a:ds d="200000" sp="200000"/>
                      </a:custDash>
                      <a:miter lim="400000"/>
                    </a:lnT>
                    <a:lnB w="12700">
                      <a:solidFill>
                        <a:srgbClr val="6C6C6C"/>
                      </a:solidFill>
                      <a:miter lim="400000"/>
                    </a:lnB>
                    <a:noFill/>
                  </a:tcPr>
                </a:tc>
                <a:tc>
                  <a:txBody>
                    <a:bodyPr/>
                    <a:lstStyle/>
                    <a:p>
                      <a:pPr algn="ctr" defTabSz="914400">
                        <a:lnSpc>
                          <a:spcPct val="100000"/>
                        </a:lnSpc>
                        <a:defRPr sz="1800"/>
                      </a:pPr>
                      <a:r>
                        <a:rPr sz="4000">
                          <a:latin typeface="Helvetica Neue"/>
                          <a:ea typeface="Helvetica Neue"/>
                          <a:cs typeface="Helvetica Neue"/>
                          <a:sym typeface="Helvetica Neue"/>
                        </a:rPr>
                        <a:t>1h</a:t>
                      </a:r>
                    </a:p>
                  </a:txBody>
                  <a:tcPr marL="50800" marR="50800" marT="50800" marB="50800" anchor="ctr" horzOverflow="overflow">
                    <a:lnL w="12700">
                      <a:solidFill>
                        <a:srgbClr val="000000"/>
                      </a:solidFill>
                      <a:miter lim="400000"/>
                    </a:lnL>
                    <a:lnR w="12700">
                      <a:solidFill>
                        <a:srgbClr val="6C6C6C"/>
                      </a:solidFill>
                      <a:miter lim="400000"/>
                    </a:lnR>
                    <a:lnT w="12700">
                      <a:solidFill>
                        <a:srgbClr val="000000"/>
                      </a:solidFill>
                      <a:custDash>
                        <a:ds d="200000" sp="200000"/>
                      </a:custDash>
                      <a:miter lim="400000"/>
                    </a:lnT>
                    <a:lnB w="12700">
                      <a:solidFill>
                        <a:srgbClr val="6C6C6C"/>
                      </a:solidFill>
                      <a:miter lim="400000"/>
                    </a:lnB>
                    <a:noFill/>
                  </a:tcPr>
                </a:tc>
                <a:extLst>
                  <a:ext uri="{0D108BD9-81ED-4DB2-BD59-A6C34878D82A}">
                    <a16:rowId xmlns:a16="http://schemas.microsoft.com/office/drawing/2014/main" val="10003"/>
                  </a:ext>
                </a:extLst>
              </a:tr>
            </a:tbl>
          </a:graphicData>
        </a:graphic>
      </p:graphicFrame>
      <p:sp>
        <p:nvSpPr>
          <p:cNvPr id="3877" name="Line"/>
          <p:cNvSpPr/>
          <p:nvPr/>
        </p:nvSpPr>
        <p:spPr>
          <a:xfrm flipH="1" flipV="1">
            <a:off x="1302845" y="3585653"/>
            <a:ext cx="5897621" cy="1401946"/>
          </a:xfrm>
          <a:prstGeom prst="line">
            <a:avLst/>
          </a:prstGeom>
          <a:ln w="25400">
            <a:solidFill>
              <a:srgbClr val="000000"/>
            </a:solidFill>
            <a:miter lim="400000"/>
          </a:ln>
        </p:spPr>
        <p:txBody>
          <a:bodyPr lIns="50800" tIns="50800" rIns="50800" bIns="50800" anchor="ctr"/>
          <a:lstStyle/>
          <a:p>
            <a:pPr defTabSz="2438338">
              <a:lnSpc>
                <a:spcPct val="100000"/>
              </a:lnSpc>
              <a:defRPr sz="2400" b="0">
                <a:latin typeface="Helvetica Neue"/>
                <a:ea typeface="Helvetica Neue"/>
                <a:cs typeface="Helvetica Neue"/>
                <a:sym typeface="Helvetica Neue"/>
              </a:defRPr>
            </a:pPr>
            <a:endParaRPr/>
          </a:p>
        </p:txBody>
      </p:sp>
      <p:sp>
        <p:nvSpPr>
          <p:cNvPr id="3878" name="#qubits"/>
          <p:cNvSpPr txBox="1"/>
          <p:nvPr/>
        </p:nvSpPr>
        <p:spPr>
          <a:xfrm>
            <a:off x="1300433" y="4310450"/>
            <a:ext cx="1949705" cy="696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0000"/>
              </a:lnSpc>
              <a:tabLst>
                <a:tab pos="1663700" algn="l"/>
              </a:tabLst>
              <a:defRPr b="0">
                <a:latin typeface="Helvetica Neue"/>
                <a:ea typeface="Helvetica Neue"/>
                <a:cs typeface="Helvetica Neue"/>
                <a:sym typeface="Helvetica Neue"/>
              </a:defRPr>
            </a:lvl1pPr>
          </a:lstStyle>
          <a:p>
            <a:pPr defTabSz="914400"/>
            <a:r>
              <a:t> #qubits</a:t>
            </a:r>
          </a:p>
        </p:txBody>
      </p:sp>
      <p:sp>
        <p:nvSpPr>
          <p:cNvPr id="3879" name="Step"/>
          <p:cNvSpPr txBox="1"/>
          <p:nvPr/>
        </p:nvSpPr>
        <p:spPr>
          <a:xfrm>
            <a:off x="5831912" y="3553936"/>
            <a:ext cx="1177545" cy="696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nSpc>
                <a:spcPct val="100000"/>
              </a:lnSpc>
              <a:tabLst>
                <a:tab pos="1663700" algn="l"/>
              </a:tabLst>
              <a:defRPr b="0">
                <a:latin typeface="Helvetica Neue"/>
                <a:ea typeface="Helvetica Neue"/>
                <a:cs typeface="Helvetica Neue"/>
                <a:sym typeface="Helvetica Neue"/>
              </a:defRPr>
            </a:lvl1pPr>
          </a:lstStyle>
          <a:p>
            <a:pPr defTabSz="914400"/>
            <a:r>
              <a:t>Step</a:t>
            </a:r>
          </a:p>
        </p:txBody>
      </p:sp>
      <p:graphicFrame>
        <p:nvGraphicFramePr>
          <p:cNvPr id="3880" name="2D Bar Chart"/>
          <p:cNvGraphicFramePr/>
          <p:nvPr/>
        </p:nvGraphicFramePr>
        <p:xfrm>
          <a:off x="6691477" y="8927170"/>
          <a:ext cx="14466575" cy="2879928"/>
        </p:xfrm>
        <a:graphic>
          <a:graphicData uri="http://schemas.openxmlformats.org/drawingml/2006/chart">
            <c:chart xmlns:c="http://schemas.openxmlformats.org/drawingml/2006/chart" xmlns:r="http://schemas.openxmlformats.org/officeDocument/2006/relationships" r:id="rId3"/>
          </a:graphicData>
        </a:graphic>
      </p:graphicFrame>
      <p:sp>
        <p:nvSpPr>
          <p:cNvPr id="3881" name="Line"/>
          <p:cNvSpPr/>
          <p:nvPr/>
        </p:nvSpPr>
        <p:spPr>
          <a:xfrm flipV="1">
            <a:off x="7699592" y="11110122"/>
            <a:ext cx="10033237" cy="43910"/>
          </a:xfrm>
          <a:prstGeom prst="line">
            <a:avLst/>
          </a:prstGeom>
          <a:ln w="38100">
            <a:solidFill>
              <a:srgbClr val="000000"/>
            </a:solidFill>
            <a:miter lim="400000"/>
            <a:headEnd type="stealth"/>
            <a:tailEnd type="triangle" len="sm"/>
          </a:ln>
        </p:spPr>
        <p:txBody>
          <a:bodyPr lIns="50800" tIns="50800" rIns="50800" bIns="50800" anchor="ctr"/>
          <a:lstStyle/>
          <a:p>
            <a:pPr defTabSz="457200">
              <a:lnSpc>
                <a:spcPct val="100000"/>
              </a:lnSpc>
              <a:defRPr sz="1200" b="0">
                <a:solidFill>
                  <a:srgbClr val="FFFFFF"/>
                </a:solidFill>
                <a:latin typeface="Helvetica Neue"/>
                <a:ea typeface="Helvetica Neue"/>
                <a:cs typeface="Helvetica Neue"/>
                <a:sym typeface="Helvetica Neue"/>
              </a:defRPr>
            </a:pPr>
            <a:endParaRPr/>
          </a:p>
        </p:txBody>
      </p:sp>
      <p:sp>
        <p:nvSpPr>
          <p:cNvPr id="3882" name="Naive Search"/>
          <p:cNvSpPr txBox="1"/>
          <p:nvPr/>
        </p:nvSpPr>
        <p:spPr>
          <a:xfrm>
            <a:off x="3994454" y="9319527"/>
            <a:ext cx="2793688" cy="440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defTabSz="457200">
              <a:lnSpc>
                <a:spcPct val="100000"/>
              </a:lnSpc>
              <a:defRPr sz="3000" b="0"/>
            </a:lvl1pPr>
          </a:lstStyle>
          <a:p>
            <a:r>
              <a:t>Naive Search</a:t>
            </a:r>
          </a:p>
        </p:txBody>
      </p:sp>
      <p:sp>
        <p:nvSpPr>
          <p:cNvPr id="3883" name="QuantumNAS (Ours)"/>
          <p:cNvSpPr txBox="1"/>
          <p:nvPr/>
        </p:nvSpPr>
        <p:spPr>
          <a:xfrm>
            <a:off x="2788501" y="10933777"/>
            <a:ext cx="4184959" cy="440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defTabSz="457200">
              <a:lnSpc>
                <a:spcPct val="100000"/>
              </a:lnSpc>
              <a:defRPr sz="3000"/>
            </a:lvl1pPr>
          </a:lstStyle>
          <a:p>
            <a:r>
              <a:t>QuantumNAS (Ours)</a:t>
            </a:r>
          </a:p>
        </p:txBody>
      </p:sp>
      <p:sp>
        <p:nvSpPr>
          <p:cNvPr id="3884" name="1600x saving"/>
          <p:cNvSpPr txBox="1"/>
          <p:nvPr/>
        </p:nvSpPr>
        <p:spPr>
          <a:xfrm>
            <a:off x="12406316" y="10297200"/>
            <a:ext cx="2522958" cy="5774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defTabSz="457200">
              <a:lnSpc>
                <a:spcPct val="100000"/>
              </a:lnSpc>
              <a:defRPr sz="3000" b="0"/>
            </a:lvl1pPr>
          </a:lstStyle>
          <a:p>
            <a:r>
              <a:t>1600x saving</a:t>
            </a:r>
          </a:p>
        </p:txBody>
      </p:sp>
      <p:sp>
        <p:nvSpPr>
          <p:cNvPr id="3885" name="GPU hours"/>
          <p:cNvSpPr txBox="1"/>
          <p:nvPr/>
        </p:nvSpPr>
        <p:spPr>
          <a:xfrm>
            <a:off x="12636106" y="11545028"/>
            <a:ext cx="2063378" cy="6969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l" defTabSz="457200">
              <a:lnSpc>
                <a:spcPct val="100000"/>
              </a:lnSpc>
              <a:defRPr sz="3000" b="0"/>
            </a:lvl1pPr>
          </a:lstStyle>
          <a:p>
            <a:r>
              <a:t>GPU hours</a:t>
            </a:r>
          </a:p>
        </p:txBody>
      </p:sp>
      <p:sp>
        <p:nvSpPr>
          <p:cNvPr id="3886" name="On 1 Nvidia Titan RTX 2080 ti GPU"/>
          <p:cNvSpPr txBox="1"/>
          <p:nvPr/>
        </p:nvSpPr>
        <p:spPr>
          <a:xfrm>
            <a:off x="1218959" y="2540000"/>
            <a:ext cx="21944882" cy="36140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marL="508000" indent="-508000" algn="l" defTabSz="914400">
              <a:spcBef>
                <a:spcPts val="1400"/>
              </a:spcBef>
              <a:buSzPct val="123000"/>
              <a:buChar char="•"/>
              <a:defRPr b="0" spc="0"/>
            </a:lvl1pPr>
          </a:lstStyle>
          <a:p>
            <a:r>
              <a:t>On 1 Nvidia Titan RTX 2080 ti GPU</a:t>
            </a:r>
          </a:p>
        </p:txBody>
      </p:sp>
      <p:sp>
        <p:nvSpPr>
          <p:cNvPr id="3887" name="7200"/>
          <p:cNvSpPr txBox="1"/>
          <p:nvPr/>
        </p:nvSpPr>
        <p:spPr>
          <a:xfrm>
            <a:off x="17965284" y="9326713"/>
            <a:ext cx="961645" cy="5481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2438338">
              <a:lnSpc>
                <a:spcPct val="100000"/>
              </a:lnSpc>
              <a:defRPr sz="3000" b="0">
                <a:latin typeface="Helvetica Neue"/>
                <a:ea typeface="Helvetica Neue"/>
                <a:cs typeface="Helvetica Neue"/>
                <a:sym typeface="Helvetica Neue"/>
              </a:defRPr>
            </a:lvl1pPr>
          </a:lstStyle>
          <a:p>
            <a:r>
              <a:t>7200</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28;p26">
            <a:extLst>
              <a:ext uri="{FF2B5EF4-FFF2-40B4-BE49-F238E27FC236}">
                <a16:creationId xmlns:a16="http://schemas.microsoft.com/office/drawing/2014/main" id="{8365F960-6ECB-14CF-9177-9C564F4FE73E}"/>
              </a:ext>
            </a:extLst>
          </p:cNvPr>
          <p:cNvPicPr preferRelativeResize="0"/>
          <p:nvPr/>
        </p:nvPicPr>
        <p:blipFill rotWithShape="1">
          <a:blip r:embed="rId3">
            <a:alphaModFix/>
            <a:duotone>
              <a:schemeClr val="accent5">
                <a:shade val="45000"/>
                <a:satMod val="135000"/>
              </a:schemeClr>
              <a:prstClr val="white"/>
            </a:duotone>
          </a:blip>
          <a:srcRect l="47221" t="-58" r="2873"/>
          <a:stretch/>
        </p:blipFill>
        <p:spPr>
          <a:xfrm>
            <a:off x="11887200" y="-65732"/>
            <a:ext cx="12496800" cy="13781732"/>
          </a:xfrm>
          <a:prstGeom prst="rect">
            <a:avLst/>
          </a:prstGeom>
          <a:noFill/>
          <a:ln>
            <a:noFill/>
          </a:ln>
        </p:spPr>
      </p:pic>
      <p:sp>
        <p:nvSpPr>
          <p:cNvPr id="3490" name="Mutation and Crossover"/>
          <p:cNvSpPr txBox="1">
            <a:spLocks noGrp="1"/>
          </p:cNvSpPr>
          <p:nvPr>
            <p:ph type="title"/>
          </p:nvPr>
        </p:nvSpPr>
        <p:spPr>
          <a:xfrm>
            <a:off x="440267" y="267705"/>
            <a:ext cx="11751734" cy="2516521"/>
          </a:xfrm>
          <a:prstGeom prst="rect">
            <a:avLst/>
          </a:prstGeom>
        </p:spPr>
        <p:txBody>
          <a:bodyPr>
            <a:normAutofit/>
          </a:bodyPr>
          <a:lstStyle/>
          <a:p>
            <a:pPr algn="l"/>
            <a:r>
              <a:rPr lang="en-US" b="0" dirty="0">
                <a:solidFill>
                  <a:schemeClr val="tx1"/>
                </a:solidFill>
              </a:rPr>
              <a:t>Hands-On Section</a:t>
            </a:r>
            <a:br>
              <a:rPr lang="en-US" dirty="0">
                <a:solidFill>
                  <a:schemeClr val="tx1"/>
                </a:solidFill>
              </a:rPr>
            </a:br>
            <a:r>
              <a:rPr lang="en-US" dirty="0">
                <a:solidFill>
                  <a:schemeClr val="tx1"/>
                </a:solidFill>
              </a:rPr>
              <a:t>2.1 </a:t>
            </a:r>
            <a:r>
              <a:rPr lang="en-US" dirty="0" err="1">
                <a:solidFill>
                  <a:schemeClr val="tx1"/>
                </a:solidFill>
              </a:rPr>
              <a:t>QuantumNAS</a:t>
            </a:r>
            <a:endParaRPr dirty="0">
              <a:solidFill>
                <a:schemeClr val="tx1"/>
              </a:solidFill>
            </a:endParaRPr>
          </a:p>
        </p:txBody>
      </p:sp>
      <p:sp>
        <p:nvSpPr>
          <p:cNvPr id="3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93</a:t>
            </a:fld>
            <a:endParaRPr/>
          </a:p>
        </p:txBody>
      </p:sp>
      <p:pic>
        <p:nvPicPr>
          <p:cNvPr id="3074" name="Picture 2">
            <a:extLst>
              <a:ext uri="{FF2B5EF4-FFF2-40B4-BE49-F238E27FC236}">
                <a16:creationId xmlns:a16="http://schemas.microsoft.com/office/drawing/2014/main" id="{F95E0957-3EF2-4949-F9B7-A3228CBAA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801" y="3962732"/>
            <a:ext cx="10160000" cy="6261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ithub Logo free icon">
            <a:extLst>
              <a:ext uri="{FF2B5EF4-FFF2-40B4-BE49-F238E27FC236}">
                <a16:creationId xmlns:a16="http://schemas.microsoft.com/office/drawing/2014/main" id="{3DE3C90F-5378-05FC-FD64-3F830FCB4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7884" y="4279284"/>
            <a:ext cx="5091699" cy="509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67379"/>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8155A-72F9-3FB4-6479-847087C34FF4}"/>
              </a:ext>
            </a:extLst>
          </p:cNvPr>
          <p:cNvSpPr>
            <a:spLocks noGrp="1"/>
          </p:cNvSpPr>
          <p:nvPr>
            <p:ph type="title"/>
          </p:nvPr>
        </p:nvSpPr>
        <p:spPr/>
        <p:txBody>
          <a:bodyPr/>
          <a:lstStyle/>
          <a:p>
            <a:r>
              <a:rPr lang="en-US" dirty="0"/>
              <a:t>TorchQuantum Tutorial Outline</a:t>
            </a:r>
          </a:p>
        </p:txBody>
      </p:sp>
      <p:sp>
        <p:nvSpPr>
          <p:cNvPr id="6" name="Rounded Rectangle 5">
            <a:extLst>
              <a:ext uri="{FF2B5EF4-FFF2-40B4-BE49-F238E27FC236}">
                <a16:creationId xmlns:a16="http://schemas.microsoft.com/office/drawing/2014/main" id="{9D6BAD23-F62A-C46F-2402-AF27A4868D92}"/>
              </a:ext>
            </a:extLst>
          </p:cNvPr>
          <p:cNvSpPr/>
          <p:nvPr/>
        </p:nvSpPr>
        <p:spPr>
          <a:xfrm>
            <a:off x="849305" y="4129428"/>
            <a:ext cx="7226361" cy="7226361"/>
          </a:xfrm>
          <a:prstGeom prst="roundRect">
            <a:avLst>
              <a:gd name="adj" fmla="val 10892"/>
            </a:avLst>
          </a:prstGeom>
          <a:solidFill>
            <a:srgbClr val="00AEBB">
              <a:alpha val="19985"/>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8" name="TextBox 7">
            <a:extLst>
              <a:ext uri="{FF2B5EF4-FFF2-40B4-BE49-F238E27FC236}">
                <a16:creationId xmlns:a16="http://schemas.microsoft.com/office/drawing/2014/main" id="{6AAD0F49-A7C4-97C1-05C9-EA7B5299FA5E}"/>
              </a:ext>
            </a:extLst>
          </p:cNvPr>
          <p:cNvSpPr txBox="1"/>
          <p:nvPr/>
        </p:nvSpPr>
        <p:spPr>
          <a:xfrm>
            <a:off x="869127" y="4309396"/>
            <a:ext cx="7254976"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TorchQuantum Basic Usage</a:t>
            </a:r>
          </a:p>
        </p:txBody>
      </p:sp>
      <p:sp>
        <p:nvSpPr>
          <p:cNvPr id="9" name="Rounded Rectangle 8">
            <a:extLst>
              <a:ext uri="{FF2B5EF4-FFF2-40B4-BE49-F238E27FC236}">
                <a16:creationId xmlns:a16="http://schemas.microsoft.com/office/drawing/2014/main" id="{79AF2C58-BB6B-EC51-5459-3865A8CCFA2D}"/>
              </a:ext>
            </a:extLst>
          </p:cNvPr>
          <p:cNvSpPr/>
          <p:nvPr/>
        </p:nvSpPr>
        <p:spPr>
          <a:xfrm>
            <a:off x="8584306" y="4129428"/>
            <a:ext cx="7226361" cy="7226361"/>
          </a:xfrm>
          <a:prstGeom prst="roundRect">
            <a:avLst>
              <a:gd name="adj" fmla="val 10892"/>
            </a:avLst>
          </a:prstGeom>
          <a:solidFill>
            <a:srgbClr val="F8B62D"/>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0" name="Rounded Rectangle 9">
            <a:extLst>
              <a:ext uri="{FF2B5EF4-FFF2-40B4-BE49-F238E27FC236}">
                <a16:creationId xmlns:a16="http://schemas.microsoft.com/office/drawing/2014/main" id="{92F8A7AF-05AA-FCB3-8EE1-77B6710C3206}"/>
              </a:ext>
            </a:extLst>
          </p:cNvPr>
          <p:cNvSpPr/>
          <p:nvPr/>
        </p:nvSpPr>
        <p:spPr>
          <a:xfrm>
            <a:off x="16337959" y="4129428"/>
            <a:ext cx="7226361" cy="7226361"/>
          </a:xfrm>
          <a:prstGeom prst="roundRect">
            <a:avLst>
              <a:gd name="adj" fmla="val 10892"/>
            </a:avLst>
          </a:prstGeom>
          <a:solidFill>
            <a:srgbClr val="0081CC">
              <a:alpha val="20000"/>
            </a:srgbClr>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effectLst/>
              <a:uFillTx/>
              <a:latin typeface="+mn-lt"/>
              <a:ea typeface="+mn-ea"/>
              <a:cs typeface="+mn-cs"/>
              <a:sym typeface="Arial"/>
            </a:endParaRPr>
          </a:p>
        </p:txBody>
      </p:sp>
      <p:sp>
        <p:nvSpPr>
          <p:cNvPr id="11" name="TextBox 10">
            <a:extLst>
              <a:ext uri="{FF2B5EF4-FFF2-40B4-BE49-F238E27FC236}">
                <a16:creationId xmlns:a16="http://schemas.microsoft.com/office/drawing/2014/main" id="{4F433BD8-4DB2-5D7F-2AFE-6B33C38D901A}"/>
              </a:ext>
            </a:extLst>
          </p:cNvPr>
          <p:cNvSpPr txBox="1"/>
          <p:nvPr/>
        </p:nvSpPr>
        <p:spPr>
          <a:xfrm>
            <a:off x="8749042" y="4131452"/>
            <a:ext cx="6896887"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Use TorchQuantum on </a:t>
            </a:r>
            <a:r>
              <a:rPr lang="en-US" u="sng" dirty="0"/>
              <a:t>Gate</a:t>
            </a:r>
            <a:r>
              <a:rPr lang="en-US" dirty="0"/>
              <a:t> level</a:t>
            </a:r>
          </a:p>
        </p:txBody>
      </p:sp>
      <p:sp>
        <p:nvSpPr>
          <p:cNvPr id="13" name="TextBox 12">
            <a:extLst>
              <a:ext uri="{FF2B5EF4-FFF2-40B4-BE49-F238E27FC236}">
                <a16:creationId xmlns:a16="http://schemas.microsoft.com/office/drawing/2014/main" id="{81C7BD90-EA31-AE3C-668D-920BE0C1CA7C}"/>
              </a:ext>
            </a:extLst>
          </p:cNvPr>
          <p:cNvSpPr txBox="1"/>
          <p:nvPr/>
        </p:nvSpPr>
        <p:spPr>
          <a:xfrm>
            <a:off x="16444054" y="4108292"/>
            <a:ext cx="7068079" cy="1501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Use TorchQuantum on </a:t>
            </a:r>
            <a:r>
              <a:rPr lang="en-US" u="sng" dirty="0">
                <a:solidFill>
                  <a:srgbClr val="000000">
                    <a:alpha val="20000"/>
                  </a:srgbClr>
                </a:solidFill>
              </a:rPr>
              <a:t>Pulse</a:t>
            </a:r>
            <a:r>
              <a:rPr lang="en-US" dirty="0">
                <a:solidFill>
                  <a:srgbClr val="000000">
                    <a:alpha val="20000"/>
                  </a:srgbClr>
                </a:solidFill>
              </a:rPr>
              <a:t> level</a:t>
            </a:r>
          </a:p>
        </p:txBody>
      </p:sp>
      <p:sp>
        <p:nvSpPr>
          <p:cNvPr id="15" name="TextBox 14">
            <a:extLst>
              <a:ext uri="{FF2B5EF4-FFF2-40B4-BE49-F238E27FC236}">
                <a16:creationId xmlns:a16="http://schemas.microsoft.com/office/drawing/2014/main" id="{3B00C983-2841-3178-6923-9E9E99767AAB}"/>
              </a:ext>
            </a:extLst>
          </p:cNvPr>
          <p:cNvSpPr txBox="1"/>
          <p:nvPr/>
        </p:nvSpPr>
        <p:spPr>
          <a:xfrm>
            <a:off x="9935548"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Section 2</a:t>
            </a:r>
          </a:p>
        </p:txBody>
      </p:sp>
      <p:sp>
        <p:nvSpPr>
          <p:cNvPr id="16" name="TextBox 15">
            <a:extLst>
              <a:ext uri="{FF2B5EF4-FFF2-40B4-BE49-F238E27FC236}">
                <a16:creationId xmlns:a16="http://schemas.microsoft.com/office/drawing/2014/main" id="{035F9B4F-BEA5-6C82-5BFA-0403388B4393}"/>
              </a:ext>
            </a:extLst>
          </p:cNvPr>
          <p:cNvSpPr txBox="1"/>
          <p:nvPr/>
        </p:nvSpPr>
        <p:spPr>
          <a:xfrm>
            <a:off x="17688482"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3</a:t>
            </a:r>
          </a:p>
        </p:txBody>
      </p:sp>
      <p:sp>
        <p:nvSpPr>
          <p:cNvPr id="18" name="Rounded Rectangle 17">
            <a:extLst>
              <a:ext uri="{FF2B5EF4-FFF2-40B4-BE49-F238E27FC236}">
                <a16:creationId xmlns:a16="http://schemas.microsoft.com/office/drawing/2014/main" id="{44F81E05-B49E-88B9-4DA8-49FDB18C755C}"/>
              </a:ext>
            </a:extLst>
          </p:cNvPr>
          <p:cNvSpPr/>
          <p:nvPr/>
        </p:nvSpPr>
        <p:spPr>
          <a:xfrm>
            <a:off x="1457526" y="5342103"/>
            <a:ext cx="6009916"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1.1 Quantum Basics</a:t>
            </a:r>
          </a:p>
        </p:txBody>
      </p:sp>
      <p:sp>
        <p:nvSpPr>
          <p:cNvPr id="19" name="Rounded Rectangle 18">
            <a:extLst>
              <a:ext uri="{FF2B5EF4-FFF2-40B4-BE49-F238E27FC236}">
                <a16:creationId xmlns:a16="http://schemas.microsoft.com/office/drawing/2014/main" id="{E6F3C4A6-BAD6-348F-7F2B-0DE8CC35B130}"/>
              </a:ext>
            </a:extLst>
          </p:cNvPr>
          <p:cNvSpPr/>
          <p:nvPr/>
        </p:nvSpPr>
        <p:spPr>
          <a:xfrm>
            <a:off x="1457526" y="6472947"/>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1.2 TQ operations  </a:t>
            </a:r>
          </a:p>
        </p:txBody>
      </p:sp>
      <p:sp>
        <p:nvSpPr>
          <p:cNvPr id="21" name="Rounded Rectangle 20">
            <a:extLst>
              <a:ext uri="{FF2B5EF4-FFF2-40B4-BE49-F238E27FC236}">
                <a16:creationId xmlns:a16="http://schemas.microsoft.com/office/drawing/2014/main" id="{22C20A4A-0E38-E755-B5DD-E06E5396B6D3}"/>
              </a:ext>
            </a:extLst>
          </p:cNvPr>
          <p:cNvSpPr/>
          <p:nvPr/>
        </p:nvSpPr>
        <p:spPr>
          <a:xfrm>
            <a:off x="1457526" y="7603791"/>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1.3 TQ for State Prep</a:t>
            </a:r>
          </a:p>
        </p:txBody>
      </p:sp>
      <p:sp>
        <p:nvSpPr>
          <p:cNvPr id="22" name="Rounded Rectangle 21">
            <a:extLst>
              <a:ext uri="{FF2B5EF4-FFF2-40B4-BE49-F238E27FC236}">
                <a16:creationId xmlns:a16="http://schemas.microsoft.com/office/drawing/2014/main" id="{4C922A89-C7DD-E048-637F-F6626699E4D6}"/>
              </a:ext>
            </a:extLst>
          </p:cNvPr>
          <p:cNvSpPr/>
          <p:nvPr/>
        </p:nvSpPr>
        <p:spPr>
          <a:xfrm>
            <a:off x="1457526" y="8734635"/>
            <a:ext cx="6006741"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VQE</a:t>
            </a:r>
          </a:p>
        </p:txBody>
      </p:sp>
      <p:sp>
        <p:nvSpPr>
          <p:cNvPr id="23" name="Rounded Rectangle 22">
            <a:extLst>
              <a:ext uri="{FF2B5EF4-FFF2-40B4-BE49-F238E27FC236}">
                <a16:creationId xmlns:a16="http://schemas.microsoft.com/office/drawing/2014/main" id="{1C0163C0-72C6-3502-A1A2-DC5856E1386D}"/>
              </a:ext>
            </a:extLst>
          </p:cNvPr>
          <p:cNvSpPr/>
          <p:nvPr/>
        </p:nvSpPr>
        <p:spPr>
          <a:xfrm>
            <a:off x="1457526" y="9865479"/>
            <a:ext cx="6006740" cy="748961"/>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1.4 TQ for QNN</a:t>
            </a:r>
          </a:p>
        </p:txBody>
      </p:sp>
      <p:sp>
        <p:nvSpPr>
          <p:cNvPr id="28" name="Rounded Rectangle 27">
            <a:extLst>
              <a:ext uri="{FF2B5EF4-FFF2-40B4-BE49-F238E27FC236}">
                <a16:creationId xmlns:a16="http://schemas.microsoft.com/office/drawing/2014/main" id="{62345038-58AF-48A0-6D40-7E4B2FC89EFF}"/>
              </a:ext>
            </a:extLst>
          </p:cNvPr>
          <p:cNvSpPr/>
          <p:nvPr/>
        </p:nvSpPr>
        <p:spPr>
          <a:xfrm>
            <a:off x="8961292" y="5698710"/>
            <a:ext cx="6453402"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.1 </a:t>
            </a:r>
            <a:r>
              <a:rPr kumimoji="0" lang="en-US" sz="3500" b="0" i="0" u="none" strike="noStrike" cap="none" spc="0" normalizeH="0" baseline="0" dirty="0" err="1">
                <a:ln>
                  <a:noFill/>
                </a:ln>
                <a:solidFill>
                  <a:srgbClr val="000000">
                    <a:alpha val="20000"/>
                  </a:srgbClr>
                </a:solidFill>
                <a:effectLst/>
                <a:uFillTx/>
                <a:latin typeface="+mn-lt"/>
                <a:ea typeface="+mn-ea"/>
                <a:cs typeface="+mn-cs"/>
                <a:sym typeface="Arial"/>
              </a:rPr>
              <a:t>QuantumNAS</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a:t>
            </a:r>
            <a:r>
              <a:rPr lang="en-US" sz="3500" b="0" dirty="0">
                <a:solidFill>
                  <a:srgbClr val="000000">
                    <a:alpha val="20000"/>
                  </a:srgbClr>
                </a:solidFill>
              </a:rPr>
              <a:t> Ansatz Search and Gate Pruning </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29" name="Rounded Rectangle 28">
            <a:extLst>
              <a:ext uri="{FF2B5EF4-FFF2-40B4-BE49-F238E27FC236}">
                <a16:creationId xmlns:a16="http://schemas.microsoft.com/office/drawing/2014/main" id="{CF53CAEF-2320-7301-94A4-176F2505EB26}"/>
              </a:ext>
            </a:extLst>
          </p:cNvPr>
          <p:cNvSpPr/>
          <p:nvPr/>
        </p:nvSpPr>
        <p:spPr>
          <a:xfrm>
            <a:off x="8961292" y="7036377"/>
            <a:ext cx="6453401" cy="1237414"/>
          </a:xfrm>
          <a:prstGeom prst="roundRect">
            <a:avLst>
              <a:gd name="adj" fmla="val 10892"/>
            </a:avLst>
          </a:prstGeom>
          <a:noFill/>
          <a:ln w="25400" cap="flat">
            <a:solidFill>
              <a:schemeClr val="tx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t>2</a:t>
            </a:r>
            <a:r>
              <a:rPr kumimoji="0" lang="en-US" sz="3500" b="0" i="0" u="none" strike="noStrike" cap="none" spc="0" normalizeH="0" baseline="0" dirty="0">
                <a:ln>
                  <a:noFill/>
                </a:ln>
                <a:effectLst/>
                <a:uFillTx/>
                <a:latin typeface="+mn-lt"/>
                <a:ea typeface="+mn-ea"/>
                <a:cs typeface="+mn-cs"/>
                <a:sym typeface="Arial"/>
              </a:rPr>
              <a:t>.2 </a:t>
            </a:r>
            <a:r>
              <a:rPr kumimoji="0" lang="en-US" sz="3500" b="0" i="0" u="none" strike="noStrike" cap="none" spc="0" normalizeH="0" baseline="0" dirty="0" err="1">
                <a:ln>
                  <a:noFill/>
                </a:ln>
                <a:effectLst/>
                <a:uFillTx/>
                <a:latin typeface="+mn-lt"/>
                <a:ea typeface="+mn-ea"/>
                <a:cs typeface="+mn-cs"/>
                <a:sym typeface="Arial"/>
              </a:rPr>
              <a:t>QuantumNAT</a:t>
            </a:r>
            <a:r>
              <a:rPr kumimoji="0" lang="en-US" sz="3500" b="0" i="0" u="none" strike="noStrike" cap="none" spc="0" normalizeH="0" baseline="0" dirty="0">
                <a:ln>
                  <a:noFill/>
                </a:ln>
                <a:effectLst/>
                <a:uFillTx/>
                <a:latin typeface="+mn-lt"/>
                <a:ea typeface="+mn-ea"/>
                <a:cs typeface="+mn-cs"/>
                <a:sym typeface="Arial"/>
              </a:rPr>
              <a:t>:</a:t>
            </a:r>
            <a:r>
              <a:rPr lang="en-US" sz="3500" b="0" dirty="0"/>
              <a:t> Noise Injection and Quantization </a:t>
            </a:r>
            <a:endParaRPr kumimoji="0" lang="en-US" sz="3500" b="0" i="0" u="none" strike="noStrike" cap="none" spc="0" normalizeH="0" baseline="0" dirty="0">
              <a:ln>
                <a:noFill/>
              </a:ln>
              <a:effectLst/>
              <a:uFillTx/>
              <a:latin typeface="+mn-lt"/>
              <a:ea typeface="+mn-ea"/>
              <a:cs typeface="+mn-cs"/>
              <a:sym typeface="Arial"/>
            </a:endParaRPr>
          </a:p>
        </p:txBody>
      </p:sp>
      <p:sp>
        <p:nvSpPr>
          <p:cNvPr id="30" name="Rounded Rectangle 29">
            <a:extLst>
              <a:ext uri="{FF2B5EF4-FFF2-40B4-BE49-F238E27FC236}">
                <a16:creationId xmlns:a16="http://schemas.microsoft.com/office/drawing/2014/main" id="{879E7578-A2FC-78B8-B18D-453425EF1898}"/>
              </a:ext>
            </a:extLst>
          </p:cNvPr>
          <p:cNvSpPr/>
          <p:nvPr/>
        </p:nvSpPr>
        <p:spPr>
          <a:xfrm>
            <a:off x="8961292" y="8363705"/>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.3 QOC:</a:t>
            </a:r>
            <a:r>
              <a:rPr lang="en-US" sz="3500" b="0" dirty="0">
                <a:solidFill>
                  <a:srgbClr val="000000">
                    <a:alpha val="20000"/>
                  </a:srgbClr>
                </a:solidFill>
              </a:rPr>
              <a:t> On-Chip Training</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1" name="Rounded Rectangle 30">
            <a:extLst>
              <a:ext uri="{FF2B5EF4-FFF2-40B4-BE49-F238E27FC236}">
                <a16:creationId xmlns:a16="http://schemas.microsoft.com/office/drawing/2014/main" id="{6EA649E2-DE55-1B6D-B693-27F3BFC34255}"/>
              </a:ext>
            </a:extLst>
          </p:cNvPr>
          <p:cNvSpPr/>
          <p:nvPr/>
        </p:nvSpPr>
        <p:spPr>
          <a:xfrm>
            <a:off x="16425263" y="6252741"/>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3.1 Quantum Optimal Control</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2" name="Rounded Rectangle 31">
            <a:extLst>
              <a:ext uri="{FF2B5EF4-FFF2-40B4-BE49-F238E27FC236}">
                <a16:creationId xmlns:a16="http://schemas.microsoft.com/office/drawing/2014/main" id="{68222548-0004-9744-2508-BAA3C8EE65C5}"/>
              </a:ext>
            </a:extLst>
          </p:cNvPr>
          <p:cNvSpPr/>
          <p:nvPr/>
        </p:nvSpPr>
        <p:spPr>
          <a:xfrm>
            <a:off x="16436891" y="8355547"/>
            <a:ext cx="7068078" cy="140023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alpha val="20000"/>
                  </a:srgbClr>
                </a:solidFill>
                <a:effectLst/>
                <a:uFillTx/>
                <a:latin typeface="+mn-lt"/>
                <a:ea typeface="+mn-ea"/>
                <a:cs typeface="+mn-cs"/>
                <a:sym typeface="Arial"/>
              </a:rPr>
              <a:t>3.2 Variational Pulse Learning</a:t>
            </a:r>
            <a:br>
              <a:rPr kumimoji="0" lang="en-US" b="0" i="0" u="none" strike="noStrike" cap="none" spc="0" normalizeH="0" baseline="0" dirty="0">
                <a:ln>
                  <a:noFill/>
                </a:ln>
                <a:solidFill>
                  <a:srgbClr val="000000">
                    <a:alpha val="20000"/>
                  </a:srgbClr>
                </a:solidFill>
                <a:effectLst/>
                <a:uFillTx/>
                <a:latin typeface="+mn-lt"/>
                <a:ea typeface="+mn-ea"/>
                <a:cs typeface="+mn-cs"/>
                <a:sym typeface="Arial"/>
              </a:rPr>
            </a:br>
            <a:endParaRPr kumimoji="0" lang="en-US" b="0" i="0" u="none" strike="noStrike" cap="none" spc="0" normalizeH="0" baseline="0" dirty="0">
              <a:ln>
                <a:noFill/>
              </a:ln>
              <a:solidFill>
                <a:srgbClr val="000000">
                  <a:alpha val="20000"/>
                </a:srgbClr>
              </a:solidFill>
              <a:effectLst/>
              <a:uFillTx/>
              <a:latin typeface="+mn-lt"/>
              <a:ea typeface="+mn-ea"/>
              <a:cs typeface="+mn-cs"/>
              <a:sym typeface="Arial"/>
            </a:endParaRPr>
          </a:p>
        </p:txBody>
      </p:sp>
      <p:sp>
        <p:nvSpPr>
          <p:cNvPr id="33" name="Rounded Rectangle 32">
            <a:extLst>
              <a:ext uri="{FF2B5EF4-FFF2-40B4-BE49-F238E27FC236}">
                <a16:creationId xmlns:a16="http://schemas.microsoft.com/office/drawing/2014/main" id="{36F562FC-D096-F65D-5F00-9003549EA812}"/>
              </a:ext>
            </a:extLst>
          </p:cNvPr>
          <p:cNvSpPr/>
          <p:nvPr/>
        </p:nvSpPr>
        <p:spPr>
          <a:xfrm>
            <a:off x="8961292" y="9107303"/>
            <a:ext cx="6453401" cy="1237414"/>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.4 Transformer for Quantum Circuit Reliability Prediction</a:t>
            </a:r>
          </a:p>
        </p:txBody>
      </p:sp>
      <p:sp>
        <p:nvSpPr>
          <p:cNvPr id="34" name="Rounded Rectangle 33">
            <a:extLst>
              <a:ext uri="{FF2B5EF4-FFF2-40B4-BE49-F238E27FC236}">
                <a16:creationId xmlns:a16="http://schemas.microsoft.com/office/drawing/2014/main" id="{F8A06412-324A-5FE5-98E6-BE3D5A2A1B1B}"/>
              </a:ext>
            </a:extLst>
          </p:cNvPr>
          <p:cNvSpPr/>
          <p:nvPr/>
        </p:nvSpPr>
        <p:spPr>
          <a:xfrm>
            <a:off x="8961292" y="10428928"/>
            <a:ext cx="6453401" cy="667552"/>
          </a:xfrm>
          <a:prstGeom prst="roundRect">
            <a:avLst>
              <a:gd name="adj" fmla="val 10892"/>
            </a:avLst>
          </a:prstGeom>
          <a:noFill/>
          <a:ln w="25400" cap="flat">
            <a:solidFill>
              <a:schemeClr val="tx1">
                <a:alpha val="20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3500" b="0" dirty="0">
                <a:solidFill>
                  <a:srgbClr val="000000">
                    <a:alpha val="20000"/>
                  </a:srgbClr>
                </a:solidFill>
              </a:rPr>
              <a:t>2</a:t>
            </a:r>
            <a:r>
              <a:rPr kumimoji="0" lang="en-US" sz="3500" b="0" i="0" u="none" strike="noStrike" cap="none" spc="0" normalizeH="0" baseline="0" dirty="0">
                <a:ln>
                  <a:noFill/>
                </a:ln>
                <a:solidFill>
                  <a:srgbClr val="000000">
                    <a:alpha val="20000"/>
                  </a:srgbClr>
                </a:solidFill>
                <a:effectLst/>
                <a:uFillTx/>
                <a:latin typeface="+mn-lt"/>
                <a:ea typeface="+mn-ea"/>
                <a:cs typeface="+mn-cs"/>
                <a:sym typeface="Arial"/>
              </a:rPr>
              <a:t>.5 QNN</a:t>
            </a:r>
            <a:r>
              <a:rPr kumimoji="0" lang="zh-CN" altLang="en-US" sz="3500" b="0" i="0" u="none" strike="noStrike" cap="none" spc="0" normalizeH="0" baseline="0" dirty="0">
                <a:ln>
                  <a:noFill/>
                </a:ln>
                <a:solidFill>
                  <a:srgbClr val="000000">
                    <a:alpha val="20000"/>
                  </a:srgbClr>
                </a:solidFill>
                <a:effectLst/>
                <a:uFillTx/>
                <a:latin typeface="+mn-lt"/>
                <a:ea typeface="+mn-ea"/>
                <a:cs typeface="+mn-cs"/>
                <a:sym typeface="Arial"/>
              </a:rPr>
              <a:t> </a:t>
            </a:r>
            <a:r>
              <a:rPr kumimoji="0" lang="en-US" altLang="zh-CN" sz="3500" b="0" i="0" u="none" strike="noStrike" cap="none" spc="0" normalizeH="0" baseline="0" dirty="0">
                <a:ln>
                  <a:noFill/>
                </a:ln>
                <a:solidFill>
                  <a:srgbClr val="000000">
                    <a:alpha val="20000"/>
                  </a:srgbClr>
                </a:solidFill>
                <a:effectLst/>
                <a:uFillTx/>
                <a:latin typeface="+mn-lt"/>
                <a:ea typeface="+mn-ea"/>
                <a:cs typeface="+mn-cs"/>
                <a:sym typeface="Arial"/>
              </a:rPr>
              <a:t>Compression</a:t>
            </a:r>
            <a:endParaRPr kumimoji="0" lang="en-US" sz="3500" b="0" i="0" u="none" strike="noStrike" cap="none" spc="0" normalizeH="0" baseline="0" dirty="0">
              <a:ln>
                <a:noFill/>
              </a:ln>
              <a:solidFill>
                <a:srgbClr val="000000">
                  <a:alpha val="20000"/>
                </a:srgbClr>
              </a:solidFill>
              <a:effectLst/>
              <a:uFillTx/>
              <a:latin typeface="+mn-lt"/>
              <a:ea typeface="+mn-ea"/>
              <a:cs typeface="+mn-cs"/>
              <a:sym typeface="Arial"/>
            </a:endParaRPr>
          </a:p>
        </p:txBody>
      </p:sp>
      <p:pic>
        <p:nvPicPr>
          <p:cNvPr id="35" name="Picture 34">
            <a:extLst>
              <a:ext uri="{FF2B5EF4-FFF2-40B4-BE49-F238E27FC236}">
                <a16:creationId xmlns:a16="http://schemas.microsoft.com/office/drawing/2014/main" id="{42B635E3-6718-9CAC-6B72-C491C6AC8A6A}"/>
              </a:ext>
            </a:extLst>
          </p:cNvPr>
          <p:cNvPicPr>
            <a:picLocks noChangeAspect="1"/>
          </p:cNvPicPr>
          <p:nvPr/>
        </p:nvPicPr>
        <p:blipFill>
          <a:blip r:embed="rId2">
            <a:alphaModFix amt="20000"/>
          </a:blip>
          <a:stretch>
            <a:fillRect/>
          </a:stretch>
        </p:blipFill>
        <p:spPr>
          <a:xfrm>
            <a:off x="14518715" y="6027053"/>
            <a:ext cx="879173" cy="669656"/>
          </a:xfrm>
          <a:prstGeom prst="rect">
            <a:avLst/>
          </a:prstGeom>
        </p:spPr>
      </p:pic>
      <p:pic>
        <p:nvPicPr>
          <p:cNvPr id="36" name="Picture 35">
            <a:extLst>
              <a:ext uri="{FF2B5EF4-FFF2-40B4-BE49-F238E27FC236}">
                <a16:creationId xmlns:a16="http://schemas.microsoft.com/office/drawing/2014/main" id="{F60BCEE5-5DF7-2681-C723-9681BF4F7130}"/>
              </a:ext>
            </a:extLst>
          </p:cNvPr>
          <p:cNvPicPr>
            <a:picLocks noChangeAspect="1"/>
          </p:cNvPicPr>
          <p:nvPr/>
        </p:nvPicPr>
        <p:blipFill>
          <a:blip r:embed="rId2">
            <a:alphaModFix/>
          </a:blip>
          <a:stretch>
            <a:fillRect/>
          </a:stretch>
        </p:blipFill>
        <p:spPr>
          <a:xfrm>
            <a:off x="14518715" y="7321198"/>
            <a:ext cx="879173" cy="669656"/>
          </a:xfrm>
          <a:prstGeom prst="rect">
            <a:avLst/>
          </a:prstGeom>
        </p:spPr>
      </p:pic>
      <p:pic>
        <p:nvPicPr>
          <p:cNvPr id="37" name="Picture 36">
            <a:extLst>
              <a:ext uri="{FF2B5EF4-FFF2-40B4-BE49-F238E27FC236}">
                <a16:creationId xmlns:a16="http://schemas.microsoft.com/office/drawing/2014/main" id="{E1FE4A2E-7EDC-B1AE-793D-7BED2F8749BB}"/>
              </a:ext>
            </a:extLst>
          </p:cNvPr>
          <p:cNvPicPr>
            <a:picLocks noChangeAspect="1"/>
          </p:cNvPicPr>
          <p:nvPr/>
        </p:nvPicPr>
        <p:blipFill>
          <a:blip r:embed="rId2">
            <a:alphaModFix amt="20000"/>
          </a:blip>
          <a:stretch>
            <a:fillRect/>
          </a:stretch>
        </p:blipFill>
        <p:spPr>
          <a:xfrm>
            <a:off x="14518715" y="8380694"/>
            <a:ext cx="879173" cy="669656"/>
          </a:xfrm>
          <a:prstGeom prst="rect">
            <a:avLst/>
          </a:prstGeom>
        </p:spPr>
      </p:pic>
      <p:pic>
        <p:nvPicPr>
          <p:cNvPr id="38" name="Picture 37">
            <a:extLst>
              <a:ext uri="{FF2B5EF4-FFF2-40B4-BE49-F238E27FC236}">
                <a16:creationId xmlns:a16="http://schemas.microsoft.com/office/drawing/2014/main" id="{F9845407-2B17-BCC0-625F-DF49C8546D4D}"/>
              </a:ext>
            </a:extLst>
          </p:cNvPr>
          <p:cNvPicPr>
            <a:picLocks noChangeAspect="1"/>
          </p:cNvPicPr>
          <p:nvPr/>
        </p:nvPicPr>
        <p:blipFill>
          <a:blip r:embed="rId2">
            <a:alphaModFix amt="20000"/>
          </a:blip>
          <a:stretch>
            <a:fillRect/>
          </a:stretch>
        </p:blipFill>
        <p:spPr>
          <a:xfrm>
            <a:off x="14518715" y="10428928"/>
            <a:ext cx="879173" cy="669656"/>
          </a:xfrm>
          <a:prstGeom prst="rect">
            <a:avLst/>
          </a:prstGeom>
        </p:spPr>
      </p:pic>
      <p:pic>
        <p:nvPicPr>
          <p:cNvPr id="39" name="Picture 38">
            <a:extLst>
              <a:ext uri="{FF2B5EF4-FFF2-40B4-BE49-F238E27FC236}">
                <a16:creationId xmlns:a16="http://schemas.microsoft.com/office/drawing/2014/main" id="{6B98444A-DFB4-7760-F92B-E51938E3EBA6}"/>
              </a:ext>
            </a:extLst>
          </p:cNvPr>
          <p:cNvPicPr>
            <a:picLocks noChangeAspect="1"/>
          </p:cNvPicPr>
          <p:nvPr/>
        </p:nvPicPr>
        <p:blipFill>
          <a:blip r:embed="rId2">
            <a:alphaModFix amt="20000"/>
          </a:blip>
          <a:stretch>
            <a:fillRect/>
          </a:stretch>
        </p:blipFill>
        <p:spPr>
          <a:xfrm>
            <a:off x="19538506" y="6983317"/>
            <a:ext cx="879173" cy="669656"/>
          </a:xfrm>
          <a:prstGeom prst="rect">
            <a:avLst/>
          </a:prstGeom>
        </p:spPr>
      </p:pic>
      <p:pic>
        <p:nvPicPr>
          <p:cNvPr id="40" name="Picture 39">
            <a:extLst>
              <a:ext uri="{FF2B5EF4-FFF2-40B4-BE49-F238E27FC236}">
                <a16:creationId xmlns:a16="http://schemas.microsoft.com/office/drawing/2014/main" id="{2843A92E-9A90-EC36-0F19-39A94120FC3C}"/>
              </a:ext>
            </a:extLst>
          </p:cNvPr>
          <p:cNvPicPr>
            <a:picLocks noChangeAspect="1"/>
          </p:cNvPicPr>
          <p:nvPr/>
        </p:nvPicPr>
        <p:blipFill>
          <a:blip r:embed="rId2">
            <a:alphaModFix amt="20000"/>
          </a:blip>
          <a:stretch>
            <a:fillRect/>
          </a:stretch>
        </p:blipFill>
        <p:spPr>
          <a:xfrm>
            <a:off x="19538506" y="9063761"/>
            <a:ext cx="879173" cy="669656"/>
          </a:xfrm>
          <a:prstGeom prst="rect">
            <a:avLst/>
          </a:prstGeom>
        </p:spPr>
      </p:pic>
      <p:sp>
        <p:nvSpPr>
          <p:cNvPr id="4" name="TextBox 3">
            <a:extLst>
              <a:ext uri="{FF2B5EF4-FFF2-40B4-BE49-F238E27FC236}">
                <a16:creationId xmlns:a16="http://schemas.microsoft.com/office/drawing/2014/main" id="{766C0558-2772-D4F8-9CFE-DB698B9853D2}"/>
              </a:ext>
            </a:extLst>
          </p:cNvPr>
          <p:cNvSpPr txBox="1"/>
          <p:nvPr/>
        </p:nvSpPr>
        <p:spPr>
          <a:xfrm>
            <a:off x="2198959" y="3381056"/>
            <a:ext cx="4523874" cy="7630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rgbClr val="000000">
                    <a:alpha val="20000"/>
                  </a:srgbClr>
                </a:solidFill>
              </a:rPr>
              <a:t>Section 1</a:t>
            </a:r>
          </a:p>
        </p:txBody>
      </p:sp>
      <p:pic>
        <p:nvPicPr>
          <p:cNvPr id="7" name="Picture 6">
            <a:extLst>
              <a:ext uri="{FF2B5EF4-FFF2-40B4-BE49-F238E27FC236}">
                <a16:creationId xmlns:a16="http://schemas.microsoft.com/office/drawing/2014/main" id="{F6C69E7C-59F4-53FF-E8D8-8541363936BE}"/>
              </a:ext>
            </a:extLst>
          </p:cNvPr>
          <p:cNvPicPr>
            <a:picLocks noChangeAspect="1"/>
          </p:cNvPicPr>
          <p:nvPr/>
        </p:nvPicPr>
        <p:blipFill>
          <a:blip r:embed="rId2">
            <a:alphaModFix amt="20000"/>
          </a:blip>
          <a:stretch>
            <a:fillRect/>
          </a:stretch>
        </p:blipFill>
        <p:spPr>
          <a:xfrm>
            <a:off x="6486929" y="6540466"/>
            <a:ext cx="879173" cy="669656"/>
          </a:xfrm>
          <a:prstGeom prst="rect">
            <a:avLst/>
          </a:prstGeom>
        </p:spPr>
      </p:pic>
      <p:pic>
        <p:nvPicPr>
          <p:cNvPr id="12" name="Picture 11">
            <a:extLst>
              <a:ext uri="{FF2B5EF4-FFF2-40B4-BE49-F238E27FC236}">
                <a16:creationId xmlns:a16="http://schemas.microsoft.com/office/drawing/2014/main" id="{416AA59D-7214-0DC2-52D2-FE98E32AF2B0}"/>
              </a:ext>
            </a:extLst>
          </p:cNvPr>
          <p:cNvPicPr>
            <a:picLocks noChangeAspect="1"/>
          </p:cNvPicPr>
          <p:nvPr/>
        </p:nvPicPr>
        <p:blipFill>
          <a:blip r:embed="rId2">
            <a:alphaModFix amt="20000"/>
          </a:blip>
          <a:stretch>
            <a:fillRect/>
          </a:stretch>
        </p:blipFill>
        <p:spPr>
          <a:xfrm>
            <a:off x="6486928" y="7656026"/>
            <a:ext cx="879173" cy="669656"/>
          </a:xfrm>
          <a:prstGeom prst="rect">
            <a:avLst/>
          </a:prstGeom>
        </p:spPr>
      </p:pic>
      <p:pic>
        <p:nvPicPr>
          <p:cNvPr id="17" name="Picture 16">
            <a:extLst>
              <a:ext uri="{FF2B5EF4-FFF2-40B4-BE49-F238E27FC236}">
                <a16:creationId xmlns:a16="http://schemas.microsoft.com/office/drawing/2014/main" id="{064678BB-E05D-8AB0-6594-1B6F9795399E}"/>
              </a:ext>
            </a:extLst>
          </p:cNvPr>
          <p:cNvPicPr>
            <a:picLocks noChangeAspect="1"/>
          </p:cNvPicPr>
          <p:nvPr/>
        </p:nvPicPr>
        <p:blipFill>
          <a:blip r:embed="rId2">
            <a:alphaModFix amt="20000"/>
          </a:blip>
          <a:stretch>
            <a:fillRect/>
          </a:stretch>
        </p:blipFill>
        <p:spPr>
          <a:xfrm>
            <a:off x="6486927" y="8789302"/>
            <a:ext cx="879173" cy="669656"/>
          </a:xfrm>
          <a:prstGeom prst="rect">
            <a:avLst/>
          </a:prstGeom>
        </p:spPr>
      </p:pic>
      <p:pic>
        <p:nvPicPr>
          <p:cNvPr id="20" name="Picture 19">
            <a:extLst>
              <a:ext uri="{FF2B5EF4-FFF2-40B4-BE49-F238E27FC236}">
                <a16:creationId xmlns:a16="http://schemas.microsoft.com/office/drawing/2014/main" id="{CED49F96-B84B-1C52-EC93-2C11D9E29982}"/>
              </a:ext>
            </a:extLst>
          </p:cNvPr>
          <p:cNvPicPr>
            <a:picLocks noChangeAspect="1"/>
          </p:cNvPicPr>
          <p:nvPr/>
        </p:nvPicPr>
        <p:blipFill>
          <a:blip r:embed="rId2">
            <a:alphaModFix amt="20000"/>
          </a:blip>
          <a:stretch>
            <a:fillRect/>
          </a:stretch>
        </p:blipFill>
        <p:spPr>
          <a:xfrm>
            <a:off x="6491730" y="9905131"/>
            <a:ext cx="879173" cy="669656"/>
          </a:xfrm>
          <a:prstGeom prst="rect">
            <a:avLst/>
          </a:prstGeom>
        </p:spPr>
      </p:pic>
    </p:spTree>
    <p:extLst>
      <p:ext uri="{BB962C8B-B14F-4D97-AF65-F5344CB8AC3E}">
        <p14:creationId xmlns:p14="http://schemas.microsoft.com/office/powerpoint/2010/main" val="1704219659"/>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EE8A-8983-B954-7808-34CC44113BA1}"/>
              </a:ext>
            </a:extLst>
          </p:cNvPr>
          <p:cNvSpPr>
            <a:spLocks noGrp="1"/>
          </p:cNvSpPr>
          <p:nvPr>
            <p:ph type="title"/>
          </p:nvPr>
        </p:nvSpPr>
        <p:spPr/>
        <p:txBody>
          <a:bodyPr/>
          <a:lstStyle/>
          <a:p>
            <a:r>
              <a:rPr lang="en-US" dirty="0" err="1"/>
              <a:t>QuantumNAS</a:t>
            </a:r>
            <a:r>
              <a:rPr lang="en-US" dirty="0"/>
              <a:t> vs. </a:t>
            </a:r>
            <a:r>
              <a:rPr lang="en-US" dirty="0" err="1"/>
              <a:t>QuantumNAT</a:t>
            </a:r>
            <a:endParaRPr lang="en-US" dirty="0"/>
          </a:p>
        </p:txBody>
      </p:sp>
      <p:sp>
        <p:nvSpPr>
          <p:cNvPr id="3" name="Text Placeholder 2">
            <a:extLst>
              <a:ext uri="{FF2B5EF4-FFF2-40B4-BE49-F238E27FC236}">
                <a16:creationId xmlns:a16="http://schemas.microsoft.com/office/drawing/2014/main" id="{BDFF7A98-530D-CDDD-C982-4E406FCC759F}"/>
              </a:ext>
            </a:extLst>
          </p:cNvPr>
          <p:cNvSpPr>
            <a:spLocks noGrp="1"/>
          </p:cNvSpPr>
          <p:nvPr>
            <p:ph type="body" idx="1"/>
          </p:nvPr>
        </p:nvSpPr>
        <p:spPr/>
        <p:txBody>
          <a:bodyPr/>
          <a:lstStyle/>
          <a:p>
            <a:r>
              <a:rPr lang="en-US" b="1" dirty="0" err="1"/>
              <a:t>QuantumNAS</a:t>
            </a:r>
            <a:r>
              <a:rPr lang="en-US" dirty="0"/>
              <a:t> finds noise robust circuit </a:t>
            </a:r>
            <a:r>
              <a:rPr lang="en-US" b="1" dirty="0"/>
              <a:t>architecture</a:t>
            </a:r>
          </a:p>
          <a:p>
            <a:r>
              <a:rPr lang="en-US" b="1" dirty="0" err="1"/>
              <a:t>QuantumNAT</a:t>
            </a:r>
            <a:r>
              <a:rPr lang="en-US" dirty="0"/>
              <a:t> finds noise robust circuit </a:t>
            </a:r>
            <a:r>
              <a:rPr lang="en-US" b="1" dirty="0"/>
              <a:t>parameters</a:t>
            </a:r>
          </a:p>
        </p:txBody>
      </p:sp>
    </p:spTree>
    <p:extLst>
      <p:ext uri="{BB962C8B-B14F-4D97-AF65-F5344CB8AC3E}">
        <p14:creationId xmlns:p14="http://schemas.microsoft.com/office/powerpoint/2010/main" val="1244913889"/>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BE4F-8453-73B8-9E1A-B8EBDCFD7EBB}"/>
              </a:ext>
            </a:extLst>
          </p:cNvPr>
          <p:cNvSpPr>
            <a:spLocks noGrp="1"/>
          </p:cNvSpPr>
          <p:nvPr>
            <p:ph type="title"/>
          </p:nvPr>
        </p:nvSpPr>
        <p:spPr/>
        <p:txBody>
          <a:bodyPr/>
          <a:lstStyle/>
          <a:p>
            <a:r>
              <a:rPr lang="en-US" dirty="0"/>
              <a:t>PQC Circuit in </a:t>
            </a:r>
            <a:r>
              <a:rPr lang="en-US" dirty="0" err="1"/>
              <a:t>QuantumNAT</a:t>
            </a:r>
            <a:endParaRPr lang="en-US" dirty="0"/>
          </a:p>
        </p:txBody>
      </p:sp>
      <p:sp>
        <p:nvSpPr>
          <p:cNvPr id="3" name="Text Placeholder 2">
            <a:extLst>
              <a:ext uri="{FF2B5EF4-FFF2-40B4-BE49-F238E27FC236}">
                <a16:creationId xmlns:a16="http://schemas.microsoft.com/office/drawing/2014/main" id="{98B5F580-5C92-A999-4F45-C1E6F20437D7}"/>
              </a:ext>
            </a:extLst>
          </p:cNvPr>
          <p:cNvSpPr>
            <a:spLocks noGrp="1"/>
          </p:cNvSpPr>
          <p:nvPr>
            <p:ph type="body" idx="1"/>
          </p:nvPr>
        </p:nvSpPr>
        <p:spPr/>
        <p:txBody>
          <a:bodyPr/>
          <a:lstStyle/>
          <a:p>
            <a:r>
              <a:rPr lang="en-US" dirty="0"/>
              <a:t>QNN with multiple nodes</a:t>
            </a:r>
          </a:p>
          <a:p>
            <a:pPr lvl="1"/>
            <a:r>
              <a:rPr lang="en-US" dirty="0"/>
              <a:t>Encoder</a:t>
            </a:r>
          </a:p>
          <a:p>
            <a:pPr lvl="1"/>
            <a:r>
              <a:rPr lang="en-US" dirty="0"/>
              <a:t>Trainable Quantum Layers</a:t>
            </a:r>
          </a:p>
          <a:p>
            <a:pPr lvl="1"/>
            <a:r>
              <a:rPr lang="en-US" dirty="0"/>
              <a:t>Measurements</a:t>
            </a:r>
          </a:p>
        </p:txBody>
      </p:sp>
      <p:pic>
        <p:nvPicPr>
          <p:cNvPr id="4" name="Picture 3">
            <a:extLst>
              <a:ext uri="{FF2B5EF4-FFF2-40B4-BE49-F238E27FC236}">
                <a16:creationId xmlns:a16="http://schemas.microsoft.com/office/drawing/2014/main" id="{794F8792-7E5D-5259-6439-D4A638AFEAA1}"/>
              </a:ext>
            </a:extLst>
          </p:cNvPr>
          <p:cNvPicPr>
            <a:picLocks noChangeAspect="1"/>
          </p:cNvPicPr>
          <p:nvPr/>
        </p:nvPicPr>
        <p:blipFill>
          <a:blip r:embed="rId2"/>
          <a:stretch>
            <a:fillRect/>
          </a:stretch>
        </p:blipFill>
        <p:spPr>
          <a:xfrm>
            <a:off x="0" y="6517460"/>
            <a:ext cx="24672709" cy="5104699"/>
          </a:xfrm>
          <a:prstGeom prst="rect">
            <a:avLst/>
          </a:prstGeom>
        </p:spPr>
      </p:pic>
    </p:spTree>
    <p:extLst>
      <p:ext uri="{BB962C8B-B14F-4D97-AF65-F5344CB8AC3E}">
        <p14:creationId xmlns:p14="http://schemas.microsoft.com/office/powerpoint/2010/main" val="1116040881"/>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FCC15-E64A-7D2B-8968-33E0B4410A77}"/>
              </a:ext>
            </a:extLst>
          </p:cNvPr>
          <p:cNvSpPr>
            <a:spLocks noGrp="1"/>
          </p:cNvSpPr>
          <p:nvPr>
            <p:ph type="title"/>
          </p:nvPr>
        </p:nvSpPr>
        <p:spPr/>
        <p:txBody>
          <a:bodyPr/>
          <a:lstStyle/>
          <a:p>
            <a:r>
              <a:rPr lang="en-US" altLang="en-US" dirty="0"/>
              <a:t>Three Techniques in </a:t>
            </a:r>
            <a:r>
              <a:rPr lang="en-US" altLang="en-US" dirty="0" err="1"/>
              <a:t>QuantumNAT</a:t>
            </a:r>
            <a:endParaRPr lang="en-US" dirty="0"/>
          </a:p>
        </p:txBody>
      </p:sp>
      <p:sp>
        <p:nvSpPr>
          <p:cNvPr id="3" name="Text Placeholder 2">
            <a:extLst>
              <a:ext uri="{FF2B5EF4-FFF2-40B4-BE49-F238E27FC236}">
                <a16:creationId xmlns:a16="http://schemas.microsoft.com/office/drawing/2014/main" id="{E76F144E-641A-E3F6-1A65-CC79A02DFCF6}"/>
              </a:ext>
            </a:extLst>
          </p:cNvPr>
          <p:cNvSpPr>
            <a:spLocks noGrp="1"/>
          </p:cNvSpPr>
          <p:nvPr>
            <p:ph type="body" idx="1"/>
          </p:nvPr>
        </p:nvSpPr>
        <p:spPr/>
        <p:txBody>
          <a:bodyPr/>
          <a:lstStyle/>
          <a:p>
            <a:r>
              <a:rPr lang="en-US" dirty="0" err="1"/>
              <a:t>QuantumNAT</a:t>
            </a:r>
            <a:r>
              <a:rPr lang="en-US" dirty="0"/>
              <a:t>:</a:t>
            </a:r>
          </a:p>
          <a:p>
            <a:pPr lvl="1"/>
            <a:r>
              <a:rPr lang="en-US" dirty="0"/>
              <a:t>Normalization: mitigate noise impact</a:t>
            </a:r>
          </a:p>
          <a:p>
            <a:pPr lvl="1"/>
            <a:r>
              <a:rPr lang="en-US" dirty="0"/>
              <a:t>Noise injection: make the parameters aware of noise</a:t>
            </a:r>
          </a:p>
          <a:p>
            <a:pPr lvl="1"/>
            <a:r>
              <a:rPr lang="en-US" dirty="0"/>
              <a:t>Quantization: mitigate noise impact</a:t>
            </a:r>
          </a:p>
          <a:p>
            <a:endParaRPr lang="en-US" dirty="0"/>
          </a:p>
        </p:txBody>
      </p:sp>
      <p:pic>
        <p:nvPicPr>
          <p:cNvPr id="4" name="Content Placeholder 15">
            <a:extLst>
              <a:ext uri="{FF2B5EF4-FFF2-40B4-BE49-F238E27FC236}">
                <a16:creationId xmlns:a16="http://schemas.microsoft.com/office/drawing/2014/main" id="{62ADAE3D-A51E-6386-FB82-0EEFBAEF87BF}"/>
              </a:ext>
            </a:extLst>
          </p:cNvPr>
          <p:cNvPicPr>
            <a:picLocks noChangeAspect="1"/>
          </p:cNvPicPr>
          <p:nvPr/>
        </p:nvPicPr>
        <p:blipFill>
          <a:blip r:embed="rId2"/>
          <a:stretch>
            <a:fillRect/>
          </a:stretch>
        </p:blipFill>
        <p:spPr>
          <a:xfrm>
            <a:off x="652728" y="6858000"/>
            <a:ext cx="23881180" cy="4318000"/>
          </a:xfrm>
          <a:prstGeom prst="rect">
            <a:avLst/>
          </a:prstGeom>
        </p:spPr>
      </p:pic>
    </p:spTree>
    <p:extLst>
      <p:ext uri="{BB962C8B-B14F-4D97-AF65-F5344CB8AC3E}">
        <p14:creationId xmlns:p14="http://schemas.microsoft.com/office/powerpoint/2010/main" val="3097510614"/>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pPr lvl="1"/>
            <a:r>
              <a:rPr lang="en-US" dirty="0"/>
              <a:t>For example, we train the 4-qubit PQC with batch=50 then we have results as </a:t>
            </a:r>
            <a:br>
              <a:rPr lang="en-US" dirty="0"/>
            </a:br>
            <a:r>
              <a:rPr lang="en-US" dirty="0"/>
              <a:t>50 * 4 values</a:t>
            </a:r>
          </a:p>
          <a:p>
            <a:endParaRPr lang="en-US" dirty="0"/>
          </a:p>
        </p:txBody>
      </p:sp>
      <p:grpSp>
        <p:nvGrpSpPr>
          <p:cNvPr id="4" name="Group 3">
            <a:extLst>
              <a:ext uri="{FF2B5EF4-FFF2-40B4-BE49-F238E27FC236}">
                <a16:creationId xmlns:a16="http://schemas.microsoft.com/office/drawing/2014/main" id="{2A8E3880-C6DD-9237-BDBE-003911B5BA40}"/>
              </a:ext>
            </a:extLst>
          </p:cNvPr>
          <p:cNvGrpSpPr/>
          <p:nvPr/>
        </p:nvGrpSpPr>
        <p:grpSpPr>
          <a:xfrm>
            <a:off x="19488150" y="772470"/>
            <a:ext cx="4858586" cy="884880"/>
            <a:chOff x="8713574" y="352252"/>
            <a:chExt cx="3434832" cy="625576"/>
          </a:xfrm>
        </p:grpSpPr>
        <p:pic>
          <p:nvPicPr>
            <p:cNvPr id="5" name="Content Placeholder 15">
              <a:extLst>
                <a:ext uri="{FF2B5EF4-FFF2-40B4-BE49-F238E27FC236}">
                  <a16:creationId xmlns:a16="http://schemas.microsoft.com/office/drawing/2014/main" id="{A42CFBD1-CB14-8431-E303-7557BE8CCF6F}"/>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564A9A6-DC7A-0F5D-59B7-337047DAA9C2}"/>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3">
            <a:extLst>
              <a:ext uri="{FF2B5EF4-FFF2-40B4-BE49-F238E27FC236}">
                <a16:creationId xmlns:a16="http://schemas.microsoft.com/office/drawing/2014/main" id="{8815D78C-02F7-2860-5405-1D7220883C81}"/>
              </a:ext>
            </a:extLst>
          </p:cNvPr>
          <p:cNvPicPr>
            <a:picLocks noChangeAspect="1"/>
          </p:cNvPicPr>
          <p:nvPr/>
        </p:nvPicPr>
        <p:blipFill>
          <a:blip r:embed="rId3"/>
          <a:stretch>
            <a:fillRect/>
          </a:stretch>
        </p:blipFill>
        <p:spPr>
          <a:xfrm>
            <a:off x="6975933" y="6286500"/>
            <a:ext cx="10430933" cy="4889500"/>
          </a:xfrm>
          <a:prstGeom prst="rect">
            <a:avLst/>
          </a:prstGeom>
        </p:spPr>
      </p:pic>
    </p:spTree>
    <p:extLst>
      <p:ext uri="{BB962C8B-B14F-4D97-AF65-F5344CB8AC3E}">
        <p14:creationId xmlns:p14="http://schemas.microsoft.com/office/powerpoint/2010/main" val="2541143893"/>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284E-6F51-2E83-BE02-C6D0D143EF97}"/>
              </a:ext>
            </a:extLst>
          </p:cNvPr>
          <p:cNvSpPr>
            <a:spLocks noGrp="1"/>
          </p:cNvSpPr>
          <p:nvPr>
            <p:ph type="title"/>
          </p:nvPr>
        </p:nvSpPr>
        <p:spPr/>
        <p:txBody>
          <a:bodyPr/>
          <a:lstStyle/>
          <a:p>
            <a:r>
              <a:rPr lang="en-US" dirty="0"/>
              <a:t>Post-Measurement Normalization</a:t>
            </a:r>
          </a:p>
        </p:txBody>
      </p:sp>
      <p:sp>
        <p:nvSpPr>
          <p:cNvPr id="3" name="Text Placeholder 2">
            <a:extLst>
              <a:ext uri="{FF2B5EF4-FFF2-40B4-BE49-F238E27FC236}">
                <a16:creationId xmlns:a16="http://schemas.microsoft.com/office/drawing/2014/main" id="{608BC768-1ACD-75B6-D51A-467143FB3225}"/>
              </a:ext>
            </a:extLst>
          </p:cNvPr>
          <p:cNvSpPr>
            <a:spLocks noGrp="1"/>
          </p:cNvSpPr>
          <p:nvPr>
            <p:ph type="body" idx="1"/>
          </p:nvPr>
        </p:nvSpPr>
        <p:spPr/>
        <p:txBody>
          <a:bodyPr/>
          <a:lstStyle/>
          <a:p>
            <a:r>
              <a:rPr lang="en-US" dirty="0"/>
              <a:t>Normalize the measurement outcome</a:t>
            </a:r>
          </a:p>
          <a:p>
            <a:pPr lvl="1"/>
            <a:r>
              <a:rPr lang="en-US" dirty="0"/>
              <a:t>Along the </a:t>
            </a:r>
            <a:r>
              <a:rPr lang="en-US" b="1" dirty="0"/>
              <a:t>batch</a:t>
            </a:r>
            <a:r>
              <a:rPr lang="en-US" dirty="0"/>
              <a:t> dimension</a:t>
            </a:r>
          </a:p>
          <a:p>
            <a:pPr lvl="1"/>
            <a:r>
              <a:rPr lang="en-US" dirty="0"/>
              <a:t>For example, we train the 4-qubit PQC with batch=50 then we have results as </a:t>
            </a:r>
            <a:br>
              <a:rPr lang="en-US" dirty="0"/>
            </a:br>
            <a:r>
              <a:rPr lang="en-US" dirty="0"/>
              <a:t>50 * 4 values</a:t>
            </a:r>
          </a:p>
          <a:p>
            <a:pPr lvl="2"/>
            <a:r>
              <a:rPr lang="en-US" dirty="0"/>
              <a:t>Compute the mean and std on of the measurement outcome on each qubit across batch dim</a:t>
            </a:r>
          </a:p>
          <a:p>
            <a:pPr lvl="2"/>
            <a:endParaRPr lang="en-US" dirty="0"/>
          </a:p>
          <a:p>
            <a:pPr lvl="2"/>
            <a:endParaRPr lang="en-US" dirty="0"/>
          </a:p>
          <a:p>
            <a:endParaRPr lang="en-US" dirty="0"/>
          </a:p>
        </p:txBody>
      </p:sp>
      <p:grpSp>
        <p:nvGrpSpPr>
          <p:cNvPr id="4" name="Group 3">
            <a:extLst>
              <a:ext uri="{FF2B5EF4-FFF2-40B4-BE49-F238E27FC236}">
                <a16:creationId xmlns:a16="http://schemas.microsoft.com/office/drawing/2014/main" id="{2A8E3880-C6DD-9237-BDBE-003911B5BA40}"/>
              </a:ext>
            </a:extLst>
          </p:cNvPr>
          <p:cNvGrpSpPr/>
          <p:nvPr/>
        </p:nvGrpSpPr>
        <p:grpSpPr>
          <a:xfrm>
            <a:off x="19488150" y="772470"/>
            <a:ext cx="4858586" cy="884880"/>
            <a:chOff x="8713574" y="352252"/>
            <a:chExt cx="3434832" cy="625576"/>
          </a:xfrm>
        </p:grpSpPr>
        <p:pic>
          <p:nvPicPr>
            <p:cNvPr id="5" name="Content Placeholder 15">
              <a:extLst>
                <a:ext uri="{FF2B5EF4-FFF2-40B4-BE49-F238E27FC236}">
                  <a16:creationId xmlns:a16="http://schemas.microsoft.com/office/drawing/2014/main" id="{A42CFBD1-CB14-8431-E303-7557BE8CCF6F}"/>
                </a:ext>
              </a:extLst>
            </p:cNvPr>
            <p:cNvPicPr>
              <a:picLocks noChangeAspect="1"/>
            </p:cNvPicPr>
            <p:nvPr/>
          </p:nvPicPr>
          <p:blipFill rotWithShape="1">
            <a:blip r:embed="rId2"/>
            <a:srcRect r="66974"/>
            <a:stretch/>
          </p:blipFill>
          <p:spPr bwMode="auto">
            <a:xfrm>
              <a:off x="8713574" y="352252"/>
              <a:ext cx="1134369"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15">
              <a:extLst>
                <a:ext uri="{FF2B5EF4-FFF2-40B4-BE49-F238E27FC236}">
                  <a16:creationId xmlns:a16="http://schemas.microsoft.com/office/drawing/2014/main" id="{F564A9A6-DC7A-0F5D-59B7-337047DAA9C2}"/>
                </a:ext>
              </a:extLst>
            </p:cNvPr>
            <p:cNvPicPr>
              <a:picLocks noChangeAspect="1"/>
            </p:cNvPicPr>
            <p:nvPr/>
          </p:nvPicPr>
          <p:blipFill rotWithShape="1">
            <a:blip r:embed="rId2">
              <a:alphaModFix amt="28000"/>
            </a:blip>
            <a:srcRect l="33025"/>
            <a:stretch/>
          </p:blipFill>
          <p:spPr bwMode="auto">
            <a:xfrm>
              <a:off x="9847943" y="356770"/>
              <a:ext cx="2300463" cy="621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 name="Picture 6">
            <a:extLst>
              <a:ext uri="{FF2B5EF4-FFF2-40B4-BE49-F238E27FC236}">
                <a16:creationId xmlns:a16="http://schemas.microsoft.com/office/drawing/2014/main" id="{C8D0F079-AB3E-34AF-CFFF-65E3D42D07B2}"/>
              </a:ext>
            </a:extLst>
          </p:cNvPr>
          <p:cNvPicPr>
            <a:picLocks noChangeAspect="1"/>
          </p:cNvPicPr>
          <p:nvPr/>
        </p:nvPicPr>
        <p:blipFill>
          <a:blip r:embed="rId3"/>
          <a:stretch>
            <a:fillRect/>
          </a:stretch>
        </p:blipFill>
        <p:spPr>
          <a:xfrm>
            <a:off x="6184300" y="8241201"/>
            <a:ext cx="12014200" cy="5461000"/>
          </a:xfrm>
          <a:prstGeom prst="rect">
            <a:avLst/>
          </a:prstGeom>
        </p:spPr>
      </p:pic>
    </p:spTree>
    <p:extLst>
      <p:ext uri="{BB962C8B-B14F-4D97-AF65-F5344CB8AC3E}">
        <p14:creationId xmlns:p14="http://schemas.microsoft.com/office/powerpoint/2010/main" val="819711555"/>
      </p:ext>
    </p:extLst>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Theme">
      <a:majorFont>
        <a:latin typeface="Helvetica"/>
        <a:ea typeface="Helvetica"/>
        <a:cs typeface="Helvetica"/>
      </a:majorFont>
      <a:minorFont>
        <a:latin typeface="Arial"/>
        <a:ea typeface="Arial"/>
        <a:cs typeface="Arial"/>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ctr" defTabSz="825500" rtl="0" fontAlgn="auto" latinLnBrk="0" hangingPunct="0">
          <a:lnSpc>
            <a:spcPct val="120000"/>
          </a:lnSpc>
          <a:spcBef>
            <a:spcPts val="0"/>
          </a:spcBef>
          <a:spcAft>
            <a:spcPts val="0"/>
          </a:spcAft>
          <a:buClrTx/>
          <a:buSzTx/>
          <a:buFontTx/>
          <a:buNone/>
          <a:tabLst/>
          <a:defRPr kumimoji="0" sz="4000" b="1"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4522</TotalTime>
  <Words>11856</Words>
  <Application>Microsoft Macintosh PowerPoint</Application>
  <PresentationFormat>Custom</PresentationFormat>
  <Paragraphs>2008</Paragraphs>
  <Slides>212</Slides>
  <Notes>113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212</vt:i4>
      </vt:variant>
    </vt:vector>
  </HeadingPairs>
  <TitlesOfParts>
    <vt:vector size="221" baseType="lpstr">
      <vt:lpstr>Arial</vt:lpstr>
      <vt:lpstr>Cambria Math</vt:lpstr>
      <vt:lpstr>Courier</vt:lpstr>
      <vt:lpstr>Helvetica</vt:lpstr>
      <vt:lpstr>Helvetica Neue</vt:lpstr>
      <vt:lpstr>Helvetica Neue Medium</vt:lpstr>
      <vt:lpstr>Times New Roman</vt:lpstr>
      <vt:lpstr>Wingdings</vt:lpstr>
      <vt:lpstr>Office Theme</vt:lpstr>
      <vt:lpstr>TorchQuantum Tutorial</vt:lpstr>
      <vt:lpstr>Quantum Computing</vt:lpstr>
      <vt:lpstr>Quantum Computing</vt:lpstr>
      <vt:lpstr>Quantum Computing in NISQ Era</vt:lpstr>
      <vt:lpstr>A Large Gap between Powerful Quantum Algorithms and Current Devices</vt:lpstr>
      <vt:lpstr>Good Infrastructure is Critical</vt:lpstr>
      <vt:lpstr>TorchQuantum Library</vt:lpstr>
      <vt:lpstr>TorchQuantum Tutorial Outline</vt:lpstr>
      <vt:lpstr>TorchQuantum Tutorial Outline</vt:lpstr>
      <vt:lpstr>Quantum Bit</vt:lpstr>
      <vt:lpstr>Quantum Bit</vt:lpstr>
      <vt:lpstr>Quantum Gates</vt:lpstr>
      <vt:lpstr>Quantum Gates</vt:lpstr>
      <vt:lpstr>Quantum Gates</vt:lpstr>
      <vt:lpstr>TorchQuantum Tutorial Outline</vt:lpstr>
      <vt:lpstr>TQ for Statevector simulation</vt:lpstr>
      <vt:lpstr>TQ for Statevector simulation</vt:lpstr>
      <vt:lpstr>TQ for Statevector simulation</vt:lpstr>
      <vt:lpstr>TQ for Statevector simulation</vt:lpstr>
      <vt:lpstr>Dynamic computation graph</vt:lpstr>
      <vt:lpstr>Batch Mode Tensorized Processing</vt:lpstr>
      <vt:lpstr>GPU Support</vt:lpstr>
      <vt:lpstr>Automatic Gradient Computation</vt:lpstr>
      <vt:lpstr>Encoding Classical Data to Quantum various encoder support</vt:lpstr>
      <vt:lpstr>Construct a Circuit Class</vt:lpstr>
      <vt:lpstr>Conversion tq model to other frameworks</vt:lpstr>
      <vt:lpstr>Easy Deployment on Real Quantum Machines</vt:lpstr>
      <vt:lpstr>Compare the Speed of TQ and Pennylane</vt:lpstr>
      <vt:lpstr>Hands-On Section 1.2 TorchQuantum Operations</vt:lpstr>
      <vt:lpstr>TorchQuantum Tutorial Outline</vt:lpstr>
      <vt:lpstr>State Preparation with Parameterized Circuit</vt:lpstr>
      <vt:lpstr>Hands-On Section 1.3 TQ for State Preparation</vt:lpstr>
      <vt:lpstr>TorchQuantum Tutorial Outline</vt:lpstr>
      <vt:lpstr>Variational Quantum Eigensolver</vt:lpstr>
      <vt:lpstr>PowerPoint Presentation</vt:lpstr>
      <vt:lpstr>TorchQuantum Tutorial Outline</vt:lpstr>
      <vt:lpstr>Quantum Neural Networks for MNIST Classification</vt:lpstr>
      <vt:lpstr>Hands-On Section 1.5 TQ for QNN</vt:lpstr>
      <vt:lpstr>TorchQuantum Tutorial Outline</vt:lpstr>
      <vt:lpstr>Challenges of PQC — Noise</vt:lpstr>
      <vt:lpstr>Challenges of PQC — Large Design Space</vt:lpstr>
      <vt:lpstr>Challenges of PQC — Large Design Space</vt:lpstr>
      <vt:lpstr>Challenges of PQC — Large Design Space</vt:lpstr>
      <vt:lpstr>Goal of QuantumNAS</vt:lpstr>
      <vt:lpstr>QuantumNAS</vt:lpstr>
      <vt:lpstr>QuantumNAS</vt:lpstr>
      <vt:lpstr>SuperCircuit &amp; SubCircuit</vt:lpstr>
      <vt:lpstr>SuperCircuit &amp; SubCircuit</vt:lpstr>
      <vt:lpstr>SuperCircuit &amp; SubCircuit</vt:lpstr>
      <vt:lpstr>SuperCircuit Construction</vt:lpstr>
      <vt:lpstr>SuperCircuit Training</vt:lpstr>
      <vt:lpstr>Front Sampling</vt:lpstr>
      <vt:lpstr>Restricted Sampling</vt:lpstr>
      <vt:lpstr>Restricted Sampling</vt:lpstr>
      <vt:lpstr>Restricted Sampling</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Train SuperCircuit for Multiple Steps</vt:lpstr>
      <vt:lpstr>How Reliable is the SuperCircuit?</vt:lpstr>
      <vt:lpstr>QuantumNAS</vt:lpstr>
      <vt:lpstr>Noise-Adaptive Evolutionary Co-Search</vt:lpstr>
      <vt:lpstr>Noise-Adaptive Evolutionary Co-Search</vt:lpstr>
      <vt:lpstr>Noise-Adaptive Evolutionary Co-Search</vt:lpstr>
      <vt:lpstr>Mutation and Crossover</vt:lpstr>
      <vt:lpstr>QuantumNAS</vt:lpstr>
      <vt:lpstr>QuantumNAS</vt:lpstr>
      <vt:lpstr>Iterative Pruning</vt:lpstr>
      <vt:lpstr>Iterative Pruning</vt:lpstr>
      <vt:lpstr>Iterative Pruning</vt:lpstr>
      <vt:lpstr>Iterative Pruning</vt:lpstr>
      <vt:lpstr>Iterative Pruning</vt:lpstr>
      <vt:lpstr>Evaluation Setups: Benchmarks and Devices</vt:lpstr>
      <vt:lpstr>Benchmarks: QNN and VQE</vt:lpstr>
      <vt:lpstr>Benchmarks: QNN and VQE</vt:lpstr>
      <vt:lpstr>QML Results</vt:lpstr>
      <vt:lpstr>Consistent Improvements on Diverse Design Spaces</vt:lpstr>
      <vt:lpstr>Scalable to Large #Qubits</vt:lpstr>
      <vt:lpstr>Effective of Quantum Gate Pruning</vt:lpstr>
      <vt:lpstr>Time Cost with TorchQuantum</vt:lpstr>
      <vt:lpstr>Hands-On Section 2.1 QuantumNAS</vt:lpstr>
      <vt:lpstr>TorchQuantum Tutorial Outline</vt:lpstr>
      <vt:lpstr>QuantumNAS vs. QuantumNAT</vt:lpstr>
      <vt:lpstr>PQC Circuit in QuantumNAT</vt:lpstr>
      <vt:lpstr>Three Techniques in QuantumNAT</vt:lpstr>
      <vt:lpstr>Post-Measurement Normalization</vt:lpstr>
      <vt:lpstr>Post-Measurement Normalization</vt:lpstr>
      <vt:lpstr>Post-Measurement Normalization</vt:lpstr>
      <vt:lpstr>Post-Measurement Normalization</vt:lpstr>
      <vt:lpstr>Post-Measurement Normalization</vt:lpstr>
      <vt:lpstr>Noise Injection</vt:lpstr>
      <vt:lpstr>Noise Injection</vt:lpstr>
      <vt:lpstr>Noise Injection</vt:lpstr>
      <vt:lpstr>Noise Injection</vt:lpstr>
      <vt:lpstr>Post-Measurement Quantization</vt:lpstr>
      <vt:lpstr>Post-Measurement Quantization</vt:lpstr>
      <vt:lpstr>Post-Measurement Quantization</vt:lpstr>
      <vt:lpstr>Evaluation</vt:lpstr>
      <vt:lpstr>Evaluation</vt:lpstr>
      <vt:lpstr>Consistent Improvements on Various  Benchmarks</vt:lpstr>
      <vt:lpstr>Visualization</vt:lpstr>
      <vt:lpstr>Noise Model in TQ</vt:lpstr>
      <vt:lpstr>Hands-On Section 2.2 QuantumNAT</vt:lpstr>
      <vt:lpstr>TorchQuantum Tutorial Outline</vt:lpstr>
      <vt:lpstr>QOC for High Scalability</vt:lpstr>
      <vt:lpstr>Challenge of On-chip Training: noise</vt:lpstr>
      <vt:lpstr>Challenge of On-chip Training: noise</vt:lpstr>
      <vt:lpstr>Parameter Shift Rules</vt:lpstr>
      <vt:lpstr>Parameter Shift Rules</vt:lpstr>
      <vt:lpstr>Parameter Shift Rules</vt:lpstr>
      <vt:lpstr>Parameter Shift Rules</vt:lpstr>
      <vt:lpstr>Calculate Gradients of PQC</vt:lpstr>
      <vt:lpstr>Calculate Gradients of PQC</vt:lpstr>
      <vt:lpstr>Calculate Gradients of PQC</vt:lpstr>
      <vt:lpstr>Calculate Gradients of PQC</vt:lpstr>
      <vt:lpstr>Calculate Gradients of PQC</vt:lpstr>
      <vt:lpstr>Probabilistic Gradient Pruning</vt:lpstr>
      <vt:lpstr>Probabilistic Gradient Pruning</vt:lpstr>
      <vt:lpstr>Accumulation Window</vt:lpstr>
      <vt:lpstr>Accumulation Window</vt:lpstr>
      <vt:lpstr>Accumulation Window</vt:lpstr>
      <vt:lpstr>Evaluation</vt:lpstr>
      <vt:lpstr>Evaluation</vt:lpstr>
      <vt:lpstr>QNN results</vt:lpstr>
      <vt:lpstr>QNN Training Curves</vt:lpstr>
      <vt:lpstr>QNN Training Curves</vt:lpstr>
      <vt:lpstr>VQE Training Curves</vt:lpstr>
      <vt:lpstr>Scalability Improvements</vt:lpstr>
      <vt:lpstr>Hands-On Section 2.3 Quantum On-chip Training</vt:lpstr>
      <vt:lpstr>TorchQuantum Tutorial Outline</vt:lpstr>
      <vt:lpstr>Transformer for Quantum Circuit Reliability Prediction</vt:lpstr>
      <vt:lpstr>Transformer for Quantum Circuit Reliability Prediction</vt:lpstr>
      <vt:lpstr>Dataset collection</vt:lpstr>
      <vt:lpstr>Features on each node </vt:lpstr>
      <vt:lpstr>Graph Transformer</vt:lpstr>
      <vt:lpstr>Evaluation</vt:lpstr>
      <vt:lpstr>Evaluation</vt:lpstr>
      <vt:lpstr>More info</vt:lpstr>
      <vt:lpstr>TorchQuantum Tutorial Outline</vt:lpstr>
      <vt:lpstr>Quantum Neural Network Compression</vt:lpstr>
      <vt:lpstr>Motivation and Background</vt:lpstr>
      <vt:lpstr>Motivation and Background</vt:lpstr>
      <vt:lpstr>CompVQC</vt:lpstr>
      <vt:lpstr>CompVQC</vt:lpstr>
      <vt:lpstr>CompVQC</vt:lpstr>
      <vt:lpstr>CompVQC</vt:lpstr>
      <vt:lpstr>Hands-On Tutorial (1) : LUT Construction </vt:lpstr>
      <vt:lpstr>Hands-On Tutorial (1) LUT Construction </vt:lpstr>
      <vt:lpstr>CompVQC</vt:lpstr>
      <vt:lpstr>CompVQC</vt:lpstr>
      <vt:lpstr>CompVQC</vt:lpstr>
      <vt:lpstr>Hands-On Tutorial (2) : Reconstruct LUT for ADMM</vt:lpstr>
      <vt:lpstr>Hands-On Tutorial (2) Reconstruct LUT for ADMM </vt:lpstr>
      <vt:lpstr>CompVQC</vt:lpstr>
      <vt:lpstr>CompVQC</vt:lpstr>
      <vt:lpstr>CompVQC</vt:lpstr>
      <vt:lpstr>Hands-On Tutorial (3) : Compression based on ADMM</vt:lpstr>
      <vt:lpstr>Hands-On Tutorial (3) Compression based on ADMM</vt:lpstr>
      <vt:lpstr>CompVQC</vt:lpstr>
      <vt:lpstr>CompVQC</vt:lpstr>
      <vt:lpstr>CompVQC</vt:lpstr>
      <vt:lpstr>Experimental Results</vt:lpstr>
      <vt:lpstr>Experimental Results</vt:lpstr>
      <vt:lpstr>TorchQuantum Tutorial Outline</vt:lpstr>
      <vt:lpstr>TorchQuantum Tutorial Outline</vt:lpstr>
      <vt:lpstr>Brief Overview of Workflow</vt:lpstr>
      <vt:lpstr>Pulse-Based and Gate-Based</vt:lpstr>
      <vt:lpstr>Pulse-Based and Gate-Based</vt:lpstr>
      <vt:lpstr>Gate-based Compilation</vt:lpstr>
      <vt:lpstr>Quantum Optimal Control(QOC)</vt:lpstr>
      <vt:lpstr>Quantum Optimal Control (QOC)</vt:lpstr>
      <vt:lpstr>Accqoc: Group-based Pre-compilation</vt:lpstr>
      <vt:lpstr>Accqoc: Group-based Pre-compilation</vt:lpstr>
      <vt:lpstr>Build the Library</vt:lpstr>
      <vt:lpstr>Utilize the Library</vt:lpstr>
      <vt:lpstr>Use MST to Accelerate QOC</vt:lpstr>
      <vt:lpstr>Latency Reduction over Gate-based</vt:lpstr>
      <vt:lpstr>Latency Reduction V.S. Brute-force</vt:lpstr>
      <vt:lpstr>Reduction of Training Iteration</vt:lpstr>
      <vt:lpstr>Hands-On Section 3.1 Quantum Optimal Control</vt:lpstr>
      <vt:lpstr>TorchQuantum Tutorial Outline</vt:lpstr>
      <vt:lpstr>Variational Quantum Pulse Learning (VQP)</vt:lpstr>
      <vt:lpstr>Motivation and Challenges</vt:lpstr>
      <vt:lpstr>Attempt on Quantum Neural Network</vt:lpstr>
      <vt:lpstr>Why Variational Quantum Pulse Learning？</vt:lpstr>
      <vt:lpstr>Optimization Framework</vt:lpstr>
      <vt:lpstr>Experiment Result</vt:lpstr>
      <vt:lpstr>Benefits Observed from VQP</vt:lpstr>
      <vt:lpstr>Challenge for Pulse Learning</vt:lpstr>
      <vt:lpstr>Pulse Ansatz on VQAs</vt:lpstr>
      <vt:lpstr>Benefits of Pulse Ansatz</vt:lpstr>
      <vt:lpstr>Benefits of Pulse Ansatz</vt:lpstr>
      <vt:lpstr>Benefits of Pulse Ansatz</vt:lpstr>
      <vt:lpstr>Framework and Evaluation</vt:lpstr>
      <vt:lpstr>Framework and Evaluation</vt:lpstr>
      <vt:lpstr>Framework and Evaluation</vt:lpstr>
      <vt:lpstr>Framework and Evaluation</vt:lpstr>
      <vt:lpstr>Hands-On Section 3.2 Quantum Pulse Learning</vt:lpstr>
      <vt:lpstr>Summary</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Hanrui Wang</cp:lastModifiedBy>
  <cp:revision>188</cp:revision>
  <dcterms:modified xsi:type="dcterms:W3CDTF">2022-09-19T15:40:32Z</dcterms:modified>
</cp:coreProperties>
</file>